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sldIdLst>
    <p:sldId id="256" r:id="rId2"/>
    <p:sldId id="281" r:id="rId3"/>
    <p:sldId id="266" r:id="rId4"/>
    <p:sldId id="291" r:id="rId5"/>
    <p:sldId id="267" r:id="rId6"/>
    <p:sldId id="257" r:id="rId7"/>
    <p:sldId id="268" r:id="rId8"/>
    <p:sldId id="269" r:id="rId9"/>
    <p:sldId id="258" r:id="rId10"/>
    <p:sldId id="259" r:id="rId11"/>
    <p:sldId id="282" r:id="rId12"/>
    <p:sldId id="270" r:id="rId13"/>
    <p:sldId id="292" r:id="rId14"/>
    <p:sldId id="272" r:id="rId15"/>
    <p:sldId id="271" r:id="rId16"/>
    <p:sldId id="273" r:id="rId17"/>
    <p:sldId id="293" r:id="rId18"/>
    <p:sldId id="274" r:id="rId19"/>
    <p:sldId id="277" r:id="rId20"/>
    <p:sldId id="294" r:id="rId21"/>
    <p:sldId id="275" r:id="rId22"/>
    <p:sldId id="278" r:id="rId23"/>
    <p:sldId id="260" r:id="rId24"/>
    <p:sldId id="276" r:id="rId25"/>
    <p:sldId id="279" r:id="rId26"/>
    <p:sldId id="261" r:id="rId27"/>
    <p:sldId id="295" r:id="rId28"/>
    <p:sldId id="280" r:id="rId29"/>
    <p:sldId id="285" r:id="rId30"/>
    <p:sldId id="284" r:id="rId31"/>
    <p:sldId id="283" r:id="rId32"/>
    <p:sldId id="263" r:id="rId33"/>
    <p:sldId id="262" r:id="rId34"/>
    <p:sldId id="264" r:id="rId35"/>
    <p:sldId id="265" r:id="rId36"/>
    <p:sldId id="286" r:id="rId37"/>
    <p:sldId id="296" r:id="rId38"/>
    <p:sldId id="287" r:id="rId39"/>
    <p:sldId id="288" r:id="rId40"/>
    <p:sldId id="297" r:id="rId41"/>
    <p:sldId id="290" r:id="rId42"/>
    <p:sldId id="289" r:id="rId43"/>
    <p:sldId id="298" r:id="rId44"/>
    <p:sldId id="299"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6055F8-1D02-4417-9241-55C834FD9970}" type="datetimeFigureOut">
              <a:rPr lang="it-IT" smtClean="0"/>
              <a:pPr/>
              <a:t>17/11/2014</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4B6055F8-1D02-4417-9241-55C834FD9970}" type="datetimeFigureOut">
              <a:rPr lang="it-IT" smtClean="0"/>
              <a:pPr/>
              <a:t>17/11/2014</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17/11/2014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17/11/2014</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4B6055F8-1D02-4417-9241-55C834FD9970}" type="datetimeFigureOut">
              <a:rPr lang="it-IT" smtClean="0"/>
              <a:pPr/>
              <a:t>17/11/2014</a:t>
            </a:fld>
            <a:endParaRPr lang="it-IT"/>
          </a:p>
        </p:txBody>
      </p:sp>
      <p:sp>
        <p:nvSpPr>
          <p:cNvPr id="10" name="Segnaposto numero diapositiva 9"/>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4B6055F8-1D02-4417-9241-55C834FD9970}" type="datetimeFigureOut">
              <a:rPr lang="it-IT" smtClean="0"/>
              <a:pPr/>
              <a:t>17/11/2014</a:t>
            </a:fld>
            <a:endParaRPr lang="it-IT"/>
          </a:p>
        </p:txBody>
      </p:sp>
      <p:sp>
        <p:nvSpPr>
          <p:cNvPr id="12" name="Segnaposto numero diapositiva 11"/>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17/11/2014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17/11/2014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17/11/2014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4B6055F8-1D02-4417-9241-55C834FD9970}" type="datetimeFigureOut">
              <a:rPr lang="it-IT" smtClean="0"/>
              <a:pPr/>
              <a:t>17/11/2014</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6055F8-1D02-4417-9241-55C834FD9970}" type="datetimeFigureOut">
              <a:rPr lang="it-IT" smtClean="0"/>
              <a:pPr/>
              <a:t>17/11/2014</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La storiografia come mestiere</a:t>
            </a:r>
            <a:br>
              <a:rPr lang="it-IT" dirty="0" smtClean="0"/>
            </a:br>
            <a:r>
              <a:rPr lang="it-IT" dirty="0" smtClean="0"/>
              <a:t>fra sette e ottocento</a:t>
            </a:r>
            <a:endParaRPr lang="it-IT" dirty="0"/>
          </a:p>
        </p:txBody>
      </p:sp>
      <p:sp>
        <p:nvSpPr>
          <p:cNvPr id="3" name="Sottotitolo 2"/>
          <p:cNvSpPr>
            <a:spLocks noGrp="1"/>
          </p:cNvSpPr>
          <p:nvPr>
            <p:ph type="subTitle" idx="1"/>
          </p:nvPr>
        </p:nvSpPr>
        <p:spPr/>
        <p:txBody>
          <a:bodyPr/>
          <a:lstStyle/>
          <a:p>
            <a:r>
              <a:rPr lang="it-IT" dirty="0" smtClean="0"/>
              <a:t>Da </a:t>
            </a:r>
            <a:r>
              <a:rPr lang="it-IT" dirty="0" err="1" smtClean="0"/>
              <a:t>Robertson</a:t>
            </a:r>
            <a:r>
              <a:rPr lang="it-IT" dirty="0" smtClean="0"/>
              <a:t> a </a:t>
            </a:r>
            <a:r>
              <a:rPr lang="it-IT" dirty="0" err="1" smtClean="0"/>
              <a:t>Michelet</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Una politica per la storia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10000"/>
          </a:bodyPr>
          <a:lstStyle/>
          <a:p>
            <a:r>
              <a:rPr lang="it-IT" dirty="0" smtClean="0"/>
              <a:t>Il primo paese nel quale la professione di storico si definisce sul piano istituzionale è la Germania.</a:t>
            </a:r>
          </a:p>
          <a:p>
            <a:r>
              <a:rPr lang="it-IT" dirty="0" smtClean="0"/>
              <a:t>Nel 1819 viene istituita a Berlino dall’ex ministro von Stein, la </a:t>
            </a:r>
            <a:r>
              <a:rPr lang="it-IT" b="1" dirty="0" err="1" smtClean="0"/>
              <a:t>Gesellschaft</a:t>
            </a:r>
            <a:r>
              <a:rPr lang="it-IT" b="1" dirty="0" smtClean="0"/>
              <a:t> </a:t>
            </a:r>
            <a:r>
              <a:rPr lang="it-IT" b="1" dirty="0" err="1" smtClean="0"/>
              <a:t>für</a:t>
            </a:r>
            <a:r>
              <a:rPr lang="it-IT" b="1" dirty="0" smtClean="0"/>
              <a:t> </a:t>
            </a:r>
            <a:r>
              <a:rPr lang="it-IT" b="1" dirty="0" err="1" smtClean="0"/>
              <a:t>Deutschlands</a:t>
            </a:r>
            <a:r>
              <a:rPr lang="it-IT" b="1" dirty="0" smtClean="0"/>
              <a:t> ältere </a:t>
            </a:r>
            <a:r>
              <a:rPr lang="it-IT" b="1" dirty="0" err="1" smtClean="0"/>
              <a:t>Geschichtskunde</a:t>
            </a:r>
            <a:r>
              <a:rPr lang="it-IT" b="1" dirty="0" smtClean="0"/>
              <a:t> </a:t>
            </a:r>
            <a:r>
              <a:rPr lang="it-IT" dirty="0" smtClean="0"/>
              <a:t>[</a:t>
            </a:r>
            <a:r>
              <a:rPr lang="it-IT" i="1" dirty="0" smtClean="0"/>
              <a:t>Società per l’antica storia della Germania]:</a:t>
            </a:r>
            <a:r>
              <a:rPr lang="it-IT" dirty="0" smtClean="0"/>
              <a:t> la prima società storica europea destinata a raccogliere e pubblicare materiali e fonti per la storia nazionale e a promuovere a livello scientifico lo studio della storia. </a:t>
            </a:r>
          </a:p>
          <a:p>
            <a:r>
              <a:rPr lang="it-IT" dirty="0" smtClean="0"/>
              <a:t>Obiettivo della società è pubblicare le principali fonti relative alla storia dei popoli germanici nel medioevo, conservate negli archivi tedeschi, rendendole così accessibili ad un pubblico più ampio di studiosi.</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 </a:t>
            </a:r>
            <a:r>
              <a:rPr lang="it-IT" b="1" i="1" dirty="0">
                <a:solidFill>
                  <a:srgbClr val="FF0000"/>
                </a:solidFill>
              </a:rPr>
              <a:t>Monumenta </a:t>
            </a:r>
            <a:r>
              <a:rPr lang="it-IT" b="1" i="1" dirty="0" err="1">
                <a:solidFill>
                  <a:srgbClr val="FF0000"/>
                </a:solidFill>
              </a:rPr>
              <a:t>Germaniae</a:t>
            </a:r>
            <a:r>
              <a:rPr lang="it-IT" b="1" i="1" dirty="0">
                <a:solidFill>
                  <a:srgbClr val="FF0000"/>
                </a:solidFill>
              </a:rPr>
              <a:t> </a:t>
            </a:r>
            <a:r>
              <a:rPr lang="it-IT" b="1" i="1" dirty="0" err="1" smtClean="0">
                <a:solidFill>
                  <a:srgbClr val="FF0000"/>
                </a:solidFill>
              </a:rPr>
              <a:t>Historica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a:t>Principali animatori della società sono </a:t>
            </a:r>
            <a:r>
              <a:rPr lang="it-IT" b="1" dirty="0"/>
              <a:t>Georg Heinrich </a:t>
            </a:r>
            <a:r>
              <a:rPr lang="it-IT" b="1" dirty="0" err="1"/>
              <a:t>Pertz</a:t>
            </a:r>
            <a:r>
              <a:rPr lang="it-IT" dirty="0"/>
              <a:t> (1795-1876) direttore della biblioteca di Hannover) e da </a:t>
            </a:r>
            <a:r>
              <a:rPr lang="it-IT" b="1" dirty="0"/>
              <a:t>Johann Friedrich </a:t>
            </a:r>
            <a:r>
              <a:rPr lang="it-IT" b="1" dirty="0" err="1"/>
              <a:t>Bohmer</a:t>
            </a:r>
            <a:r>
              <a:rPr lang="it-IT" b="1" dirty="0"/>
              <a:t> </a:t>
            </a:r>
            <a:r>
              <a:rPr lang="it-IT" dirty="0"/>
              <a:t>(1775-1863), direttore della biblioteca di </a:t>
            </a:r>
            <a:r>
              <a:rPr lang="it-IT" dirty="0" smtClean="0"/>
              <a:t>Francoforte., che nel 1820 fondano  </a:t>
            </a:r>
            <a:r>
              <a:rPr lang="it-IT" dirty="0"/>
              <a:t>l’«</a:t>
            </a:r>
            <a:r>
              <a:rPr lang="it-IT" dirty="0" err="1"/>
              <a:t>Archiv</a:t>
            </a:r>
            <a:r>
              <a:rPr lang="it-IT" dirty="0"/>
              <a:t> </a:t>
            </a:r>
            <a:r>
              <a:rPr lang="it-IT" dirty="0" err="1"/>
              <a:t>der</a:t>
            </a:r>
            <a:r>
              <a:rPr lang="it-IT" dirty="0"/>
              <a:t> </a:t>
            </a:r>
            <a:r>
              <a:rPr lang="it-IT" dirty="0" err="1"/>
              <a:t>Gesellschaft</a:t>
            </a:r>
            <a:r>
              <a:rPr lang="it-IT" dirty="0"/>
              <a:t> </a:t>
            </a:r>
            <a:r>
              <a:rPr lang="it-IT" dirty="0" err="1"/>
              <a:t>für</a:t>
            </a:r>
            <a:r>
              <a:rPr lang="it-IT" dirty="0"/>
              <a:t> </a:t>
            </a:r>
            <a:r>
              <a:rPr lang="it-IT" dirty="0" err="1"/>
              <a:t>ältere</a:t>
            </a:r>
            <a:r>
              <a:rPr lang="it-IT" dirty="0"/>
              <a:t> </a:t>
            </a:r>
            <a:r>
              <a:rPr lang="it-IT" dirty="0" err="1"/>
              <a:t>deutsche</a:t>
            </a:r>
            <a:r>
              <a:rPr lang="it-IT" dirty="0"/>
              <a:t> </a:t>
            </a:r>
            <a:r>
              <a:rPr lang="it-IT" dirty="0" err="1"/>
              <a:t>Geschichtskunde</a:t>
            </a:r>
            <a:r>
              <a:rPr lang="it-IT" dirty="0" smtClean="0"/>
              <a:t>», il primo periodico europeo di sola </a:t>
            </a:r>
            <a:r>
              <a:rPr lang="it-IT" dirty="0"/>
              <a:t>storia, destinato ad essere l’organo della società storica </a:t>
            </a:r>
            <a:r>
              <a:rPr lang="it-IT" dirty="0" smtClean="0"/>
              <a:t>berlinese.</a:t>
            </a:r>
            <a:endParaRPr lang="it-IT" dirty="0"/>
          </a:p>
          <a:p>
            <a:r>
              <a:rPr lang="it-IT" dirty="0" smtClean="0"/>
              <a:t>L’opera principale prodotta dalla </a:t>
            </a:r>
            <a:r>
              <a:rPr lang="it-IT" dirty="0" err="1"/>
              <a:t>Gesellschaft</a:t>
            </a:r>
            <a:r>
              <a:rPr lang="it-IT" dirty="0"/>
              <a:t> </a:t>
            </a:r>
            <a:r>
              <a:rPr lang="it-IT" dirty="0" err="1"/>
              <a:t>für</a:t>
            </a:r>
            <a:r>
              <a:rPr lang="it-IT" dirty="0"/>
              <a:t> </a:t>
            </a:r>
            <a:r>
              <a:rPr lang="it-IT" dirty="0" err="1"/>
              <a:t>Deutschlands</a:t>
            </a:r>
            <a:r>
              <a:rPr lang="it-IT" dirty="0"/>
              <a:t> </a:t>
            </a:r>
            <a:r>
              <a:rPr lang="it-IT" dirty="0" err="1"/>
              <a:t>ältere</a:t>
            </a:r>
            <a:r>
              <a:rPr lang="it-IT" dirty="0"/>
              <a:t> </a:t>
            </a:r>
            <a:r>
              <a:rPr lang="it-IT" dirty="0" err="1"/>
              <a:t>Geschichtskunde</a:t>
            </a:r>
            <a:r>
              <a:rPr lang="it-IT" dirty="0"/>
              <a:t> </a:t>
            </a:r>
            <a:r>
              <a:rPr lang="it-IT" dirty="0" smtClean="0"/>
              <a:t>a partire dal 1824 è però la grande collezione dei </a:t>
            </a:r>
            <a:r>
              <a:rPr lang="it-IT" i="1" dirty="0"/>
              <a:t>Monumenta </a:t>
            </a:r>
            <a:r>
              <a:rPr lang="it-IT" i="1" dirty="0" err="1"/>
              <a:t>Germaniae</a:t>
            </a:r>
            <a:r>
              <a:rPr lang="it-IT" i="1" dirty="0"/>
              <a:t> </a:t>
            </a:r>
            <a:r>
              <a:rPr lang="it-IT" i="1" dirty="0" err="1"/>
              <a:t>Historica</a:t>
            </a:r>
            <a:r>
              <a:rPr lang="it-IT" i="1" dirty="0"/>
              <a:t> </a:t>
            </a:r>
            <a:r>
              <a:rPr lang="it-IT" dirty="0"/>
              <a:t>(MGH), ossia </a:t>
            </a:r>
            <a:r>
              <a:rPr lang="it-IT" dirty="0" smtClean="0"/>
              <a:t>la raccolta delle </a:t>
            </a:r>
            <a:r>
              <a:rPr lang="it-IT" dirty="0"/>
              <a:t>fonti tedesche, dal VI al XVI secolo, concepita su modello </a:t>
            </a:r>
            <a:r>
              <a:rPr lang="it-IT" dirty="0" smtClean="0"/>
              <a:t>settecentesco dei </a:t>
            </a:r>
            <a:r>
              <a:rPr lang="it-IT" i="1" dirty="0" smtClean="0"/>
              <a:t>Rerum </a:t>
            </a:r>
            <a:r>
              <a:rPr lang="it-IT" i="1" dirty="0" err="1" smtClean="0"/>
              <a:t>Italicarum</a:t>
            </a:r>
            <a:r>
              <a:rPr lang="it-IT" i="1" dirty="0" smtClean="0"/>
              <a:t> </a:t>
            </a:r>
            <a:r>
              <a:rPr lang="it-IT" i="1" dirty="0" err="1" smtClean="0"/>
              <a:t>Scriptores</a:t>
            </a:r>
            <a:r>
              <a:rPr lang="it-IT" dirty="0" smtClean="0"/>
              <a:t> di Muratori.</a:t>
            </a:r>
          </a:p>
          <a:p>
            <a:r>
              <a:rPr lang="it-IT" dirty="0" smtClean="0"/>
              <a:t> I </a:t>
            </a:r>
            <a:r>
              <a:rPr lang="it-IT" i="1" dirty="0" smtClean="0"/>
              <a:t>Monumenta </a:t>
            </a:r>
            <a:r>
              <a:rPr lang="it-IT" dirty="0" smtClean="0"/>
              <a:t>si impongono </a:t>
            </a:r>
            <a:r>
              <a:rPr lang="it-IT" dirty="0"/>
              <a:t>per il rigore scientifico, </a:t>
            </a:r>
            <a:r>
              <a:rPr lang="it-IT" dirty="0" smtClean="0"/>
              <a:t>orientato ai </a:t>
            </a:r>
            <a:r>
              <a:rPr lang="it-IT" dirty="0"/>
              <a:t>migliori canoni della filologia </a:t>
            </a:r>
            <a:r>
              <a:rPr lang="it-IT" dirty="0" smtClean="0"/>
              <a:t>critica</a:t>
            </a:r>
            <a:r>
              <a:rPr lang="it-IT" dirty="0"/>
              <a:t> </a:t>
            </a:r>
            <a:r>
              <a:rPr lang="it-IT" dirty="0" smtClean="0"/>
              <a:t>costituiscono a loro volta un modello per analoghe imprese francesi e italiane. </a:t>
            </a:r>
            <a:endParaRPr lang="it-IT" dirty="0"/>
          </a:p>
          <a:p>
            <a:endParaRPr lang="it-IT" dirty="0"/>
          </a:p>
        </p:txBody>
      </p:sp>
    </p:spTree>
    <p:extLst>
      <p:ext uri="{BB962C8B-B14F-4D97-AF65-F5344CB8AC3E}">
        <p14:creationId xmlns:p14="http://schemas.microsoft.com/office/powerpoint/2010/main" val="137329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Il modello prussiano: </a:t>
            </a:r>
            <a:r>
              <a:rPr lang="it-IT" b="1" dirty="0" err="1" smtClean="0">
                <a:solidFill>
                  <a:srgbClr val="FF0000"/>
                </a:solidFill>
              </a:rPr>
              <a:t>Ranke</a:t>
            </a:r>
            <a:r>
              <a:rPr lang="it-IT" b="1" dirty="0" smtClean="0">
                <a:solidFill>
                  <a:srgbClr val="FF0000"/>
                </a:solidFill>
              </a:rPr>
              <a:t> e </a:t>
            </a:r>
            <a:r>
              <a:rPr lang="it-IT" b="1" dirty="0" err="1" smtClean="0">
                <a:solidFill>
                  <a:srgbClr val="FF0000"/>
                </a:solidFill>
              </a:rPr>
              <a:t>Droysen</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smtClean="0"/>
              <a:t>Leopold von </a:t>
            </a:r>
            <a:r>
              <a:rPr lang="it-IT" b="1" dirty="0" err="1" smtClean="0"/>
              <a:t>Ranke</a:t>
            </a:r>
            <a:r>
              <a:rPr lang="it-IT" dirty="0" smtClean="0"/>
              <a:t> </a:t>
            </a:r>
            <a:r>
              <a:rPr lang="de-DE" dirty="0" smtClean="0"/>
              <a:t>(1795-1886)</a:t>
            </a:r>
            <a:r>
              <a:rPr lang="it-IT" dirty="0" smtClean="0"/>
              <a:t> professore di storia all’università di Berlino dal 1823 alla morte, è il maggior storico tedesco dell’8oo.  La sua lezione metodologica si basa sul precetto secondo cui la storiografia “scientifica” deve poggiare innanzitutto sulle </a:t>
            </a:r>
            <a:r>
              <a:rPr lang="it-IT" b="1" dirty="0" smtClean="0"/>
              <a:t>fonti </a:t>
            </a:r>
            <a:r>
              <a:rPr lang="it-IT" dirty="0" smtClean="0"/>
              <a:t>primarie, ossia sulle fonti d’archivio, più che su quelle secondarie, ossia sulla bibliografia. </a:t>
            </a:r>
          </a:p>
          <a:p>
            <a:r>
              <a:rPr lang="it-IT" dirty="0" smtClean="0"/>
              <a:t>Le fonti vanno sottoposte a </a:t>
            </a:r>
            <a:r>
              <a:rPr lang="it-IT" b="1" dirty="0" smtClean="0"/>
              <a:t>critica</a:t>
            </a:r>
            <a:r>
              <a:rPr lang="it-IT" dirty="0" smtClean="0"/>
              <a:t> in quanto ciò che esse riferiscono sul passato non può essere passivamente accettato come un fatto, ma ricostruito sulla base di tutto il materiale disponibile: accertare i fatti è compito esclusivo dello storico che deve saper reperire, analizzare, criticare ed incrociare le fonti prima di esprimersi. </a:t>
            </a:r>
          </a:p>
          <a:p>
            <a:r>
              <a:rPr lang="it-IT" dirty="0" smtClean="0"/>
              <a:t>Garanzia di scientificità di una ricerca storica sono le </a:t>
            </a:r>
            <a:r>
              <a:rPr lang="it-IT" b="1" dirty="0" smtClean="0"/>
              <a:t>note</a:t>
            </a:r>
            <a:r>
              <a:rPr lang="it-IT" dirty="0" smtClean="0"/>
              <a:t> a piè di pagina che debbono essere puntuali riferimenti alle fonti consultate e non generico rinvio ad una bibliografia di seconda mano.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Ranke</a:t>
            </a:r>
            <a:r>
              <a:rPr lang="it-IT" dirty="0" smtClean="0"/>
              <a:t>: una lunga vita</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32040" y="1484785"/>
            <a:ext cx="3812597" cy="5138886"/>
          </a:xfrm>
        </p:spPr>
      </p:pic>
      <p:pic>
        <p:nvPicPr>
          <p:cNvPr id="1026" name="Picture 2" descr="F:\Corso storiografia 2013\Immagini\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3456384" cy="50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metodo di </a:t>
            </a:r>
            <a:r>
              <a:rPr lang="it-IT" b="1" dirty="0" err="1" smtClean="0">
                <a:solidFill>
                  <a:srgbClr val="FF0000"/>
                </a:solidFill>
              </a:rPr>
              <a:t>Ranke</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smtClean="0"/>
              <a:t>Per </a:t>
            </a:r>
            <a:r>
              <a:rPr lang="it-IT" dirty="0" err="1" smtClean="0"/>
              <a:t>Ranke</a:t>
            </a:r>
            <a:r>
              <a:rPr lang="it-IT" dirty="0" smtClean="0"/>
              <a:t> lo storico deve limitarsi a descrivere i fatti «</a:t>
            </a:r>
            <a:r>
              <a:rPr lang="it-IT" dirty="0" err="1" smtClean="0"/>
              <a:t>wie</a:t>
            </a:r>
            <a:r>
              <a:rPr lang="it-IT" dirty="0" smtClean="0"/>
              <a:t> </a:t>
            </a:r>
            <a:r>
              <a:rPr lang="it-IT" dirty="0" err="1" smtClean="0"/>
              <a:t>es</a:t>
            </a:r>
            <a:r>
              <a:rPr lang="it-IT" dirty="0" smtClean="0"/>
              <a:t> </a:t>
            </a:r>
            <a:r>
              <a:rPr lang="it-IT" dirty="0" err="1" smtClean="0"/>
              <a:t>eigentlich</a:t>
            </a:r>
            <a:r>
              <a:rPr lang="it-IT" dirty="0" smtClean="0"/>
              <a:t> </a:t>
            </a:r>
            <a:r>
              <a:rPr lang="it-IT" dirty="0" err="1" smtClean="0"/>
              <a:t>gewesen</a:t>
            </a:r>
            <a:r>
              <a:rPr lang="it-IT" dirty="0" smtClean="0"/>
              <a:t>» (</a:t>
            </a:r>
            <a:r>
              <a:rPr lang="it-IT" i="1" dirty="0" smtClean="0"/>
              <a:t>come sono realmente avvenuti</a:t>
            </a:r>
            <a:r>
              <a:rPr lang="it-IT" dirty="0" smtClean="0"/>
              <a:t>), senza distorcerli con le proprie ipotesi interpretative. </a:t>
            </a:r>
          </a:p>
          <a:p>
            <a:r>
              <a:rPr lang="it-IT" dirty="0" err="1" smtClean="0"/>
              <a:t>Ranke</a:t>
            </a:r>
            <a:r>
              <a:rPr lang="it-IT" dirty="0" smtClean="0"/>
              <a:t> suggerisce che ogni qual volta uno storico usa il passato per presentare le proprie idee sul modo in cui la gente dovrebbe comportarsi ed agire, il quadro del passato che ne risulta è falso e distorto. Lo storico non dovrebbe mai oltrepassare il limite del suo compito: mostrare il modo in cui le cose sono realmente state. </a:t>
            </a:r>
          </a:p>
          <a:p>
            <a:r>
              <a:rPr lang="it-IT" dirty="0" smtClean="0"/>
              <a:t>Da ciò deriva che ogni periodo storico è unico e deve essere compreso nel proprio relativo contesto; respingendo ogni giudizio negativo a priori. </a:t>
            </a:r>
            <a:r>
              <a:rPr lang="it-IT" dirty="0" err="1" smtClean="0"/>
              <a:t>Ranke</a:t>
            </a:r>
            <a:r>
              <a:rPr lang="it-IT" dirty="0" smtClean="0"/>
              <a:t> afferma infatti che non vi sono epoche inferiori o superiori ad altre, ma che tutte vanno comprese nella loro specificità. </a:t>
            </a:r>
          </a:p>
          <a:p>
            <a:r>
              <a:rPr lang="it-IT" dirty="0" smtClean="0"/>
              <a:t>Da queste premesse – da alcuni tacciate di “</a:t>
            </a:r>
            <a:r>
              <a:rPr lang="it-IT" b="1" dirty="0" smtClean="0"/>
              <a:t>giustificazionismo storico</a:t>
            </a:r>
            <a:r>
              <a:rPr lang="it-IT" dirty="0" smtClean="0"/>
              <a:t>” - muoverà nella seconda metà del secolo il cosiddetto </a:t>
            </a:r>
            <a:r>
              <a:rPr lang="it-IT" b="1" dirty="0" smtClean="0"/>
              <a:t>storicismo tedesco </a:t>
            </a:r>
            <a:r>
              <a:rPr lang="it-IT" dirty="0" smtClean="0"/>
              <a:t>che influenzerà profondamente sia la storiografia che la filosofia europea a cavallo fra Otto e Novecento. </a:t>
            </a:r>
          </a:p>
          <a:p>
            <a:endParaRPr lang="it-IT" dirty="0" smtClean="0"/>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Fede, Conflitto, Nazione</a:t>
            </a:r>
            <a:endParaRPr lang="it-IT" b="1" dirty="0">
              <a:solidFill>
                <a:srgbClr val="FF0000"/>
              </a:solidFill>
            </a:endParaRPr>
          </a:p>
        </p:txBody>
      </p:sp>
      <p:sp>
        <p:nvSpPr>
          <p:cNvPr id="3" name="Segnaposto contenuto 2"/>
          <p:cNvSpPr>
            <a:spLocks noGrp="1"/>
          </p:cNvSpPr>
          <p:nvPr>
            <p:ph sz="quarter" idx="1"/>
          </p:nvPr>
        </p:nvSpPr>
        <p:spPr>
          <a:xfrm>
            <a:off x="323528" y="1600200"/>
            <a:ext cx="8496944" cy="4853136"/>
          </a:xfrm>
        </p:spPr>
        <p:txBody>
          <a:bodyPr>
            <a:normAutofit fontScale="55000" lnSpcReduction="20000"/>
          </a:bodyPr>
          <a:lstStyle/>
          <a:p>
            <a:r>
              <a:rPr lang="it-IT" sz="3600" dirty="0" smtClean="0"/>
              <a:t>In realtà quella di </a:t>
            </a:r>
            <a:r>
              <a:rPr lang="it-IT" sz="3600" dirty="0" err="1" smtClean="0"/>
              <a:t>Ranke</a:t>
            </a:r>
            <a:r>
              <a:rPr lang="it-IT" sz="3600" dirty="0" smtClean="0"/>
              <a:t> non è affatto una storia asettica e neutrale, ma è il frutto di </a:t>
            </a:r>
            <a:r>
              <a:rPr lang="it-IT" sz="3600" b="1" dirty="0" smtClean="0"/>
              <a:t>scelte di campo </a:t>
            </a:r>
            <a:r>
              <a:rPr lang="it-IT" sz="3600" dirty="0" smtClean="0"/>
              <a:t>politiche e ideologiche molto chiare. </a:t>
            </a:r>
          </a:p>
          <a:p>
            <a:r>
              <a:rPr lang="it-IT" sz="3600" dirty="0" smtClean="0"/>
              <a:t>Innanzitutto è sempre evidente la sua</a:t>
            </a:r>
            <a:r>
              <a:rPr lang="it-IT" sz="3600" b="1" dirty="0" smtClean="0"/>
              <a:t> fede </a:t>
            </a:r>
            <a:r>
              <a:rPr lang="it-IT" sz="3600" dirty="0" smtClean="0"/>
              <a:t>luterana che lo porta a giudicare la Riforma come una grande e positiva svolta epocale della modernità, mentre del papato vengono evidenziati tutti gli aspetti negativi. </a:t>
            </a:r>
          </a:p>
          <a:p>
            <a:r>
              <a:rPr lang="it-IT" sz="3600" dirty="0" smtClean="0"/>
              <a:t>In secondo luogo egli non concepisce la storia d’Europa come la storia di una civiltà unitaria, ma come una storia di popoli e nazioni in perenne </a:t>
            </a:r>
            <a:r>
              <a:rPr lang="it-IT" sz="3600" b="1" dirty="0" smtClean="0"/>
              <a:t>conflitto.  </a:t>
            </a:r>
          </a:p>
          <a:p>
            <a:r>
              <a:rPr lang="it-IT" sz="3600" dirty="0" smtClean="0"/>
              <a:t>«La storia come ogni altra scienza non è mai compiuta. Essa è </a:t>
            </a:r>
            <a:r>
              <a:rPr lang="it-IT" sz="3600" b="1" dirty="0" smtClean="0"/>
              <a:t>violenza</a:t>
            </a:r>
            <a:r>
              <a:rPr lang="it-IT" sz="3600" dirty="0" smtClean="0"/>
              <a:t> nelle cose, nei grandi interessi dai quali gli uomini ricavano i loro impulsi. Il movimento è quasi più nel loro contrasto che in questa ricerca definita». </a:t>
            </a:r>
          </a:p>
          <a:p>
            <a:r>
              <a:rPr lang="it-IT" sz="3600" dirty="0" smtClean="0"/>
              <a:t>Di qui la storica e secolare contrapposizione di Francia e Germania che consente a quest’ultima di rafforzare il proprio sentimento di appartenenza nazionale e di rafforzare lo Stato, ponendo le premesse per l’affermazione del proprio primato europeo. </a:t>
            </a:r>
          </a:p>
          <a:p>
            <a:r>
              <a:rPr lang="it-IT" sz="3600" dirty="0" smtClean="0"/>
              <a:t>La storia dei popoli e delle nazioni si realizza per </a:t>
            </a:r>
            <a:r>
              <a:rPr lang="it-IT" sz="3600" dirty="0" err="1" smtClean="0"/>
              <a:t>Ranke</a:t>
            </a:r>
            <a:r>
              <a:rPr lang="it-IT" sz="3600" dirty="0" smtClean="0"/>
              <a:t> essenzialmente nella costruzione degli </a:t>
            </a:r>
            <a:r>
              <a:rPr lang="it-IT" sz="3600" b="1" dirty="0" smtClean="0"/>
              <a:t>Stati nazionali </a:t>
            </a:r>
            <a:r>
              <a:rPr lang="it-IT" sz="3600" dirty="0" smtClean="0"/>
              <a:t>che costituisce il fattore decisivo della modernità. </a:t>
            </a:r>
          </a:p>
          <a:p>
            <a:endParaRPr lang="it-IT" dirty="0" smtClean="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Johann Gustav </a:t>
            </a:r>
            <a:r>
              <a:rPr lang="it-IT" b="1" dirty="0" err="1" smtClean="0">
                <a:solidFill>
                  <a:srgbClr val="FF0000"/>
                </a:solidFill>
              </a:rPr>
              <a:t>Droysen</a:t>
            </a:r>
            <a:r>
              <a:rPr lang="it-IT" b="1" dirty="0" smtClean="0">
                <a:solidFill>
                  <a:srgbClr val="FF0000"/>
                </a:solidFill>
              </a:rPr>
              <a:t> (1808-1884)</a:t>
            </a:r>
            <a:endParaRPr lang="it-IT" b="1" dirty="0">
              <a:solidFill>
                <a:srgbClr val="FF0000"/>
              </a:solidFill>
            </a:endParaRPr>
          </a:p>
        </p:txBody>
      </p:sp>
      <p:sp>
        <p:nvSpPr>
          <p:cNvPr id="3" name="Segnaposto contenuto 2"/>
          <p:cNvSpPr>
            <a:spLocks noGrp="1"/>
          </p:cNvSpPr>
          <p:nvPr>
            <p:ph sz="quarter" idx="1"/>
          </p:nvPr>
        </p:nvSpPr>
        <p:spPr>
          <a:xfrm>
            <a:off x="395536" y="1600200"/>
            <a:ext cx="8496944" cy="4565104"/>
          </a:xfrm>
        </p:spPr>
        <p:txBody>
          <a:bodyPr>
            <a:normAutofit fontScale="62500" lnSpcReduction="20000"/>
          </a:bodyPr>
          <a:lstStyle/>
          <a:p>
            <a:r>
              <a:rPr lang="it-IT" dirty="0" smtClean="0"/>
              <a:t>Professore di storia all’università di </a:t>
            </a:r>
            <a:r>
              <a:rPr lang="it-IT" dirty="0" err="1" smtClean="0"/>
              <a:t>Jena</a:t>
            </a:r>
            <a:r>
              <a:rPr lang="it-IT" dirty="0" smtClean="0"/>
              <a:t> dal 1851 al 1859 e a Berlino dal 1858 al 1882 è il maggior storico ottocentesco del mondo ellenistico.</a:t>
            </a:r>
          </a:p>
          <a:p>
            <a:r>
              <a:rPr lang="it-IT" dirty="0" smtClean="0"/>
              <a:t>Nella sua opera </a:t>
            </a:r>
            <a:r>
              <a:rPr lang="it-IT" i="1" dirty="0" err="1" smtClean="0"/>
              <a:t>Geschichte</a:t>
            </a:r>
            <a:r>
              <a:rPr lang="it-IT" i="1" dirty="0" smtClean="0"/>
              <a:t> </a:t>
            </a:r>
            <a:r>
              <a:rPr lang="it-IT" i="1" dirty="0" err="1" smtClean="0"/>
              <a:t>des</a:t>
            </a:r>
            <a:r>
              <a:rPr lang="it-IT" i="1" dirty="0" smtClean="0"/>
              <a:t> </a:t>
            </a:r>
            <a:r>
              <a:rPr lang="it-IT" i="1" dirty="0" err="1" smtClean="0"/>
              <a:t>Hellenismus</a:t>
            </a:r>
            <a:r>
              <a:rPr lang="it-IT" dirty="0" smtClean="0"/>
              <a:t> [</a:t>
            </a:r>
            <a:r>
              <a:rPr lang="it-IT" i="1" dirty="0" smtClean="0"/>
              <a:t>Storia dell'ellenismo</a:t>
            </a:r>
            <a:r>
              <a:rPr lang="it-IT" dirty="0" smtClean="0"/>
              <a:t>] (1877-78) - dedicata all’ascesa politica e militare della periferica e arretrata Macedonia di Filippo e Alessandro e alla sua affermazione sul mondo greco - è evidente la lettura in controluce del ruolo della moderna Prussia </a:t>
            </a:r>
            <a:r>
              <a:rPr lang="it-IT" dirty="0" err="1" smtClean="0"/>
              <a:t>sette-ottocentesca</a:t>
            </a:r>
            <a:r>
              <a:rPr lang="it-IT" dirty="0" smtClean="0"/>
              <a:t> come soggetto dell’unificazione tedesca, capace di superare la frammentazione statuale dell’impero per proporre una dimensione nazionale superiore.</a:t>
            </a:r>
          </a:p>
          <a:p>
            <a:r>
              <a:rPr lang="it-IT" dirty="0" smtClean="0"/>
              <a:t>Come l'antica Macedonia aveva salvato la nazionalità e la cultura greca dalla minaccia dell'Oriente, così la Prussia moderna avrebbe salvato la civiltà germanica e l’intero Occidente dalla minaccia del dispotismo russo e francese. </a:t>
            </a:r>
          </a:p>
          <a:p>
            <a:r>
              <a:rPr lang="it-IT" dirty="0" smtClean="0"/>
              <a:t>Al tempo stesso l'ellenismo aveva preparato il terreno al Cristianesimo più di quanto non fece il giudaismo. </a:t>
            </a:r>
          </a:p>
          <a:p>
            <a:r>
              <a:rPr lang="it-IT" dirty="0" smtClean="0"/>
              <a:t>La prospettiva di </a:t>
            </a:r>
            <a:r>
              <a:rPr lang="it-IT" dirty="0" err="1" smtClean="0"/>
              <a:t>Droysen</a:t>
            </a:r>
            <a:r>
              <a:rPr lang="it-IT" dirty="0" smtClean="0"/>
              <a:t> è </a:t>
            </a:r>
            <a:r>
              <a:rPr lang="it-IT" dirty="0" err="1" smtClean="0"/>
              <a:t>filosofico-religiosa</a:t>
            </a:r>
            <a:r>
              <a:rPr lang="it-IT" dirty="0" smtClean="0"/>
              <a:t>: la necessità del divenire storico non si prova a priori, ma si constata a posteriori perché è la manifestazione della razionalità di Dio; pertanto il più alto e vero assunto della scienza storica è la teodicea.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Droysen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99792" y="332656"/>
            <a:ext cx="6264696" cy="6242792"/>
          </a:xfrm>
        </p:spPr>
      </p:pic>
    </p:spTree>
    <p:extLst>
      <p:ext uri="{BB962C8B-B14F-4D97-AF65-F5344CB8AC3E}">
        <p14:creationId xmlns:p14="http://schemas.microsoft.com/office/powerpoint/2010/main" val="3045327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Storiografia e politica in </a:t>
            </a:r>
            <a:r>
              <a:rPr lang="it-IT" b="1" dirty="0" err="1" smtClean="0">
                <a:solidFill>
                  <a:srgbClr val="FF0000"/>
                </a:solidFill>
              </a:rPr>
              <a:t>Droysen</a:t>
            </a:r>
            <a:endParaRPr lang="it-IT" b="1" dirty="0">
              <a:solidFill>
                <a:srgbClr val="FF0000"/>
              </a:solidFill>
            </a:endParaRPr>
          </a:p>
        </p:txBody>
      </p:sp>
      <p:sp>
        <p:nvSpPr>
          <p:cNvPr id="3" name="Segnaposto contenuto 2"/>
          <p:cNvSpPr>
            <a:spLocks noGrp="1"/>
          </p:cNvSpPr>
          <p:nvPr>
            <p:ph sz="quarter" idx="1"/>
          </p:nvPr>
        </p:nvSpPr>
        <p:spPr/>
        <p:txBody>
          <a:bodyPr>
            <a:normAutofit fontScale="92500"/>
          </a:bodyPr>
          <a:lstStyle/>
          <a:p>
            <a:r>
              <a:rPr lang="it-IT" dirty="0" smtClean="0"/>
              <a:t>«Per l’indagine storica il dato non sono le cose passate, giacché esse sono passate, bensì quanto di esse nello </a:t>
            </a:r>
            <a:r>
              <a:rPr lang="it-IT" i="1" dirty="0" err="1" smtClean="0"/>
              <a:t>hic</a:t>
            </a:r>
            <a:r>
              <a:rPr lang="it-IT" i="1" dirty="0" smtClean="0"/>
              <a:t> </a:t>
            </a:r>
            <a:r>
              <a:rPr lang="it-IT" i="1" dirty="0" err="1" smtClean="0"/>
              <a:t>et</a:t>
            </a:r>
            <a:r>
              <a:rPr lang="it-IT" i="1" dirty="0" smtClean="0"/>
              <a:t> </a:t>
            </a:r>
            <a:r>
              <a:rPr lang="it-IT" i="1" dirty="0" err="1" smtClean="0"/>
              <a:t>nunc</a:t>
            </a:r>
            <a:r>
              <a:rPr lang="it-IT" dirty="0" smtClean="0"/>
              <a:t> non è ancora tramontato, sia che si tratti di ciò che fu ed avvenne, sia di avanzi di ciò che è stato e avvenuto. L’importanza pratica degli studi storici sta in ciò che essi – ed essi soltanto – danno allo Stato, al popolo, all’esercito, ecc. l’</a:t>
            </a:r>
            <a:r>
              <a:rPr lang="it-IT" i="1" dirty="0" smtClean="0"/>
              <a:t>immagine di se stessi</a:t>
            </a:r>
            <a:r>
              <a:rPr lang="it-IT" dirty="0" smtClean="0"/>
              <a:t>. Lo studio della storia è il fondamento della preparazione politica. L’uomo di Stato è lo storico pratico»</a:t>
            </a:r>
          </a:p>
          <a:p>
            <a:pPr algn="r">
              <a:buNone/>
            </a:pPr>
            <a:r>
              <a:rPr lang="it-IT" dirty="0" smtClean="0"/>
              <a:t>(G. </a:t>
            </a:r>
            <a:r>
              <a:rPr lang="it-IT" dirty="0" err="1" smtClean="0"/>
              <a:t>Droysen</a:t>
            </a:r>
            <a:r>
              <a:rPr lang="it-IT" dirty="0" smtClean="0"/>
              <a:t>)</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François </a:t>
            </a:r>
            <a:r>
              <a:rPr lang="it-IT" b="1" dirty="0" err="1" smtClean="0">
                <a:solidFill>
                  <a:srgbClr val="FF0000"/>
                </a:solidFill>
              </a:rPr>
              <a:t>Guizot</a:t>
            </a:r>
            <a:r>
              <a:rPr lang="it-IT" b="1" dirty="0" smtClean="0">
                <a:solidFill>
                  <a:srgbClr val="FF0000"/>
                </a:solidFill>
              </a:rPr>
              <a:t> (1787-1874) </a:t>
            </a:r>
            <a:endParaRPr lang="it-IT" b="1" dirty="0">
              <a:solidFill>
                <a:srgbClr val="FF0000"/>
              </a:solidFill>
            </a:endParaRPr>
          </a:p>
        </p:txBody>
      </p:sp>
      <p:sp>
        <p:nvSpPr>
          <p:cNvPr id="3" name="Segnaposto contenuto 2"/>
          <p:cNvSpPr>
            <a:spLocks noGrp="1"/>
          </p:cNvSpPr>
          <p:nvPr>
            <p:ph sz="quarter" idx="1"/>
          </p:nvPr>
        </p:nvSpPr>
        <p:spPr>
          <a:xfrm>
            <a:off x="612648" y="1600200"/>
            <a:ext cx="8279832" cy="4495800"/>
          </a:xfrm>
        </p:spPr>
        <p:txBody>
          <a:bodyPr>
            <a:normAutofit fontScale="92500"/>
          </a:bodyPr>
          <a:lstStyle/>
          <a:p>
            <a:r>
              <a:rPr lang="it-IT" b="1" dirty="0" smtClean="0"/>
              <a:t>Professore di storia moderna </a:t>
            </a:r>
            <a:r>
              <a:rPr lang="it-IT" dirty="0" smtClean="0"/>
              <a:t>alla Sorbona dal 1812 </a:t>
            </a:r>
            <a:r>
              <a:rPr lang="it-IT" dirty="0" err="1" smtClean="0"/>
              <a:t>Guizot</a:t>
            </a:r>
            <a:r>
              <a:rPr lang="it-IT" dirty="0" smtClean="0"/>
              <a:t> è il maggior storico francese della prima metà dell’Ottocento.</a:t>
            </a:r>
          </a:p>
          <a:p>
            <a:r>
              <a:rPr lang="it-IT" dirty="0" smtClean="0"/>
              <a:t>Eletto deputato nel 1830, dopo la “rivoluzione di luglio” e successivamente ministro degli interni (1830), ministro dell’istruzione (1832-33 e 1835-37), ambasciatore a Londra (1840), ministro degli esteri (1840-47) e </a:t>
            </a:r>
            <a:r>
              <a:rPr lang="it-IT" b="1" dirty="0" smtClean="0"/>
              <a:t>primo ministro </a:t>
            </a:r>
            <a:r>
              <a:rPr lang="it-IT" dirty="0" smtClean="0"/>
              <a:t>(1847-48), </a:t>
            </a:r>
            <a:r>
              <a:rPr lang="it-IT" dirty="0" err="1" smtClean="0"/>
              <a:t>Guizot</a:t>
            </a:r>
            <a:r>
              <a:rPr lang="it-IT" dirty="0" smtClean="0"/>
              <a:t> si impone negli anni quaranta come il principale esponente del liberalismo moderato e fautore della politica del «giusto mezzo». </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professione e ricerca</a:t>
            </a:r>
            <a:endParaRPr lang="it-IT" b="1" dirty="0">
              <a:solidFill>
                <a:srgbClr val="FF0000"/>
              </a:solidFill>
            </a:endParaRPr>
          </a:p>
        </p:txBody>
      </p:sp>
      <p:sp>
        <p:nvSpPr>
          <p:cNvPr id="3" name="Segnaposto contenuto 2"/>
          <p:cNvSpPr>
            <a:spLocks noGrp="1"/>
          </p:cNvSpPr>
          <p:nvPr>
            <p:ph sz="quarter" idx="1"/>
          </p:nvPr>
        </p:nvSpPr>
        <p:spPr>
          <a:xfrm>
            <a:off x="612648" y="1600200"/>
            <a:ext cx="8351840" cy="4495800"/>
          </a:xfrm>
        </p:spPr>
        <p:txBody>
          <a:bodyPr>
            <a:normAutofit/>
          </a:bodyPr>
          <a:lstStyle/>
          <a:p>
            <a:r>
              <a:rPr lang="it-IT" dirty="0" smtClean="0"/>
              <a:t>Oggi molti pensano che gli insegnamenti universitari di storia abbiano un’antica origine.</a:t>
            </a:r>
          </a:p>
          <a:p>
            <a:r>
              <a:rPr lang="it-IT" dirty="0" smtClean="0"/>
              <a:t>In realtà essi furono introdotti sporadicamente in Alcune università europee dalla fine del XVI secolo e sistematicamente solo agli inizi del XIX secolo: prima in Germania, poi in Francia, infine in Inghilterra.</a:t>
            </a:r>
          </a:p>
          <a:p>
            <a:r>
              <a:rPr lang="it-IT" dirty="0" smtClean="0"/>
              <a:t> Cattedre </a:t>
            </a:r>
            <a:r>
              <a:rPr lang="it-IT" dirty="0"/>
              <a:t>di storia </a:t>
            </a:r>
            <a:r>
              <a:rPr lang="it-IT" dirty="0" smtClean="0"/>
              <a:t>vengono istituite a Freiburg </a:t>
            </a:r>
            <a:r>
              <a:rPr lang="it-IT" dirty="0"/>
              <a:t>1568, Oxford 1622, Cambridge 1627, Edimburgo </a:t>
            </a:r>
            <a:r>
              <a:rPr lang="it-IT" dirty="0" smtClean="0"/>
              <a:t>1719</a:t>
            </a:r>
            <a:r>
              <a:rPr lang="it-IT" dirty="0"/>
              <a:t>.</a:t>
            </a:r>
          </a:p>
        </p:txBody>
      </p:sp>
    </p:spTree>
    <p:extLst>
      <p:ext uri="{BB962C8B-B14F-4D97-AF65-F5344CB8AC3E}">
        <p14:creationId xmlns:p14="http://schemas.microsoft.com/office/powerpoint/2010/main" val="3907806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Guizot</a:t>
            </a:r>
            <a:endParaRPr lang="it-IT" dirty="0"/>
          </a:p>
        </p:txBody>
      </p:sp>
      <p:pic>
        <p:nvPicPr>
          <p:cNvPr id="8" name="Segnaposto contenuto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067944" y="188640"/>
            <a:ext cx="4608512" cy="6510437"/>
          </a:xfrm>
        </p:spPr>
      </p:pic>
    </p:spTree>
    <p:extLst>
      <p:ext uri="{BB962C8B-B14F-4D97-AF65-F5344CB8AC3E}">
        <p14:creationId xmlns:p14="http://schemas.microsoft.com/office/powerpoint/2010/main" val="660629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Guizot</a:t>
            </a:r>
            <a:r>
              <a:rPr lang="it-IT" b="1" dirty="0" smtClean="0">
                <a:solidFill>
                  <a:srgbClr val="FF0000"/>
                </a:solidFill>
              </a:rPr>
              <a:t> e la storia della “civiltà”</a:t>
            </a:r>
            <a:endParaRPr lang="it-IT" b="1" dirty="0">
              <a:solidFill>
                <a:srgbClr val="FF0000"/>
              </a:solidFill>
            </a:endParaRPr>
          </a:p>
        </p:txBody>
      </p:sp>
      <p:sp>
        <p:nvSpPr>
          <p:cNvPr id="3" name="Segnaposto contenuto 2"/>
          <p:cNvSpPr>
            <a:spLocks noGrp="1"/>
          </p:cNvSpPr>
          <p:nvPr>
            <p:ph sz="quarter" idx="1"/>
          </p:nvPr>
        </p:nvSpPr>
        <p:spPr>
          <a:xfrm>
            <a:off x="251520" y="1600200"/>
            <a:ext cx="8640960" cy="4709120"/>
          </a:xfrm>
        </p:spPr>
        <p:txBody>
          <a:bodyPr>
            <a:normAutofit fontScale="77500" lnSpcReduction="20000"/>
          </a:bodyPr>
          <a:lstStyle/>
          <a:p>
            <a:r>
              <a:rPr lang="it-IT" dirty="0" smtClean="0"/>
              <a:t>Le opere principali di </a:t>
            </a:r>
            <a:r>
              <a:rPr lang="it-IT" dirty="0" err="1" smtClean="0"/>
              <a:t>Guizot</a:t>
            </a:r>
            <a:r>
              <a:rPr lang="it-IT" dirty="0" smtClean="0"/>
              <a:t>, derivate dai suoi corsi universitari, sono </a:t>
            </a:r>
            <a:r>
              <a:rPr lang="it-IT" i="1" dirty="0" err="1" smtClean="0"/>
              <a:t>Histoire</a:t>
            </a:r>
            <a:r>
              <a:rPr lang="it-IT" i="1" dirty="0" smtClean="0"/>
              <a:t> générale de la </a:t>
            </a:r>
            <a:r>
              <a:rPr lang="it-IT" i="1" dirty="0" err="1" smtClean="0"/>
              <a:t>civilisation</a:t>
            </a:r>
            <a:r>
              <a:rPr lang="it-IT" i="1" dirty="0" smtClean="0"/>
              <a:t> en </a:t>
            </a:r>
            <a:r>
              <a:rPr lang="it-IT" i="1" dirty="0" err="1" smtClean="0"/>
              <a:t>Europe</a:t>
            </a:r>
            <a:r>
              <a:rPr lang="it-IT" i="1" dirty="0" smtClean="0"/>
              <a:t> </a:t>
            </a:r>
            <a:r>
              <a:rPr lang="it-IT" dirty="0" smtClean="0"/>
              <a:t>[</a:t>
            </a:r>
            <a:r>
              <a:rPr lang="it-IT" i="1" dirty="0" smtClean="0"/>
              <a:t>Storia della civiltà in Europa</a:t>
            </a:r>
            <a:r>
              <a:rPr lang="it-IT" dirty="0" smtClean="0"/>
              <a:t>] (1828) e la </a:t>
            </a:r>
            <a:r>
              <a:rPr lang="it-IT" i="1" dirty="0" err="1" smtClean="0"/>
              <a:t>Histoire</a:t>
            </a:r>
            <a:r>
              <a:rPr lang="it-IT" i="1" dirty="0" smtClean="0"/>
              <a:t> de la </a:t>
            </a:r>
            <a:r>
              <a:rPr lang="it-IT" i="1" dirty="0" err="1" smtClean="0"/>
              <a:t>civilisation</a:t>
            </a:r>
            <a:r>
              <a:rPr lang="it-IT" i="1" dirty="0" smtClean="0"/>
              <a:t> en France </a:t>
            </a:r>
            <a:r>
              <a:rPr lang="it-IT" dirty="0" smtClean="0"/>
              <a:t>[</a:t>
            </a:r>
            <a:r>
              <a:rPr lang="it-IT" i="1" dirty="0" smtClean="0"/>
              <a:t>Storia della civiltà in Francia</a:t>
            </a:r>
            <a:r>
              <a:rPr lang="it-IT" dirty="0" smtClean="0"/>
              <a:t>] (1830). </a:t>
            </a:r>
          </a:p>
          <a:p>
            <a:r>
              <a:rPr lang="it-IT" dirty="0" smtClean="0"/>
              <a:t>Diversamente da </a:t>
            </a:r>
            <a:r>
              <a:rPr lang="it-IT" dirty="0" err="1" smtClean="0"/>
              <a:t>Ranke</a:t>
            </a:r>
            <a:r>
              <a:rPr lang="it-IT" dirty="0" smtClean="0"/>
              <a:t>, nella sua opera storica </a:t>
            </a:r>
            <a:r>
              <a:rPr lang="it-IT" dirty="0" err="1" smtClean="0"/>
              <a:t>Guizot</a:t>
            </a:r>
            <a:r>
              <a:rPr lang="it-IT" dirty="0" smtClean="0"/>
              <a:t> collega immediatamente la civiltà europea a quella francese, che ne costituisce il cuore: </a:t>
            </a:r>
          </a:p>
          <a:p>
            <a:r>
              <a:rPr lang="it-IT" dirty="0" smtClean="0"/>
              <a:t>«La Francia è stata il centro, il focolare della civiltà dell’Europa. Quasi senza eccezione, ogni grande idea, ogni grande principio di civiltà è passato, per potersi diffondere in ogni altro luogo, anzitutto attraverso la Francia». </a:t>
            </a:r>
          </a:p>
          <a:p>
            <a:r>
              <a:rPr lang="it-IT" dirty="0" smtClean="0"/>
              <a:t>Superando la visione volterriana di un medioevo “decadente”, egli fonda il suo concetto di </a:t>
            </a:r>
            <a:r>
              <a:rPr lang="it-IT" i="1" dirty="0" err="1" smtClean="0"/>
              <a:t>civilisation</a:t>
            </a:r>
            <a:r>
              <a:rPr lang="it-IT" dirty="0" smtClean="0"/>
              <a:t> su </a:t>
            </a:r>
            <a:r>
              <a:rPr lang="it-IT" b="1" dirty="0" smtClean="0">
                <a:solidFill>
                  <a:srgbClr val="FF0000"/>
                </a:solidFill>
              </a:rPr>
              <a:t>tre protagonisti</a:t>
            </a:r>
            <a:r>
              <a:rPr lang="it-IT" dirty="0" smtClean="0"/>
              <a:t>, tutti già presenti alla caduta dell’impero romano: i </a:t>
            </a:r>
            <a:r>
              <a:rPr lang="it-IT" b="1" dirty="0" smtClean="0"/>
              <a:t>municipi, </a:t>
            </a:r>
            <a:r>
              <a:rPr lang="it-IT" dirty="0" smtClean="0"/>
              <a:t>la </a:t>
            </a:r>
            <a:r>
              <a:rPr lang="it-IT" b="1" dirty="0" smtClean="0"/>
              <a:t>Chiesa</a:t>
            </a:r>
            <a:r>
              <a:rPr lang="it-IT" dirty="0" smtClean="0"/>
              <a:t> cristiana e i </a:t>
            </a:r>
            <a:r>
              <a:rPr lang="it-IT" b="1" dirty="0" smtClean="0"/>
              <a:t>barbari, </a:t>
            </a:r>
            <a:r>
              <a:rPr lang="it-IT" dirty="0" smtClean="0"/>
              <a:t>espressioni di tre diversi modelli sociali dal cui conflitto e interazione sarebbe nata la civiltà moderna. </a:t>
            </a:r>
          </a:p>
          <a:p>
            <a:endParaRPr lang="it-IT" dirty="0" smtClean="0"/>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Le tre epoche delle civiltà europea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20000"/>
          </a:bodyPr>
          <a:lstStyle/>
          <a:p>
            <a:r>
              <a:rPr lang="it-IT" dirty="0" smtClean="0"/>
              <a:t> «La storia della civiltà europea può riassumersi in tre grandi periodi. </a:t>
            </a:r>
          </a:p>
          <a:p>
            <a:pPr marL="514350" indent="-514350">
              <a:buFont typeface="+mj-lt"/>
              <a:buAutoNum type="arabicPeriod"/>
            </a:pPr>
            <a:r>
              <a:rPr lang="it-IT" dirty="0" smtClean="0"/>
              <a:t>Un periodo che io chiamerò delle </a:t>
            </a:r>
            <a:r>
              <a:rPr lang="it-IT" dirty="0" smtClean="0">
                <a:solidFill>
                  <a:srgbClr val="FF0000"/>
                </a:solidFill>
              </a:rPr>
              <a:t>origini, </a:t>
            </a:r>
            <a:r>
              <a:rPr lang="it-IT" dirty="0" smtClean="0"/>
              <a:t>della formazione; tempo in cui i diversi elementi della nostra società emergono dal caos questo tempo si prolunga fin quasi al secolo XII. </a:t>
            </a:r>
          </a:p>
          <a:p>
            <a:pPr marL="514350" indent="-514350">
              <a:buFont typeface="+mj-lt"/>
              <a:buAutoNum type="arabicPeriod"/>
            </a:pPr>
            <a:r>
              <a:rPr lang="it-IT" dirty="0" smtClean="0"/>
              <a:t>Il secondo periodo è un tempo di prova, di tentativo, di </a:t>
            </a:r>
            <a:r>
              <a:rPr lang="it-IT" dirty="0" smtClean="0">
                <a:solidFill>
                  <a:srgbClr val="FF0000"/>
                </a:solidFill>
              </a:rPr>
              <a:t>incertezza. </a:t>
            </a:r>
          </a:p>
          <a:p>
            <a:pPr marL="514350" indent="-514350">
              <a:buFont typeface="+mj-lt"/>
              <a:buAutoNum type="arabicPeriod"/>
            </a:pPr>
            <a:r>
              <a:rPr lang="it-IT" dirty="0" smtClean="0"/>
              <a:t>Infine, il periodo dello </a:t>
            </a:r>
            <a:r>
              <a:rPr lang="it-IT" dirty="0" smtClean="0">
                <a:solidFill>
                  <a:srgbClr val="FF0000"/>
                </a:solidFill>
              </a:rPr>
              <a:t>sviluppo</a:t>
            </a:r>
            <a:r>
              <a:rPr lang="it-IT" dirty="0" smtClean="0"/>
              <a:t> propriamente detto, nel quale la società umana assume in Europa una forma definitiva. È quello che ebbe inizio nel secolo XVI e ora prosegue il suo corso» </a:t>
            </a:r>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a:t>
            </a:r>
            <a:r>
              <a:rPr lang="it-IT" b="1" dirty="0" err="1" smtClean="0">
                <a:solidFill>
                  <a:srgbClr val="FF0000"/>
                </a:solidFill>
              </a:rPr>
              <a:t>Civilisation</a:t>
            </a:r>
            <a:r>
              <a:rPr lang="it-IT" b="1" dirty="0" smtClean="0">
                <a:solidFill>
                  <a:srgbClr val="FF0000"/>
                </a:solidFill>
              </a:rPr>
              <a:t> e </a:t>
            </a:r>
            <a:r>
              <a:rPr lang="it-IT" b="1" dirty="0" err="1" smtClean="0">
                <a:solidFill>
                  <a:srgbClr val="FF0000"/>
                </a:solidFill>
              </a:rPr>
              <a:t>Kultur</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20000"/>
          </a:bodyPr>
          <a:lstStyle/>
          <a:p>
            <a:r>
              <a:rPr lang="it-IT" dirty="0" smtClean="0"/>
              <a:t>A partire dall’opera di </a:t>
            </a:r>
            <a:r>
              <a:rPr lang="it-IT" dirty="0" err="1" smtClean="0"/>
              <a:t>Guizot</a:t>
            </a:r>
            <a:r>
              <a:rPr lang="it-IT" dirty="0" smtClean="0"/>
              <a:t> si apre nel dibattito storiografico europeo il contrasto fra i concetti contrapposti di </a:t>
            </a:r>
            <a:r>
              <a:rPr lang="it-IT" b="1" i="1" dirty="0" err="1" smtClean="0">
                <a:solidFill>
                  <a:srgbClr val="FF0000"/>
                </a:solidFill>
              </a:rPr>
              <a:t>civilisation</a:t>
            </a:r>
            <a:r>
              <a:rPr lang="it-IT" b="1" dirty="0" smtClean="0">
                <a:solidFill>
                  <a:srgbClr val="FF0000"/>
                </a:solidFill>
              </a:rPr>
              <a:t> </a:t>
            </a:r>
            <a:r>
              <a:rPr lang="it-IT" dirty="0" smtClean="0"/>
              <a:t>e di </a:t>
            </a:r>
            <a:r>
              <a:rPr lang="it-IT" b="1" i="1" dirty="0" err="1" smtClean="0">
                <a:solidFill>
                  <a:srgbClr val="FF0000"/>
                </a:solidFill>
              </a:rPr>
              <a:t>Kultur</a:t>
            </a:r>
            <a:r>
              <a:rPr lang="it-IT" dirty="0" smtClean="0"/>
              <a:t>, il primo di matrice francese e il secondo di matrice tedesca. </a:t>
            </a:r>
          </a:p>
          <a:p>
            <a:r>
              <a:rPr lang="it-IT" dirty="0" smtClean="0"/>
              <a:t>Da un lato la </a:t>
            </a:r>
            <a:r>
              <a:rPr lang="it-IT" b="1" i="1" dirty="0" err="1" smtClean="0">
                <a:solidFill>
                  <a:srgbClr val="FF0000"/>
                </a:solidFill>
              </a:rPr>
              <a:t>civilisation</a:t>
            </a:r>
            <a:r>
              <a:rPr lang="it-IT" b="1" dirty="0" smtClean="0"/>
              <a:t>:</a:t>
            </a:r>
            <a:r>
              <a:rPr lang="it-IT" b="1" dirty="0" smtClean="0">
                <a:solidFill>
                  <a:srgbClr val="FF0000"/>
                </a:solidFill>
              </a:rPr>
              <a:t> </a:t>
            </a:r>
            <a:r>
              <a:rPr lang="it-IT" dirty="0" smtClean="0"/>
              <a:t>una categoria tendenzialmente progressista e universalistica, in grado di tenere insieme l’unità e la diversità dei popoli europei.</a:t>
            </a:r>
          </a:p>
          <a:p>
            <a:r>
              <a:rPr lang="it-IT" dirty="0" smtClean="0"/>
              <a:t>Dall’altro la </a:t>
            </a:r>
            <a:r>
              <a:rPr lang="it-IT" b="1" i="1" dirty="0" err="1" smtClean="0">
                <a:solidFill>
                  <a:srgbClr val="FF0000"/>
                </a:solidFill>
              </a:rPr>
              <a:t>Kultur</a:t>
            </a:r>
            <a:r>
              <a:rPr lang="it-IT" b="1" i="1" dirty="0" smtClean="0"/>
              <a:t>:</a:t>
            </a:r>
            <a:r>
              <a:rPr lang="it-IT" dirty="0" smtClean="0"/>
              <a:t> una categoria profondamente ancorata ai valori della storia, alla </a:t>
            </a:r>
            <a:r>
              <a:rPr lang="it-IT" i="1" dirty="0" smtClean="0"/>
              <a:t>costituzione</a:t>
            </a:r>
            <a:r>
              <a:rPr lang="it-IT" dirty="0" smtClean="0"/>
              <a:t> e alle tradizioni di un singolo popolo inteso come nazione. </a:t>
            </a:r>
          </a:p>
          <a:p>
            <a:r>
              <a:rPr lang="it-IT" dirty="0" smtClean="0"/>
              <a:t>La differenza profonda fra </a:t>
            </a:r>
            <a:r>
              <a:rPr lang="it-IT" dirty="0" err="1" smtClean="0"/>
              <a:t>Guizot</a:t>
            </a:r>
            <a:r>
              <a:rPr lang="it-IT" dirty="0" smtClean="0"/>
              <a:t> e </a:t>
            </a:r>
            <a:r>
              <a:rPr lang="it-IT" dirty="0" err="1" smtClean="0"/>
              <a:t>Ranke</a:t>
            </a:r>
            <a:r>
              <a:rPr lang="it-IT" dirty="0" smtClean="0"/>
              <a:t> sta tutta in questa dicotomia concettuale. </a:t>
            </a:r>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Libertà e lotta di classe</a:t>
            </a:r>
            <a:endParaRPr lang="it-IT" b="1" dirty="0">
              <a:solidFill>
                <a:srgbClr val="FF0000"/>
              </a:solidFill>
            </a:endParaRPr>
          </a:p>
        </p:txBody>
      </p:sp>
      <p:sp>
        <p:nvSpPr>
          <p:cNvPr id="3" name="Segnaposto contenuto 2"/>
          <p:cNvSpPr>
            <a:spLocks noGrp="1"/>
          </p:cNvSpPr>
          <p:nvPr>
            <p:ph sz="quarter" idx="1"/>
          </p:nvPr>
        </p:nvSpPr>
        <p:spPr>
          <a:xfrm>
            <a:off x="467544" y="1600200"/>
            <a:ext cx="8424936" cy="4709120"/>
          </a:xfrm>
        </p:spPr>
        <p:txBody>
          <a:bodyPr>
            <a:normAutofit fontScale="77500" lnSpcReduction="20000"/>
          </a:bodyPr>
          <a:lstStyle/>
          <a:p>
            <a:r>
              <a:rPr lang="it-IT" dirty="0" smtClean="0"/>
              <a:t>Il secondo concetto sviluppato da </a:t>
            </a:r>
            <a:r>
              <a:rPr lang="it-IT" dirty="0" err="1" smtClean="0"/>
              <a:t>Guizot</a:t>
            </a:r>
            <a:r>
              <a:rPr lang="it-IT" dirty="0" smtClean="0"/>
              <a:t> è quello di </a:t>
            </a:r>
            <a:r>
              <a:rPr lang="it-IT" b="1" i="1" dirty="0" smtClean="0">
                <a:solidFill>
                  <a:srgbClr val="FF0000"/>
                </a:solidFill>
              </a:rPr>
              <a:t>libertà</a:t>
            </a:r>
            <a:r>
              <a:rPr lang="it-IT" dirty="0" smtClean="0"/>
              <a:t>, intesa non più nel senso delle libertà medievali, ma come progresso civile e spirito di indipendenza in ambito politico, economico e intellettuale, «risultata dalla varietà degli elementi della civiltà e dallo stato di lotta nel quale sono costantemente vissuti». </a:t>
            </a:r>
          </a:p>
          <a:p>
            <a:r>
              <a:rPr lang="it-IT" dirty="0" smtClean="0"/>
              <a:t>Portatori dei valori di </a:t>
            </a:r>
            <a:r>
              <a:rPr lang="it-IT" i="1" dirty="0" smtClean="0"/>
              <a:t>libertà</a:t>
            </a:r>
            <a:r>
              <a:rPr lang="it-IT" dirty="0" smtClean="0"/>
              <a:t> sono soprattutto i </a:t>
            </a:r>
            <a:r>
              <a:rPr lang="it-IT" b="1" dirty="0" smtClean="0"/>
              <a:t>ceti intermedi </a:t>
            </a:r>
            <a:r>
              <a:rPr lang="it-IT" dirty="0" smtClean="0"/>
              <a:t>e la borghesia, che in conflitto con l’aristocrazia feudale riesce ad affermare, a partire dal medioevo, il principio del governo rappresentativo. </a:t>
            </a:r>
          </a:p>
          <a:p>
            <a:r>
              <a:rPr lang="it-IT" dirty="0" smtClean="0"/>
              <a:t>La lettura </a:t>
            </a:r>
            <a:r>
              <a:rPr lang="it-IT" dirty="0" err="1" smtClean="0"/>
              <a:t>guizotiana</a:t>
            </a:r>
            <a:r>
              <a:rPr lang="it-IT" dirty="0" smtClean="0"/>
              <a:t> della </a:t>
            </a:r>
            <a:r>
              <a:rPr lang="it-IT" b="1" dirty="0" smtClean="0">
                <a:solidFill>
                  <a:srgbClr val="FF0000"/>
                </a:solidFill>
              </a:rPr>
              <a:t>storia come lotta fra classi</a:t>
            </a:r>
            <a:r>
              <a:rPr lang="it-IT" dirty="0" smtClean="0"/>
              <a:t>, che sarà ripresa, approfondita e fatta propria da </a:t>
            </a:r>
            <a:r>
              <a:rPr lang="it-IT" b="1" dirty="0" err="1" smtClean="0"/>
              <a:t>Marx</a:t>
            </a:r>
            <a:r>
              <a:rPr lang="it-IT" dirty="0" smtClean="0"/>
              <a:t>, è ben lontana dall’anticipare il materialismo storico, ma riporta comunque l’analisi su di un terreno di storia sociale e non solo politico-istituzionale: </a:t>
            </a:r>
          </a:p>
          <a:p>
            <a:r>
              <a:rPr lang="it-IT" dirty="0" smtClean="0"/>
              <a:t>«Le classi hanno lottato costantemente le une con le altre tuttavia esse si sono sempre progressivamente ravvicinate e assimilate». </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Dispotismo, Religione, </a:t>
            </a:r>
            <a:br>
              <a:rPr lang="it-IT" b="1" dirty="0" smtClean="0">
                <a:solidFill>
                  <a:srgbClr val="FF0000"/>
                </a:solidFill>
              </a:rPr>
            </a:br>
            <a:r>
              <a:rPr lang="it-IT" b="1" dirty="0" smtClean="0">
                <a:solidFill>
                  <a:srgbClr val="FF0000"/>
                </a:solidFill>
              </a:rPr>
              <a:t>Governo rappresentativo, </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Per </a:t>
            </a:r>
            <a:r>
              <a:rPr lang="it-IT" dirty="0" err="1" smtClean="0"/>
              <a:t>Guizot</a:t>
            </a:r>
            <a:r>
              <a:rPr lang="it-IT" dirty="0" smtClean="0"/>
              <a:t> il male principale dell’Impero romano non sta tanto nel governo dispotico o nell’eccessiva espansione territoriale, quanto nel mantenimento della maggior parte della popolazione in condizione di servitù (mentre i barbari erano uomini liberi che non conoscevano la servitù). </a:t>
            </a:r>
          </a:p>
          <a:p>
            <a:r>
              <a:rPr lang="it-IT" dirty="0" smtClean="0"/>
              <a:t>Oltre al concetto di </a:t>
            </a:r>
            <a:r>
              <a:rPr lang="it-IT" i="1" dirty="0" smtClean="0"/>
              <a:t>civiltà</a:t>
            </a:r>
            <a:r>
              <a:rPr lang="it-IT" dirty="0" smtClean="0"/>
              <a:t> e a quello di </a:t>
            </a:r>
            <a:r>
              <a:rPr lang="it-IT" i="1" dirty="0" smtClean="0"/>
              <a:t>libertà</a:t>
            </a:r>
            <a:r>
              <a:rPr lang="it-IT" dirty="0" smtClean="0"/>
              <a:t> nell’opera di </a:t>
            </a:r>
            <a:r>
              <a:rPr lang="it-IT" dirty="0" err="1" smtClean="0"/>
              <a:t>Guizot</a:t>
            </a:r>
            <a:r>
              <a:rPr lang="it-IT" dirty="0" smtClean="0"/>
              <a:t> si trova quello di </a:t>
            </a:r>
            <a:r>
              <a:rPr lang="it-IT" i="1" dirty="0" smtClean="0">
                <a:solidFill>
                  <a:srgbClr val="FF0000"/>
                </a:solidFill>
              </a:rPr>
              <a:t>religione</a:t>
            </a:r>
            <a:r>
              <a:rPr lang="it-IT" dirty="0" smtClean="0"/>
              <a:t>, che egli, calvinista, non identifica con il cattolicesimo romano, ma con la dimensione spirituale dei popoli, considerandola una delle più grandi risorse dell’umanità. </a:t>
            </a:r>
          </a:p>
          <a:p>
            <a:r>
              <a:rPr lang="it-IT" dirty="0" smtClean="0"/>
              <a:t>Contestando ogni forma di universalismo monarchico, da quello antico dell’impero romano, a quello medievale di Carlo Magno, a quello papale, a quello moderno ancora vagheggiato da Carlo V, a quello più recente di Napoleone, </a:t>
            </a:r>
            <a:r>
              <a:rPr lang="it-IT" dirty="0" err="1" smtClean="0"/>
              <a:t>Guizot</a:t>
            </a:r>
            <a:r>
              <a:rPr lang="it-IT" dirty="0" smtClean="0"/>
              <a:t> ribadisce che la migliore forma di governo quella </a:t>
            </a:r>
            <a:r>
              <a:rPr lang="it-IT" dirty="0" smtClean="0">
                <a:solidFill>
                  <a:srgbClr val="FF0000"/>
                </a:solidFill>
              </a:rPr>
              <a:t>rappresentativa</a:t>
            </a:r>
            <a:r>
              <a:rPr lang="it-IT" dirty="0" smtClean="0"/>
              <a:t>, scaturita dalle reali forze di un popolo, capaci di tradursi in istituzioni. </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impegno civile: Jules </a:t>
            </a:r>
            <a:r>
              <a:rPr lang="it-IT" b="1" dirty="0" err="1" smtClean="0">
                <a:solidFill>
                  <a:srgbClr val="FF0000"/>
                </a:solidFill>
              </a:rPr>
              <a:t>Michelet</a:t>
            </a:r>
            <a:r>
              <a:rPr lang="it-IT" b="1" dirty="0" smtClean="0">
                <a:solidFill>
                  <a:srgbClr val="FF0000"/>
                </a:solidFill>
              </a:rPr>
              <a:t> (1798-1874) </a:t>
            </a:r>
            <a:endParaRPr lang="it-IT" b="1" dirty="0">
              <a:solidFill>
                <a:srgbClr val="FF0000"/>
              </a:solidFill>
            </a:endParaRPr>
          </a:p>
        </p:txBody>
      </p:sp>
      <p:sp>
        <p:nvSpPr>
          <p:cNvPr id="3" name="Segnaposto contenuto 2"/>
          <p:cNvSpPr>
            <a:spLocks noGrp="1"/>
          </p:cNvSpPr>
          <p:nvPr>
            <p:ph sz="quarter" idx="1"/>
          </p:nvPr>
        </p:nvSpPr>
        <p:spPr/>
        <p:txBody>
          <a:bodyPr/>
          <a:lstStyle/>
          <a:p>
            <a:r>
              <a:rPr lang="it-IT" dirty="0" smtClean="0"/>
              <a:t>Nel momento in cui l’astro di </a:t>
            </a:r>
            <a:r>
              <a:rPr lang="it-IT" dirty="0" err="1" smtClean="0"/>
              <a:t>Guizot</a:t>
            </a:r>
            <a:r>
              <a:rPr lang="it-IT" dirty="0" smtClean="0"/>
              <a:t> incomincia a declinare, travolto dalla rivoluzione del 1848, nel cielo parigino ne sorge un altro, anche più brillante: quello del suo supplente alla Sorbona, </a:t>
            </a:r>
            <a:r>
              <a:rPr lang="it-IT" b="1" dirty="0" smtClean="0"/>
              <a:t>Jules </a:t>
            </a:r>
            <a:r>
              <a:rPr lang="it-IT" b="1" dirty="0" err="1" smtClean="0"/>
              <a:t>Michelet</a:t>
            </a:r>
            <a:r>
              <a:rPr lang="it-IT" dirty="0" smtClean="0"/>
              <a:t> democratico radicale e repubblicano, protagonista appassionato della rivoluzione del 1848, docente al Collège de France ed affascinante oratore.</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Michelet</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26784" y="196583"/>
            <a:ext cx="5221680" cy="6400769"/>
          </a:xfrm>
        </p:spPr>
      </p:pic>
    </p:spTree>
    <p:extLst>
      <p:ext uri="{BB962C8B-B14F-4D97-AF65-F5344CB8AC3E}">
        <p14:creationId xmlns:p14="http://schemas.microsoft.com/office/powerpoint/2010/main" val="382944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Dagli Archivi al Collège de France</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Già professore di storia e filosofia nell’ </a:t>
            </a:r>
            <a:r>
              <a:rPr lang="it-IT" dirty="0" err="1" smtClean="0"/>
              <a:t>École</a:t>
            </a:r>
            <a:r>
              <a:rPr lang="it-IT" dirty="0" smtClean="0"/>
              <a:t> Normale </a:t>
            </a:r>
            <a:r>
              <a:rPr lang="it-IT" dirty="0" err="1" smtClean="0"/>
              <a:t>Supérieure</a:t>
            </a:r>
            <a:r>
              <a:rPr lang="it-IT" dirty="0" smtClean="0"/>
              <a:t>, destinata alla formazione degli insegnanti, nel 1830, subito dopo la Rivoluzione di luglio, </a:t>
            </a:r>
            <a:r>
              <a:rPr lang="it-IT" dirty="0" err="1" smtClean="0"/>
              <a:t>Michelet</a:t>
            </a:r>
            <a:r>
              <a:rPr lang="it-IT" dirty="0" smtClean="0"/>
              <a:t> è nominato da </a:t>
            </a:r>
            <a:r>
              <a:rPr lang="it-IT" dirty="0" err="1" smtClean="0"/>
              <a:t>Guizot</a:t>
            </a:r>
            <a:r>
              <a:rPr lang="it-IT" dirty="0" smtClean="0"/>
              <a:t> a capo della sezione storica degli </a:t>
            </a:r>
            <a:r>
              <a:rPr lang="it-IT" b="1" dirty="0" smtClean="0"/>
              <a:t>Archivi Nazionali </a:t>
            </a:r>
            <a:r>
              <a:rPr lang="it-IT" dirty="0" smtClean="0"/>
              <a:t>di Francia, dove può immergersi nelle ricerche sulle fonti dell’antica storia francese. </a:t>
            </a:r>
          </a:p>
          <a:p>
            <a:r>
              <a:rPr lang="it-IT" dirty="0" smtClean="0"/>
              <a:t>Nel 1834 ottiene il suo primo incarico universitario come </a:t>
            </a:r>
            <a:r>
              <a:rPr lang="it-IT" b="1" dirty="0" smtClean="0"/>
              <a:t>supplente </a:t>
            </a:r>
            <a:r>
              <a:rPr lang="it-IT" dirty="0" smtClean="0"/>
              <a:t>di </a:t>
            </a:r>
            <a:r>
              <a:rPr lang="it-IT" dirty="0" err="1" smtClean="0"/>
              <a:t>Guizot</a:t>
            </a:r>
            <a:r>
              <a:rPr lang="it-IT" dirty="0" smtClean="0"/>
              <a:t> alla Sorbona, tenendo due corsi di storia moderna: uno sul XV secolo e uno sulla Riforma, e pubblicando nel 1835 i </a:t>
            </a:r>
            <a:r>
              <a:rPr lang="it-IT" i="1" dirty="0" err="1" smtClean="0"/>
              <a:t>Mémoires</a:t>
            </a:r>
            <a:r>
              <a:rPr lang="it-IT" i="1" dirty="0" smtClean="0"/>
              <a:t> de </a:t>
            </a:r>
            <a:r>
              <a:rPr lang="it-IT" i="1" dirty="0" err="1" smtClean="0"/>
              <a:t>Luther</a:t>
            </a:r>
            <a:r>
              <a:rPr lang="it-IT" i="1" dirty="0" smtClean="0"/>
              <a:t> </a:t>
            </a:r>
            <a:r>
              <a:rPr lang="it-IT" dirty="0" smtClean="0"/>
              <a:t>[</a:t>
            </a:r>
            <a:r>
              <a:rPr lang="it-IT" i="1" dirty="0" smtClean="0"/>
              <a:t>Memorie di Lutero</a:t>
            </a:r>
            <a:r>
              <a:rPr lang="it-IT" dirty="0" smtClean="0"/>
              <a:t>], condannati e messi all’indice dalla Chiesa cattolica. </a:t>
            </a:r>
          </a:p>
          <a:p>
            <a:r>
              <a:rPr lang="it-IT" dirty="0" smtClean="0"/>
              <a:t>Nel 1838, senza passare prima per la cattedra universitaria, corona la sua brillante carriera con la prestigiosa cattedra di </a:t>
            </a:r>
            <a:r>
              <a:rPr lang="it-IT" i="1" dirty="0" err="1" smtClean="0"/>
              <a:t>Histoire</a:t>
            </a:r>
            <a:r>
              <a:rPr lang="it-IT" i="1" dirty="0" smtClean="0"/>
              <a:t> </a:t>
            </a:r>
            <a:r>
              <a:rPr lang="it-IT" i="1" dirty="0" err="1" smtClean="0"/>
              <a:t>et</a:t>
            </a:r>
            <a:r>
              <a:rPr lang="it-IT" i="1" dirty="0" smtClean="0"/>
              <a:t> morale</a:t>
            </a:r>
            <a:r>
              <a:rPr lang="it-IT" dirty="0" smtClean="0"/>
              <a:t> al </a:t>
            </a:r>
            <a:r>
              <a:rPr lang="it-IT" b="1" dirty="0" smtClean="0"/>
              <a:t>Collège de France</a:t>
            </a:r>
            <a:r>
              <a:rPr lang="it-IT" dirty="0" smtClean="0"/>
              <a:t>, che terrà fino al 1851.</a:t>
            </a:r>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storia per la Nazione</a:t>
            </a:r>
            <a:endParaRPr lang="it-IT" b="1" dirty="0">
              <a:solidFill>
                <a:srgbClr val="FF0000"/>
              </a:solidFill>
            </a:endParaRPr>
          </a:p>
        </p:txBody>
      </p:sp>
      <p:sp>
        <p:nvSpPr>
          <p:cNvPr id="3" name="Segnaposto contenuto 2"/>
          <p:cNvSpPr>
            <a:spLocks noGrp="1"/>
          </p:cNvSpPr>
          <p:nvPr>
            <p:ph sz="quarter" idx="1"/>
          </p:nvPr>
        </p:nvSpPr>
        <p:spPr/>
        <p:txBody>
          <a:bodyPr/>
          <a:lstStyle/>
          <a:p>
            <a:r>
              <a:rPr lang="it-IT" dirty="0" smtClean="0"/>
              <a:t>Le opere maggiori di </a:t>
            </a:r>
            <a:r>
              <a:rPr lang="it-IT" dirty="0" err="1" smtClean="0"/>
              <a:t>Michelet</a:t>
            </a:r>
            <a:r>
              <a:rPr lang="it-IT" dirty="0" smtClean="0"/>
              <a:t> sono la </a:t>
            </a:r>
            <a:r>
              <a:rPr lang="it-IT" i="1" dirty="0" err="1" smtClean="0"/>
              <a:t>Histoire</a:t>
            </a:r>
            <a:r>
              <a:rPr lang="it-IT" i="1" dirty="0" smtClean="0"/>
              <a:t> de la </a:t>
            </a:r>
            <a:r>
              <a:rPr lang="it-IT" i="1" dirty="0" err="1" smtClean="0"/>
              <a:t>Révolution</a:t>
            </a:r>
            <a:r>
              <a:rPr lang="it-IT" i="1" dirty="0" smtClean="0"/>
              <a:t> </a:t>
            </a:r>
            <a:r>
              <a:rPr lang="it-IT" i="1" dirty="0" err="1" smtClean="0"/>
              <a:t>française</a:t>
            </a:r>
            <a:r>
              <a:rPr lang="it-IT" i="1" dirty="0" smtClean="0"/>
              <a:t>, </a:t>
            </a:r>
            <a:r>
              <a:rPr lang="it-IT" dirty="0" smtClean="0"/>
              <a:t>pubblicata in sette volumi fra il 1847 e il 1853 e la grande</a:t>
            </a:r>
            <a:r>
              <a:rPr lang="it-IT" i="1" dirty="0" smtClean="0"/>
              <a:t> </a:t>
            </a:r>
            <a:r>
              <a:rPr lang="it-IT" i="1" dirty="0" err="1" smtClean="0"/>
              <a:t>Histoire</a:t>
            </a:r>
            <a:r>
              <a:rPr lang="it-IT" i="1" dirty="0" smtClean="0"/>
              <a:t> de France</a:t>
            </a:r>
            <a:r>
              <a:rPr lang="it-IT" dirty="0" smtClean="0"/>
              <a:t> avviata nel 1833 e conclusa nel 1867, ricavata, per lo più, dalla rielaborazione dei suoi corsi universitari.</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William </a:t>
            </a:r>
            <a:r>
              <a:rPr lang="it-IT" b="1" dirty="0" err="1" smtClean="0">
                <a:solidFill>
                  <a:srgbClr val="FF0000"/>
                </a:solidFill>
              </a:rPr>
              <a:t>Robertson</a:t>
            </a:r>
            <a:r>
              <a:rPr lang="it-IT" b="1" dirty="0" smtClean="0">
                <a:solidFill>
                  <a:srgbClr val="FF0000"/>
                </a:solidFill>
              </a:rPr>
              <a:t> e la nascita della storiografia accademica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10000"/>
          </a:bodyPr>
          <a:lstStyle/>
          <a:p>
            <a:r>
              <a:rPr lang="it-IT" dirty="0" smtClean="0"/>
              <a:t>Nell’Università di Edimburgo si forma </a:t>
            </a:r>
            <a:r>
              <a:rPr lang="it-IT" b="1" dirty="0" smtClean="0"/>
              <a:t>William </a:t>
            </a:r>
            <a:r>
              <a:rPr lang="it-IT" b="1" dirty="0" err="1" smtClean="0"/>
              <a:t>Robertson</a:t>
            </a:r>
            <a:r>
              <a:rPr lang="it-IT" dirty="0" smtClean="0"/>
              <a:t> (1721-1793), pastore evangelico e professore di storia, Rettore dal 1762 al 1793, oltre che Moderatore della Chiesa presbiteriana di Scozia.</a:t>
            </a:r>
          </a:p>
          <a:p>
            <a:r>
              <a:rPr lang="it-IT" dirty="0" smtClean="0"/>
              <a:t>Con </a:t>
            </a:r>
            <a:r>
              <a:rPr lang="it-IT" dirty="0" err="1" smtClean="0"/>
              <a:t>Robertson</a:t>
            </a:r>
            <a:r>
              <a:rPr lang="it-IT" dirty="0" smtClean="0"/>
              <a:t> si apre un nuovo scenario che identifica ormai la figura dello storico con quella del professore universitario di storia, al tempo stesso docente e ricercatore, lettore e scrittore professionale, in grado di trasmettere a schiere di allievi non solo generici contenuti, ma precise metodologie di lavoro e tecniche di esame delle fonti. </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La storiografia come epica politica</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err="1" smtClean="0"/>
              <a:t>Michelet</a:t>
            </a:r>
            <a:r>
              <a:rPr lang="it-IT" dirty="0" smtClean="0"/>
              <a:t> pone decisamente i </a:t>
            </a:r>
            <a:r>
              <a:rPr lang="it-IT" i="1" dirty="0" smtClean="0"/>
              <a:t>fatti</a:t>
            </a:r>
            <a:r>
              <a:rPr lang="it-IT" dirty="0" smtClean="0"/>
              <a:t> a fondamento della storiografia, ma non ne esalta mai l’oggettività, come fa </a:t>
            </a:r>
            <a:r>
              <a:rPr lang="it-IT" dirty="0" err="1" smtClean="0"/>
              <a:t>Ranke</a:t>
            </a:r>
            <a:r>
              <a:rPr lang="it-IT" dirty="0" smtClean="0"/>
              <a:t>, bensì la forza evocativa per le coscienze. </a:t>
            </a:r>
          </a:p>
          <a:p>
            <a:r>
              <a:rPr lang="it-IT" dirty="0" smtClean="0"/>
              <a:t>La storiografia rappresenta per lui una maniera di guardare il mondo contemporaneo svelando la forza che il passato esercita sul presente e distruggendo in questo modo il passato come categoria chiusa. Egli è consapevole che la storiografia è anche letteratura e arte, oltre che testimonianza civile. </a:t>
            </a:r>
          </a:p>
          <a:p>
            <a:r>
              <a:rPr lang="it-IT" dirty="0" smtClean="0"/>
              <a:t>Lo storico si trasforma così in profeta e in araldo politico, in grado di fornire al pubblico una chiave di interpretazione della viva realtà. </a:t>
            </a:r>
          </a:p>
          <a:p>
            <a:r>
              <a:rPr lang="it-IT" dirty="0" smtClean="0"/>
              <a:t>Così come la storiografia di </a:t>
            </a:r>
            <a:r>
              <a:rPr lang="it-IT" dirty="0" err="1" smtClean="0"/>
              <a:t>Guizot</a:t>
            </a:r>
            <a:r>
              <a:rPr lang="it-IT" dirty="0" smtClean="0"/>
              <a:t> era l’austera espressione del moderatismo liberale, quella di </a:t>
            </a:r>
            <a:r>
              <a:rPr lang="it-IT" dirty="0" err="1" smtClean="0"/>
              <a:t>Michelet</a:t>
            </a:r>
            <a:r>
              <a:rPr lang="it-IT" dirty="0" smtClean="0"/>
              <a:t> lo è della travolgente passione rivoluzionaria e repubblicana.</a:t>
            </a:r>
          </a:p>
          <a:p>
            <a:r>
              <a:rPr lang="it-IT" dirty="0" smtClean="0"/>
              <a:t> Nelle sue lezioni e nelle sue pagine la vita si traduce in storiografia e la storiografia si tramuta in epica politica: l’epica di una nazione e del suo popolo in marcia verso il proprio destino di libertà.</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L’invenzione della “</a:t>
            </a:r>
            <a:r>
              <a:rPr lang="it-IT" b="1" i="1" dirty="0" smtClean="0">
                <a:solidFill>
                  <a:srgbClr val="FF0000"/>
                </a:solidFill>
              </a:rPr>
              <a:t>Renaissance</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sz="quarter" idx="1"/>
          </p:nvPr>
        </p:nvSpPr>
        <p:spPr/>
        <p:txBody>
          <a:bodyPr>
            <a:normAutofit/>
          </a:bodyPr>
          <a:lstStyle/>
          <a:p>
            <a:r>
              <a:rPr lang="it-IT" dirty="0" smtClean="0"/>
              <a:t>Nel 1840 </a:t>
            </a:r>
            <a:r>
              <a:rPr lang="it-IT" dirty="0" err="1" smtClean="0"/>
              <a:t>Michelet</a:t>
            </a:r>
            <a:r>
              <a:rPr lang="it-IT" dirty="0" smtClean="0"/>
              <a:t> inventa per primo una fortunata categoria storiografica - la </a:t>
            </a:r>
            <a:r>
              <a:rPr lang="it-IT" i="1" dirty="0" smtClean="0"/>
              <a:t>Renaissance </a:t>
            </a:r>
            <a:r>
              <a:rPr lang="it-IT" dirty="0" smtClean="0"/>
              <a:t>(il Rinascimento) :</a:t>
            </a:r>
          </a:p>
          <a:p>
            <a:r>
              <a:rPr lang="it-IT" dirty="0" smtClean="0"/>
              <a:t>«L’amabile parola di Rinascimento ricorda agli amanti del Bello solo il sopraggiungere di un’arte nuova e il libero fiorire della fantasia. Per l’erudito è il rinnovamento degli studi sull’antichità; per il giurista, la luce che comincia a risplendere sul caos discorde dei nostri vecchi diritti consuetudinari»</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Michelet</a:t>
            </a:r>
            <a:r>
              <a:rPr lang="it-IT" b="1" dirty="0" smtClean="0">
                <a:solidFill>
                  <a:srgbClr val="FF0000"/>
                </a:solidFill>
              </a:rPr>
              <a:t> scrittore romantico</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Grande storico, ma anche grande scrittore romantico, </a:t>
            </a:r>
            <a:r>
              <a:rPr lang="it-IT" dirty="0" err="1" smtClean="0"/>
              <a:t>Michelet</a:t>
            </a:r>
            <a:r>
              <a:rPr lang="it-IT" dirty="0" smtClean="0"/>
              <a:t> è un sapiente costruttore di miti e di atmosfere. Diversamente dalle opere coeve degli storici tedeschi, dense di erudizione, i suoi libri non circolano essenzialmente negli ambienti accademici ed eruditi, ma sono letti dal grande pubblico, sia in Francia che in Europa. </a:t>
            </a:r>
          </a:p>
          <a:p>
            <a:r>
              <a:rPr lang="it-IT" dirty="0" smtClean="0"/>
              <a:t>Perciò alcuni lo hanno considerato un genio della storiografia e l’anticipatore della novecentesca “storia delle mentalità”, mentre altri lo hanno tacciato di essere uno storico troppo soggettivo, un retore nazionalista, animato da livore anticlericale, uno storico incapace di attenersi in maniera rigorosa ai documenti senza forzarli, immettendo nelle sue pagine troppi elementi di fantasia.</a:t>
            </a:r>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britannica: dilettanti e professori</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Rispetto alla Germania e alla Francia, l’Inghilterra vittoriana sembra essere stranamente in ritardo per quanto riguarda le acquisizioni storiografiche. Ancora a metà Ottocento solo le università di Oxford e Cambridge hanno cattedre di storia (per lo più di nomina regia e quindi puramente onorifiche) che non dimostrano particolare dinamismo, né sono occupate da personalità di rilievo europeo</a:t>
            </a:r>
          </a:p>
          <a:p>
            <a:r>
              <a:rPr lang="it-IT" dirty="0" smtClean="0"/>
              <a:t>In assenza di un efficiente sistema universitario statalizzato, come in Germania e in Francia, le istituzioni pubbliche per lo studio della storia sono in Inghilterra pressoché inesistenti e, pur in presenza di ricche biblioteche - prima fra tutte la </a:t>
            </a:r>
            <a:r>
              <a:rPr lang="it-IT" b="1" dirty="0" err="1" smtClean="0"/>
              <a:t>British</a:t>
            </a:r>
            <a:r>
              <a:rPr lang="it-IT" b="1" dirty="0" smtClean="0"/>
              <a:t> </a:t>
            </a:r>
            <a:r>
              <a:rPr lang="it-IT" b="1" dirty="0" err="1" smtClean="0"/>
              <a:t>Library</a:t>
            </a:r>
            <a:r>
              <a:rPr lang="it-IT" b="1" dirty="0" smtClean="0"/>
              <a:t> </a:t>
            </a:r>
            <a:r>
              <a:rPr lang="it-IT" dirty="0" smtClean="0"/>
              <a:t>di Londra - non esiste un archivio di Stato aperto al pubblico fino al 1838, data di apertura dell’archivio di Londra, primo nucleo del </a:t>
            </a:r>
            <a:r>
              <a:rPr lang="it-IT" b="1" dirty="0" smtClean="0"/>
              <a:t>Public Record Office</a:t>
            </a:r>
            <a:r>
              <a:rPr lang="it-IT" dirty="0" smtClean="0"/>
              <a:t>, collocato prima nella Torre di Londra e poi nell’abbazia di Westminster </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ritardo britannico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Se tedeschi e francesi si erano dotati di analoghe istituzioni fra gli anni venti e trenta, solo nel 1868 viene fondata la </a:t>
            </a:r>
            <a:r>
              <a:rPr lang="it-IT" b="1" dirty="0" err="1" smtClean="0"/>
              <a:t>Royal</a:t>
            </a:r>
            <a:r>
              <a:rPr lang="it-IT" b="1" dirty="0" smtClean="0"/>
              <a:t> </a:t>
            </a:r>
            <a:r>
              <a:rPr lang="it-IT" b="1" dirty="0" err="1" smtClean="0"/>
              <a:t>Historical</a:t>
            </a:r>
            <a:r>
              <a:rPr lang="it-IT" b="1" dirty="0" smtClean="0"/>
              <a:t> Society </a:t>
            </a:r>
            <a:r>
              <a:rPr lang="it-IT" dirty="0" smtClean="0"/>
              <a:t>come società scientifica di riferimento degli storici britannici. </a:t>
            </a:r>
          </a:p>
          <a:p>
            <a:r>
              <a:rPr lang="it-IT" dirty="0" smtClean="0"/>
              <a:t>È solo dopo gli anni sessanta che la storiografia inglese si afferma sul piano nazionale e solo in parte su quello internazionale, rimanendo molto più insulare ed isolata, rispetto alle storiografie tedesca e francese. </a:t>
            </a:r>
          </a:p>
          <a:p>
            <a:r>
              <a:rPr lang="it-IT" dirty="0" smtClean="0"/>
              <a:t>Negli ultimi decenni del secolo saranno i grandi storici liberali di orientamento </a:t>
            </a:r>
            <a:r>
              <a:rPr lang="it-IT" i="1" dirty="0" smtClean="0"/>
              <a:t>whig</a:t>
            </a:r>
            <a:r>
              <a:rPr lang="it-IT" dirty="0" smtClean="0"/>
              <a:t> a svolgere la duplice funzione di agenti di diffusione nel mondo delle virtù uniche della forma statale inglese e di veri e propri agenti reclutatori per i più alti ranghi della diplomazia e della pubblica amministrazione britannica, consentendo ai laureati in storia di collocarsi in cima alla scala degli intellettuali che rappresentavano lo Stato imperiale inglese.</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Due modelli antagonisti: </a:t>
            </a:r>
            <a:br>
              <a:rPr lang="it-IT" b="1" dirty="0" smtClean="0">
                <a:solidFill>
                  <a:srgbClr val="FF0000"/>
                </a:solidFill>
              </a:rPr>
            </a:br>
            <a:r>
              <a:rPr lang="it-IT" b="1" dirty="0" err="1" smtClean="0">
                <a:solidFill>
                  <a:srgbClr val="FF0000"/>
                </a:solidFill>
              </a:rPr>
              <a:t>Carlyle</a:t>
            </a:r>
            <a:r>
              <a:rPr lang="it-IT" b="1" dirty="0" smtClean="0">
                <a:solidFill>
                  <a:srgbClr val="FF0000"/>
                </a:solidFill>
              </a:rPr>
              <a:t> e </a:t>
            </a:r>
            <a:r>
              <a:rPr lang="it-IT" b="1" dirty="0" err="1" smtClean="0">
                <a:solidFill>
                  <a:srgbClr val="FF0000"/>
                </a:solidFill>
              </a:rPr>
              <a:t>Macauley</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È significativo che in Inghilterra non sia stata la storiografia accademica  - come in Germania e in Francia - ad avviare il rinnovamento della disciplina, ma siano stati scrittori di storia non accademici a conquistare la maggior fama e ad incidere successivamente anche sulla storiografia universitaria, caratterizzata per lo più da un basso profilo. </a:t>
            </a:r>
          </a:p>
          <a:p>
            <a:r>
              <a:rPr lang="it-IT" dirty="0" smtClean="0"/>
              <a:t>I più noti fra questi scrittori sono senza dubbio lo scozzese</a:t>
            </a:r>
            <a:r>
              <a:rPr lang="it-IT" b="1" dirty="0" smtClean="0"/>
              <a:t> </a:t>
            </a:r>
            <a:r>
              <a:rPr lang="it-IT" b="1" dirty="0" smtClean="0">
                <a:solidFill>
                  <a:srgbClr val="FF0000"/>
                </a:solidFill>
              </a:rPr>
              <a:t>Thomas </a:t>
            </a:r>
            <a:r>
              <a:rPr lang="it-IT" b="1" dirty="0" err="1" smtClean="0">
                <a:solidFill>
                  <a:srgbClr val="FF0000"/>
                </a:solidFill>
              </a:rPr>
              <a:t>Carlyle</a:t>
            </a:r>
            <a:r>
              <a:rPr lang="it-IT" dirty="0" smtClean="0">
                <a:solidFill>
                  <a:srgbClr val="FF0000"/>
                </a:solidFill>
              </a:rPr>
              <a:t> </a:t>
            </a:r>
            <a:r>
              <a:rPr lang="it-IT" dirty="0" smtClean="0"/>
              <a:t>(1795-1881), autore di un fortunato volume sulla storia della rivoluzione francese ed esponente della cultura </a:t>
            </a:r>
            <a:r>
              <a:rPr lang="it-IT" i="1" dirty="0" err="1" smtClean="0"/>
              <a:t>tory</a:t>
            </a:r>
            <a:r>
              <a:rPr lang="it-IT" dirty="0" smtClean="0"/>
              <a:t>, e l’avvocato inglese </a:t>
            </a:r>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a:t>
            </a:r>
            <a:r>
              <a:rPr lang="it-IT" dirty="0" smtClean="0"/>
              <a:t>(1800-1859), esponente parlamentare del partito </a:t>
            </a:r>
            <a:r>
              <a:rPr lang="it-IT" i="1" dirty="0" smtClean="0"/>
              <a:t>whig</a:t>
            </a:r>
            <a:r>
              <a:rPr lang="it-IT" dirty="0" smtClean="0"/>
              <a:t>, autore di una celebre </a:t>
            </a:r>
            <a:r>
              <a:rPr lang="it-IT" i="1" dirty="0" err="1" smtClean="0"/>
              <a:t>History</a:t>
            </a:r>
            <a:r>
              <a:rPr lang="it-IT" i="1" dirty="0" smtClean="0"/>
              <a:t> </a:t>
            </a:r>
            <a:r>
              <a:rPr lang="it-IT" i="1" dirty="0" err="1" smtClean="0"/>
              <a:t>of</a:t>
            </a:r>
            <a:r>
              <a:rPr lang="it-IT" i="1" dirty="0" smtClean="0"/>
              <a:t> England </a:t>
            </a:r>
            <a:r>
              <a:rPr lang="it-IT" dirty="0" smtClean="0"/>
              <a:t>in quattro volumi, pubblicata fra il 1848 e il 1855, dal taglio volutamente divulgativo.</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t>
            </a:r>
            <a:r>
              <a:rPr lang="it-IT" b="1" dirty="0" smtClean="0">
                <a:solidFill>
                  <a:srgbClr val="FF0000"/>
                </a:solidFill>
              </a:rPr>
              <a:t>Thomas </a:t>
            </a:r>
            <a:r>
              <a:rPr lang="it-IT" b="1" dirty="0" err="1" smtClean="0">
                <a:solidFill>
                  <a:srgbClr val="FF0000"/>
                </a:solidFill>
              </a:rPr>
              <a:t>Carlyle</a:t>
            </a:r>
            <a:r>
              <a:rPr lang="it-IT" b="1" dirty="0" smtClean="0">
                <a:solidFill>
                  <a:srgbClr val="FF0000"/>
                </a:solidFill>
              </a:rPr>
              <a:t> (1795-1881)</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Alcuni autori hanno accostato </a:t>
            </a:r>
            <a:r>
              <a:rPr lang="it-IT" dirty="0" err="1" smtClean="0"/>
              <a:t>Carlyle</a:t>
            </a:r>
            <a:r>
              <a:rPr lang="it-IT" dirty="0" smtClean="0"/>
              <a:t> al suo coetaneo </a:t>
            </a:r>
            <a:r>
              <a:rPr lang="it-IT" dirty="0" err="1" smtClean="0"/>
              <a:t>Michelet</a:t>
            </a:r>
            <a:r>
              <a:rPr lang="it-IT" dirty="0" smtClean="0"/>
              <a:t>, per la sua adesione al modello romantico e per la scelta di una scrittura letteraria e suggestiva, senza tener conto che </a:t>
            </a:r>
            <a:r>
              <a:rPr lang="it-IT" dirty="0" err="1" smtClean="0"/>
              <a:t>Michelet</a:t>
            </a:r>
            <a:r>
              <a:rPr lang="it-IT" dirty="0" smtClean="0"/>
              <a:t> è un grande storico che possiede una piena padronanza della storiografia, frequenta regolarmente gli archivi e sa fare un uso corretto -  anche se a volte disinvolto – delle fonti, mentre </a:t>
            </a:r>
            <a:r>
              <a:rPr lang="it-IT" dirty="0" err="1" smtClean="0"/>
              <a:t>Carlyle</a:t>
            </a:r>
            <a:r>
              <a:rPr lang="it-IT" dirty="0" smtClean="0"/>
              <a:t> è essenzialmente un narratore, con una conoscenza della storia limitata ai secoli XVII e XVIII, quasi digiuno di storiografia e privo di una corretta metodologia nell’uso delle fonti. </a:t>
            </a:r>
          </a:p>
          <a:p>
            <a:r>
              <a:rPr lang="it-IT" dirty="0" smtClean="0"/>
              <a:t>La sua opera più nota è </a:t>
            </a:r>
            <a:r>
              <a:rPr lang="it-IT" i="1" dirty="0" smtClean="0"/>
              <a:t>The </a:t>
            </a:r>
            <a:r>
              <a:rPr lang="it-IT" i="1" dirty="0" err="1" smtClean="0"/>
              <a:t>French</a:t>
            </a:r>
            <a:r>
              <a:rPr lang="it-IT" i="1" dirty="0" smtClean="0"/>
              <a:t> </a:t>
            </a:r>
            <a:r>
              <a:rPr lang="it-IT" i="1" dirty="0" err="1" smtClean="0"/>
              <a:t>Revolution</a:t>
            </a:r>
            <a:r>
              <a:rPr lang="it-IT" i="1" dirty="0" smtClean="0"/>
              <a:t>, a </a:t>
            </a:r>
            <a:r>
              <a:rPr lang="it-IT" i="1" dirty="0" err="1" smtClean="0"/>
              <a:t>History</a:t>
            </a:r>
            <a:r>
              <a:rPr lang="it-IT" dirty="0" smtClean="0"/>
              <a:t> (1837), costruita come un dramma teatrale in centoquaranta quadri e composta come un collage di scene staccate, di ritratti e di episodi a forti tinte, dominati dal duplice disprezzo per la corruzione della corte e per la violenza bruta della piazza. </a:t>
            </a:r>
          </a:p>
          <a:p>
            <a:r>
              <a:rPr lang="it-IT" dirty="0" smtClean="0"/>
              <a:t>Nella storia </a:t>
            </a:r>
            <a:r>
              <a:rPr lang="it-IT" dirty="0" err="1" smtClean="0"/>
              <a:t>Carlyle</a:t>
            </a:r>
            <a:r>
              <a:rPr lang="it-IT" dirty="0" smtClean="0"/>
              <a:t> ricerca infatti l’individualità, il carattere, i sentimenti personali, dedicando poca attenzione alla politica e nessuna al contesto sociale. Le sue pagine sono dominate da un indubbio gusto narrativo, tendente alla teatralità, e sono piene di giudizi morali, spesso affrettati. Egli sembra rimpiangere una società dominata da forte fede e grandi ideali, capace di lasciar campo agli eroi e alle grandi personalità. </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Carlyle</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5856" y="332656"/>
            <a:ext cx="5328592" cy="6243333"/>
          </a:xfrm>
        </p:spPr>
      </p:pic>
    </p:spTree>
    <p:extLst>
      <p:ext uri="{BB962C8B-B14F-4D97-AF65-F5344CB8AC3E}">
        <p14:creationId xmlns:p14="http://schemas.microsoft.com/office/powerpoint/2010/main" val="671580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culto degli eroi</a:t>
            </a:r>
            <a:endParaRPr lang="it-IT" b="1" dirty="0">
              <a:solidFill>
                <a:srgbClr val="FF0000"/>
              </a:solidFill>
            </a:endParaRPr>
          </a:p>
        </p:txBody>
      </p:sp>
      <p:sp>
        <p:nvSpPr>
          <p:cNvPr id="3" name="Segnaposto contenuto 2"/>
          <p:cNvSpPr>
            <a:spLocks noGrp="1"/>
          </p:cNvSpPr>
          <p:nvPr>
            <p:ph sz="quarter" idx="1"/>
          </p:nvPr>
        </p:nvSpPr>
        <p:spPr>
          <a:xfrm>
            <a:off x="395536" y="1600200"/>
            <a:ext cx="8370512" cy="4709120"/>
          </a:xfrm>
        </p:spPr>
        <p:txBody>
          <a:bodyPr>
            <a:normAutofit fontScale="62500" lnSpcReduction="20000"/>
          </a:bodyPr>
          <a:lstStyle/>
          <a:p>
            <a:r>
              <a:rPr lang="it-IT" dirty="0" smtClean="0"/>
              <a:t>Accanto all’opera sulla Rivoluzione francese va ricordata anche la sua unica opera di teoria della storia, </a:t>
            </a:r>
            <a:r>
              <a:rPr lang="it-IT" i="1" dirty="0" smtClean="0"/>
              <a:t>On </a:t>
            </a:r>
            <a:r>
              <a:rPr lang="it-IT" i="1" dirty="0" err="1" smtClean="0"/>
              <a:t>Heroes</a:t>
            </a:r>
            <a:r>
              <a:rPr lang="it-IT" i="1" dirty="0" smtClean="0"/>
              <a:t>, </a:t>
            </a:r>
            <a:r>
              <a:rPr lang="it-IT" i="1" dirty="0" err="1" smtClean="0"/>
              <a:t>Hero-Worship</a:t>
            </a:r>
            <a:r>
              <a:rPr lang="it-IT" i="1" dirty="0" smtClean="0"/>
              <a:t> and the </a:t>
            </a:r>
            <a:r>
              <a:rPr lang="it-IT" i="1" dirty="0" err="1" smtClean="0"/>
              <a:t>Heroic</a:t>
            </a:r>
            <a:r>
              <a:rPr lang="it-IT" i="1" dirty="0" smtClean="0"/>
              <a:t> in </a:t>
            </a:r>
            <a:r>
              <a:rPr lang="it-IT" i="1" dirty="0" err="1" smtClean="0"/>
              <a:t>History</a:t>
            </a:r>
            <a:r>
              <a:rPr lang="it-IT" i="1" dirty="0" smtClean="0"/>
              <a:t> </a:t>
            </a:r>
            <a:r>
              <a:rPr lang="it-IT" dirty="0" smtClean="0"/>
              <a:t>[</a:t>
            </a:r>
            <a:r>
              <a:rPr lang="it-IT" i="1" dirty="0" smtClean="0"/>
              <a:t>Sugli eroi, il culto degli eroi e l’eroico nella storia</a:t>
            </a:r>
            <a:r>
              <a:rPr lang="it-IT" dirty="0" smtClean="0"/>
              <a:t>], del 1841, in cui espone la tesi secondo la quale la storia dell’umanità è sempre solo una storia di individui, segnata nel bene e nel male dagli eroi e dalle forti personalità inviate da Dio e mossa dai grandi valori morali e religiosi. </a:t>
            </a:r>
          </a:p>
          <a:p>
            <a:r>
              <a:rPr lang="it-IT" dirty="0" smtClean="0"/>
              <a:t>Gli eroi di </a:t>
            </a:r>
            <a:r>
              <a:rPr lang="it-IT" dirty="0" err="1" smtClean="0"/>
              <a:t>Carlyle</a:t>
            </a:r>
            <a:r>
              <a:rPr lang="it-IT" dirty="0" smtClean="0"/>
              <a:t> non sono, però gli uomini di Stato, bensì una complessa gerarchia che vede in testa gli Dei, quindi gli uomini divinizzati della mitologia - come l’Odino della saga nordica -, i profeti – come Abramo e Maometto -, i sacerdoti e i fondatori delle religioni come Lutero e Calvino, i poeti e gli scrittori – come Dante o Shakespeare -, e solo in ultimo i sovrani e gli uomini di Stato, come Carlo I e </a:t>
            </a:r>
            <a:r>
              <a:rPr lang="it-IT" dirty="0" err="1" smtClean="0"/>
              <a:t>Cromwell</a:t>
            </a:r>
            <a:r>
              <a:rPr lang="it-IT" dirty="0" smtClean="0"/>
              <a:t>. </a:t>
            </a:r>
          </a:p>
          <a:p>
            <a:r>
              <a:rPr lang="it-IT" dirty="0" smtClean="0"/>
              <a:t>Partendo da una radicale critica alla società del suo tempo, dominata dall’utilitarismo e dal macchinismo e da una vana aspirazione alla democrazia e al progresso, egli esalta e trasfigura, con atteggiamento esasperatamente romantico, lo spirito di un mondo aristocratico ormai condannato al tramonto. Il vero compito dello storico consiste infatti, per lui, nell’alimentare, attraverso la letteratura e la biografia, il culto degli eroi e dei «condottieri dell’umanità», sola speranza di salvezza in un mondo malato.</a:t>
            </a:r>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(1800-1859)</a:t>
            </a:r>
            <a:endParaRPr lang="it-IT" dirty="0">
              <a:solidFill>
                <a:srgbClr val="FF0000"/>
              </a:solidFill>
            </a:endParaRPr>
          </a:p>
        </p:txBody>
      </p:sp>
      <p:sp>
        <p:nvSpPr>
          <p:cNvPr id="3" name="Segnaposto contenuto 2"/>
          <p:cNvSpPr>
            <a:spLocks noGrp="1"/>
          </p:cNvSpPr>
          <p:nvPr>
            <p:ph sz="quarter" idx="1"/>
          </p:nvPr>
        </p:nvSpPr>
        <p:spPr>
          <a:xfrm>
            <a:off x="395536" y="1600200"/>
            <a:ext cx="8568952" cy="4853136"/>
          </a:xfrm>
        </p:spPr>
        <p:txBody>
          <a:bodyPr>
            <a:noAutofit/>
          </a:bodyPr>
          <a:lstStyle/>
          <a:p>
            <a:r>
              <a:rPr lang="it-IT" sz="1600" dirty="0" smtClean="0"/>
              <a:t>Collocato agli antipodi rispetto a </a:t>
            </a:r>
            <a:r>
              <a:rPr lang="it-IT" sz="1600" dirty="0" err="1" smtClean="0"/>
              <a:t>Carlyle</a:t>
            </a:r>
            <a:r>
              <a:rPr lang="it-IT" sz="1600" dirty="0" smtClean="0"/>
              <a:t>, sia sul piano politico che su quello storiografico, è </a:t>
            </a:r>
            <a:r>
              <a:rPr lang="it-IT" sz="1600" b="1" dirty="0" smtClean="0"/>
              <a:t>Thomas </a:t>
            </a:r>
            <a:r>
              <a:rPr lang="it-IT" sz="1600" b="1" dirty="0" err="1" smtClean="0"/>
              <a:t>Babington</a:t>
            </a:r>
            <a:r>
              <a:rPr lang="it-IT" sz="1600" b="1" dirty="0" smtClean="0"/>
              <a:t> </a:t>
            </a:r>
            <a:r>
              <a:rPr lang="it-IT" sz="1600" b="1" dirty="0" err="1" smtClean="0"/>
              <a:t>Macaulay</a:t>
            </a:r>
            <a:r>
              <a:rPr lang="it-IT" sz="1600" dirty="0" smtClean="0"/>
              <a:t>, considerato il più autorevole storico inglese della prima metà dell’Ottocento, oltre che il padre della storiografia </a:t>
            </a:r>
            <a:r>
              <a:rPr lang="it-IT" sz="1600" i="1" dirty="0" smtClean="0"/>
              <a:t>whig</a:t>
            </a:r>
            <a:r>
              <a:rPr lang="it-IT" sz="1600" dirty="0" smtClean="0"/>
              <a:t>, ossia di orientamento protestante  liberale e progressista, concentrata sui grandi uomini e sui grandi movimenti politici. </a:t>
            </a:r>
          </a:p>
          <a:p>
            <a:r>
              <a:rPr lang="it-IT" sz="1600" dirty="0" smtClean="0"/>
              <a:t> Giornalista e uomo politico, membro del Consiglio supremo dell’India nel 1833 e dal 1834 al 1838 inviato in India per lavorare alla codificazione del diritto criminale indiano, dal 1839 al 1841 è Segretario di stato alla guerra nel governo di lord Melbourne. Creato </a:t>
            </a:r>
            <a:r>
              <a:rPr lang="it-IT" sz="1600" i="1" dirty="0" smtClean="0"/>
              <a:t>lord </a:t>
            </a:r>
            <a:r>
              <a:rPr lang="it-IT" sz="1600" dirty="0" smtClean="0"/>
              <a:t>nel 1857, si ritira dalla politica attiva dedicandosi prevalentemente alla storiografia. </a:t>
            </a:r>
          </a:p>
          <a:p>
            <a:r>
              <a:rPr lang="it-IT" sz="1600" dirty="0" smtClean="0"/>
              <a:t> Per lui il compito del buono storico consiste nel saper raccogliere gli elementi trascurati dagli altri storici (per lo più vicende tratte dalla vita quotidiana delle persone comuni) per comporli in un quadro più attinente alla realtà. Nel far ciò </a:t>
            </a:r>
            <a:r>
              <a:rPr lang="it-IT" sz="1600" i="1" dirty="0" smtClean="0"/>
              <a:t>ragione </a:t>
            </a:r>
            <a:r>
              <a:rPr lang="it-IT" sz="1600" dirty="0" smtClean="0"/>
              <a:t>e </a:t>
            </a:r>
            <a:r>
              <a:rPr lang="it-IT" sz="1600" i="1" dirty="0" smtClean="0"/>
              <a:t>immaginazione</a:t>
            </a:r>
            <a:r>
              <a:rPr lang="it-IT" sz="1600" dirty="0" smtClean="0"/>
              <a:t> vanno combinate fra loro, ma la ragione  deve servire a spiegare ed analizzare il passato, mentre l’immaginazione ad interpretarlo ed esporlo nella forma narrativa più efficace. </a:t>
            </a:r>
          </a:p>
          <a:p>
            <a:r>
              <a:rPr lang="it-IT" sz="1600" dirty="0" smtClean="0"/>
              <a:t>Influenzato dalla cultura romantica </a:t>
            </a:r>
            <a:r>
              <a:rPr lang="it-IT" sz="1600" dirty="0" err="1" smtClean="0"/>
              <a:t>Macaulay</a:t>
            </a:r>
            <a:r>
              <a:rPr lang="it-IT" sz="1600" dirty="0" smtClean="0"/>
              <a:t> risolve il dilemma in modo opposto a </a:t>
            </a:r>
            <a:r>
              <a:rPr lang="it-IT" sz="1600" dirty="0" err="1" smtClean="0"/>
              <a:t>Carlyle</a:t>
            </a:r>
            <a:r>
              <a:rPr lang="it-IT" sz="1600" dirty="0" smtClean="0"/>
              <a:t>: non puntando sulle grandi personalità, ma sulle persone comuni e sui grandi affreschi sociali. </a:t>
            </a:r>
          </a:p>
          <a:p>
            <a:r>
              <a:rPr lang="it-IT" sz="1600" dirty="0" smtClean="0"/>
              <a:t>Distante da </a:t>
            </a:r>
            <a:r>
              <a:rPr lang="it-IT" sz="1600" dirty="0" err="1" smtClean="0"/>
              <a:t>Ranke</a:t>
            </a:r>
            <a:r>
              <a:rPr lang="it-IT" sz="1600" dirty="0" smtClean="0"/>
              <a:t>, ma vicino semmai a </a:t>
            </a:r>
            <a:r>
              <a:rPr lang="it-IT" sz="1600" dirty="0" err="1" smtClean="0"/>
              <a:t>Guizot</a:t>
            </a:r>
            <a:r>
              <a:rPr lang="it-IT" sz="1600" dirty="0" smtClean="0"/>
              <a:t> e a </a:t>
            </a:r>
            <a:r>
              <a:rPr lang="it-IT" sz="1600" dirty="0" err="1" smtClean="0"/>
              <a:t>Michelet</a:t>
            </a:r>
            <a:r>
              <a:rPr lang="it-IT" sz="1600" dirty="0" smtClean="0"/>
              <a:t>, egli preferisce una dimensione corale della storia che consenta ai lettori di immergersi nei tempi passati e di identificarsi in essi. </a:t>
            </a:r>
          </a:p>
          <a:p>
            <a:endParaRPr lang="it-IT"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3167264" cy="990600"/>
          </a:xfrm>
        </p:spPr>
        <p:txBody>
          <a:bodyPr>
            <a:normAutofit fontScale="90000"/>
          </a:bodyPr>
          <a:lstStyle/>
          <a:p>
            <a:r>
              <a:rPr lang="it-IT" dirty="0" smtClean="0"/>
              <a:t>William </a:t>
            </a:r>
            <a:r>
              <a:rPr lang="it-IT" dirty="0" err="1" smtClean="0"/>
              <a:t>Robertson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3518" y="107154"/>
            <a:ext cx="5182978" cy="6634214"/>
          </a:xfrm>
        </p:spPr>
      </p:pic>
    </p:spTree>
    <p:extLst>
      <p:ext uri="{BB962C8B-B14F-4D97-AF65-F5344CB8AC3E}">
        <p14:creationId xmlns:p14="http://schemas.microsoft.com/office/powerpoint/2010/main" val="60373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Macaulay</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375988" y="260648"/>
            <a:ext cx="4940428" cy="6362283"/>
          </a:xfrm>
        </p:spPr>
      </p:pic>
    </p:spTree>
    <p:extLst>
      <p:ext uri="{BB962C8B-B14F-4D97-AF65-F5344CB8AC3E}">
        <p14:creationId xmlns:p14="http://schemas.microsoft.com/office/powerpoint/2010/main" val="4290587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FF0000"/>
                </a:solidFill>
              </a:rPr>
              <a:t>Macauley</a:t>
            </a:r>
            <a:r>
              <a:rPr lang="it-IT" b="1" dirty="0" smtClean="0">
                <a:solidFill>
                  <a:srgbClr val="FF0000"/>
                </a:solidFill>
              </a:rPr>
              <a:t> e la storiografia francese</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La sua opera più importante è la </a:t>
            </a:r>
            <a:r>
              <a:rPr lang="it-IT" i="1" dirty="0" err="1" smtClean="0"/>
              <a:t>History</a:t>
            </a:r>
            <a:r>
              <a:rPr lang="it-IT" i="1" dirty="0" smtClean="0"/>
              <a:t> </a:t>
            </a:r>
            <a:r>
              <a:rPr lang="it-IT" i="1" dirty="0" err="1" smtClean="0"/>
              <a:t>of</a:t>
            </a:r>
            <a:r>
              <a:rPr lang="it-IT" i="1" dirty="0" smtClean="0"/>
              <a:t> England </a:t>
            </a:r>
            <a:r>
              <a:rPr lang="it-IT" i="1" dirty="0" err="1" smtClean="0"/>
              <a:t>from</a:t>
            </a:r>
            <a:r>
              <a:rPr lang="it-IT" i="1" dirty="0" smtClean="0"/>
              <a:t> the </a:t>
            </a:r>
            <a:r>
              <a:rPr lang="it-IT" i="1" dirty="0" err="1" smtClean="0"/>
              <a:t>Accession</a:t>
            </a:r>
            <a:r>
              <a:rPr lang="it-IT" i="1" dirty="0" smtClean="0"/>
              <a:t> </a:t>
            </a:r>
            <a:r>
              <a:rPr lang="it-IT" i="1" dirty="0" err="1" smtClean="0"/>
              <a:t>of</a:t>
            </a:r>
            <a:r>
              <a:rPr lang="it-IT" i="1" dirty="0" smtClean="0"/>
              <a:t> James II </a:t>
            </a:r>
            <a:r>
              <a:rPr lang="it-IT" dirty="0" smtClean="0"/>
              <a:t>[</a:t>
            </a:r>
            <a:r>
              <a:rPr lang="it-IT" i="1" dirty="0" smtClean="0"/>
              <a:t>Storia d’Inghilterra dal regno di Giacomo II</a:t>
            </a:r>
            <a:r>
              <a:rPr lang="it-IT" dirty="0" smtClean="0"/>
              <a:t>]</a:t>
            </a:r>
            <a:r>
              <a:rPr lang="it-IT" i="1" dirty="0" smtClean="0"/>
              <a:t>, </a:t>
            </a:r>
            <a:r>
              <a:rPr lang="it-IT" dirty="0" smtClean="0"/>
              <a:t>pubblicata in cinque volumi fra il 1848 e il 1861 e interrotta dalla morte dell’autore alla fine del regno di Guglielmo III. </a:t>
            </a:r>
          </a:p>
          <a:p>
            <a:r>
              <a:rPr lang="it-IT" dirty="0" smtClean="0"/>
              <a:t>Anche in questo caso si tratta di una storia di parte, tesa a dimostrare – pur coprendo le vicende di un solo quindicennio, dal 1688 al 1702 - come l’evoluzione storica della società inglese in età moderna dovesse necessariamente sfociare – attraverso l’esperienza della “Gloriosa Rivoluzione” e della monarchia parlamentare di Guglielmo d’Orange – nel modello liberale, protestante e costituzionale dell’età vittoriana. </a:t>
            </a:r>
          </a:p>
          <a:p>
            <a:r>
              <a:rPr lang="it-IT" dirty="0" smtClean="0"/>
              <a:t>Ammiratore sia sul piano storiografico che su quello politico di </a:t>
            </a:r>
            <a:r>
              <a:rPr lang="it-IT" dirty="0" err="1" smtClean="0"/>
              <a:t>Guizot</a:t>
            </a:r>
            <a:r>
              <a:rPr lang="it-IT" dirty="0" smtClean="0"/>
              <a:t>, </a:t>
            </a:r>
            <a:r>
              <a:rPr lang="it-IT" dirty="0" err="1" smtClean="0"/>
              <a:t>Macaulay</a:t>
            </a:r>
            <a:r>
              <a:rPr lang="it-IT" dirty="0" smtClean="0"/>
              <a:t> ne è uno dei principali interlocutori inglesi, durante la sua ambasciata a Londra nel 1840 e poi durante gli anni del suo ministero. Il suo stile è tuttavia piuttosto diverso e più vicino, per certi aspetti, a quello di </a:t>
            </a:r>
            <a:r>
              <a:rPr lang="it-IT" dirty="0" err="1" smtClean="0"/>
              <a:t>Michelet</a:t>
            </a:r>
            <a:r>
              <a:rPr lang="it-IT" dirty="0" smtClean="0"/>
              <a:t> con il quale condivide l’uso della tecnica narrativa a forti tinte e il gusto per una storia piacevole e ben scritta. </a:t>
            </a:r>
          </a:p>
          <a:p>
            <a:r>
              <a:rPr lang="it-IT" dirty="0" smtClean="0"/>
              <a:t> </a:t>
            </a:r>
          </a:p>
          <a:p>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a:t>
            </a:r>
            <a:r>
              <a:rPr lang="it-IT" b="1" smtClean="0">
                <a:solidFill>
                  <a:srgbClr val="FF0000"/>
                </a:solidFill>
              </a:rPr>
              <a:t>storiografia “civile”</a:t>
            </a:r>
            <a:endParaRPr lang="it-IT" b="1" dirty="0">
              <a:solidFill>
                <a:srgbClr val="FF0000"/>
              </a:solidFill>
            </a:endParaRPr>
          </a:p>
        </p:txBody>
      </p:sp>
      <p:sp>
        <p:nvSpPr>
          <p:cNvPr id="3" name="Segnaposto contenuto 2"/>
          <p:cNvSpPr>
            <a:spLocks noGrp="1"/>
          </p:cNvSpPr>
          <p:nvPr>
            <p:ph sz="quarter" idx="1"/>
          </p:nvPr>
        </p:nvSpPr>
        <p:spPr/>
        <p:txBody>
          <a:bodyPr>
            <a:normAutofit fontScale="47500" lnSpcReduction="20000"/>
          </a:bodyPr>
          <a:lstStyle/>
          <a:p>
            <a:r>
              <a:rPr lang="it-IT" dirty="0" smtClean="0"/>
              <a:t>Il successo di pubblico dei suoi libri dimostra che il taglio divulgativo e la scrittura vivace riescono a rendere leggibili i libri di storia e a «cacciare per alcuni giorni dal tavolino delle signorine il più recente romanzo di moda», laddove in altri paesi essi rimanevano riservati al solo pubblico erudito. </a:t>
            </a:r>
          </a:p>
          <a:p>
            <a:r>
              <a:rPr lang="it-IT" dirty="0" smtClean="0"/>
              <a:t>Da </a:t>
            </a:r>
            <a:r>
              <a:rPr lang="it-IT" dirty="0" err="1" smtClean="0"/>
              <a:t>Guizot</a:t>
            </a:r>
            <a:r>
              <a:rPr lang="it-IT" dirty="0" smtClean="0"/>
              <a:t> egli trae il modello di una storia della </a:t>
            </a:r>
            <a:r>
              <a:rPr lang="it-IT" i="1" dirty="0" smtClean="0"/>
              <a:t>civiltà</a:t>
            </a:r>
            <a:r>
              <a:rPr lang="it-IT" dirty="0" smtClean="0"/>
              <a:t> capace di non limitarsi alla storia politica, diplomatica e militare, ma neppure ridursi ad una pura e semplice evocazione di emozioni: </a:t>
            </a:r>
          </a:p>
          <a:p>
            <a:r>
              <a:rPr lang="it-IT" dirty="0" smtClean="0"/>
              <a:t>«Adempirei male al mio compito – scrive infatti all’inizio della sua opera – se parlassi soltanto di battaglie e di assedi, di governi, di raggiri di Corte e di intrighi parlamentari. Mi studierò, quindi, di esporre ad un tempo le vicende dei governi e quelle dei popoli; di descrivere il cammino delle scienze e delle arti; di indagare l’origine delle sette religiose; di ritrarre i costumi, senza trascurar neppure i mutamenti nelle fogge del vestire e degli ornamenti. E ben mi sarà gradito il rimprovero di aver mancato alla gravità storica, se mi verrà fatto di porgere agli inglesi viventi nel nostro secolo un quadro fedele della vita dei nostri antenati». </a:t>
            </a:r>
          </a:p>
          <a:p>
            <a:r>
              <a:rPr lang="it-IT" dirty="0" err="1" smtClean="0"/>
              <a:t>Macaulay</a:t>
            </a:r>
            <a:r>
              <a:rPr lang="it-IT" dirty="0" smtClean="0"/>
              <a:t> è però capace anche di intervenire, concludendo il decimo capitolo del suo libro nella primavera del 1848, mentre la rivoluzione è in atto in tutta l’Europa continentale, sollevando lo sguardo dalla sua opera e dalla storia del Seicento inglese e volgendolo alle vicende più generali, con queste parole: «Attorno a noi, il mondo è straziato dall’agonia di grandi popoli. Regimi che sembravano saldi per l’eternità sono improvvisamente crollati. Nelle orgogliose capitali dell’Occidente è corso a fiumi il sangue dei cittadini […]. Mentre questo avveniva, sulla nostra isola non un solo momento si è interrotto il corso regolare della vita politica […]. Perché siamo tanto diversi dagli altri? Perché non abbiamo perduto quello che gli altri cercano di guadagnare con cieco e selvaggio impeto […]? Perché, avendo avuto la libertà quando ovunque trionfava la schiavitù, abbiamo l’ordine quando ovunque trionfa l’anarchia». Il nocciolo profondo del sua proposta storiografica e politica sta tutta in queste parole.</a:t>
            </a:r>
          </a:p>
          <a:p>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Dallo «spirito di nazione» al «nazionalismo»</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a:t>Lo stesso luteranesimo, inteso come religione di stato, favoriva una maggior obbedienza nei confronti dell’autorità costituita. Era stato </a:t>
            </a:r>
            <a:r>
              <a:rPr lang="it-IT" b="1" dirty="0" err="1"/>
              <a:t>Ranke</a:t>
            </a:r>
            <a:r>
              <a:rPr lang="it-IT" dirty="0"/>
              <a:t>, del resto, a sostenere che gli stati fossero “pensieri di Dio” e che la guerra rappresentasse una “corte di giustizia divina” in cui il vincitore rappresentasse la superiorità morale.</a:t>
            </a:r>
          </a:p>
          <a:p>
            <a:r>
              <a:rPr lang="it-IT" dirty="0"/>
              <a:t>Come è stato notato le radici del germanesimo sono profonde e affondano nella storiografia e nella filosofia del secoli XVIII e XIX. </a:t>
            </a:r>
            <a:endParaRPr lang="it-IT" dirty="0" smtClean="0"/>
          </a:p>
          <a:p>
            <a:r>
              <a:rPr lang="it-IT" dirty="0" smtClean="0"/>
              <a:t>Nell’arco </a:t>
            </a:r>
            <a:r>
              <a:rPr lang="it-IT" dirty="0"/>
              <a:t>di un secolo si era infatti passati dalla storiografia nazionale al nazionalismo storiografico. Da </a:t>
            </a:r>
            <a:r>
              <a:rPr lang="it-IT" b="1" dirty="0" err="1"/>
              <a:t>Herder</a:t>
            </a:r>
            <a:r>
              <a:rPr lang="it-IT" b="1" dirty="0"/>
              <a:t> </a:t>
            </a:r>
            <a:r>
              <a:rPr lang="it-IT" dirty="0"/>
              <a:t>e </a:t>
            </a:r>
            <a:r>
              <a:rPr lang="it-IT" b="1" dirty="0" err="1"/>
              <a:t>Fichte</a:t>
            </a:r>
            <a:r>
              <a:rPr lang="it-IT" dirty="0"/>
              <a:t> fino a </a:t>
            </a:r>
            <a:r>
              <a:rPr lang="it-IT" b="1" dirty="0" err="1"/>
              <a:t>Ranke</a:t>
            </a:r>
            <a:r>
              <a:rPr lang="it-IT" b="1" dirty="0"/>
              <a:t> </a:t>
            </a:r>
            <a:r>
              <a:rPr lang="it-IT" dirty="0"/>
              <a:t>e </a:t>
            </a:r>
            <a:r>
              <a:rPr lang="it-IT" b="1" dirty="0" err="1"/>
              <a:t>Droysen</a:t>
            </a:r>
            <a:r>
              <a:rPr lang="it-IT" dirty="0"/>
              <a:t> si era sviluppata e diffusa l’idea di una civiltà tedesca superiore, solida e contrapposta a quella francese, superficiale e materialista, che aveva generato la rivoluzione. </a:t>
            </a:r>
            <a:endParaRPr lang="it-IT" dirty="0" smtClean="0"/>
          </a:p>
          <a:p>
            <a:r>
              <a:rPr lang="it-IT" dirty="0" smtClean="0"/>
              <a:t>Nella </a:t>
            </a:r>
            <a:r>
              <a:rPr lang="it-IT" dirty="0"/>
              <a:t>seconda metà dell’ Ottocento l’opera di </a:t>
            </a:r>
            <a:r>
              <a:rPr lang="it-IT" b="1" dirty="0"/>
              <a:t>Otto von </a:t>
            </a:r>
            <a:r>
              <a:rPr lang="it-IT" b="1" dirty="0" err="1"/>
              <a:t>Gierke</a:t>
            </a:r>
            <a:r>
              <a:rPr lang="it-IT" dirty="0"/>
              <a:t>, nel solco della storiografia costituzionale nazional-liberale, aveva proposto una visione organicistica in cui l’individuo non è che un elemento subordinato ad un’entità superiore, naturalmente gerarchica e garante dell’ordine sociale. </a:t>
            </a:r>
            <a:endParaRPr lang="it-IT" dirty="0" smtClean="0"/>
          </a:p>
          <a:p>
            <a:r>
              <a:rPr lang="it-IT" dirty="0" smtClean="0"/>
              <a:t>Dopo </a:t>
            </a:r>
            <a:r>
              <a:rPr lang="it-IT" dirty="0"/>
              <a:t>la sconfitta francese a </a:t>
            </a:r>
            <a:r>
              <a:rPr lang="it-IT" dirty="0" err="1"/>
              <a:t>Sedan</a:t>
            </a:r>
            <a:r>
              <a:rPr lang="it-IT" dirty="0"/>
              <a:t>, nel 1870, era stato lo storico </a:t>
            </a:r>
            <a:r>
              <a:rPr lang="it-IT" b="1" dirty="0"/>
              <a:t>Heinrich von </a:t>
            </a:r>
            <a:r>
              <a:rPr lang="it-IT" b="1" dirty="0" err="1"/>
              <a:t>Sybel</a:t>
            </a:r>
            <a:r>
              <a:rPr lang="it-IT" dirty="0"/>
              <a:t> a ribadire la contrapposizione fra la civiltà tedesca, tradizionalista e destinata a durare nel tempo, e la civiltà francese, rivoluzionaria e destinata a dissolversi. </a:t>
            </a:r>
          </a:p>
          <a:p>
            <a:endParaRPr lang="it-IT" dirty="0"/>
          </a:p>
        </p:txBody>
      </p:sp>
    </p:spTree>
    <p:extLst>
      <p:ext uri="{BB962C8B-B14F-4D97-AF65-F5344CB8AC3E}">
        <p14:creationId xmlns:p14="http://schemas.microsoft.com/office/powerpoint/2010/main" val="2364280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Gli storici tedeschi e l’imperialismo</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10000"/>
          </a:bodyPr>
          <a:lstStyle/>
          <a:p>
            <a:r>
              <a:rPr lang="it-IT" dirty="0"/>
              <a:t>Negli anni ottanta e novanta dell’Ottocento molti storici tedeschi, come </a:t>
            </a:r>
            <a:r>
              <a:rPr lang="it-IT" dirty="0" err="1"/>
              <a:t>Schmoller</a:t>
            </a:r>
            <a:r>
              <a:rPr lang="it-IT" dirty="0"/>
              <a:t>, </a:t>
            </a:r>
            <a:r>
              <a:rPr lang="it-IT" dirty="0" err="1"/>
              <a:t>Delbrück</a:t>
            </a:r>
            <a:r>
              <a:rPr lang="it-IT" dirty="0"/>
              <a:t>, von </a:t>
            </a:r>
            <a:r>
              <a:rPr lang="it-IT" dirty="0" err="1"/>
              <a:t>Sybel</a:t>
            </a:r>
            <a:r>
              <a:rPr lang="it-IT" dirty="0"/>
              <a:t> e </a:t>
            </a:r>
            <a:r>
              <a:rPr lang="it-IT" dirty="0" err="1"/>
              <a:t>Treitschke</a:t>
            </a:r>
            <a:r>
              <a:rPr lang="it-IT" dirty="0"/>
              <a:t>, o geografi come Friedrich </a:t>
            </a:r>
            <a:r>
              <a:rPr lang="it-IT" dirty="0" err="1"/>
              <a:t>Ratzel</a:t>
            </a:r>
            <a:r>
              <a:rPr lang="it-IT" dirty="0"/>
              <a:t>, </a:t>
            </a:r>
            <a:r>
              <a:rPr lang="it-IT" dirty="0" smtClean="0"/>
              <a:t> aderiscono ad </a:t>
            </a:r>
            <a:r>
              <a:rPr lang="it-IT" dirty="0"/>
              <a:t>associazioni politiche (</a:t>
            </a:r>
            <a:r>
              <a:rPr lang="it-IT" i="1" dirty="0" err="1"/>
              <a:t>Deutscher</a:t>
            </a:r>
            <a:r>
              <a:rPr lang="it-IT" i="1" dirty="0"/>
              <a:t> </a:t>
            </a:r>
            <a:r>
              <a:rPr lang="it-IT" i="1" dirty="0" err="1"/>
              <a:t>Kolonial-Verein</a:t>
            </a:r>
            <a:r>
              <a:rPr lang="it-IT" dirty="0"/>
              <a:t>, </a:t>
            </a:r>
            <a:r>
              <a:rPr lang="it-IT" dirty="0" err="1"/>
              <a:t>Flottenverein</a:t>
            </a:r>
            <a:r>
              <a:rPr lang="it-IT" dirty="0"/>
              <a:t>, </a:t>
            </a:r>
            <a:r>
              <a:rPr lang="it-IT" i="1" dirty="0" err="1"/>
              <a:t>Alldeutscher</a:t>
            </a:r>
            <a:r>
              <a:rPr lang="it-IT" i="1" dirty="0"/>
              <a:t> </a:t>
            </a:r>
            <a:r>
              <a:rPr lang="it-IT" i="1" dirty="0" err="1"/>
              <a:t>Verband</a:t>
            </a:r>
            <a:r>
              <a:rPr lang="it-IT" dirty="0"/>
              <a:t>) tese a sostenere l’espansione coloniale della Germania in Africa, perorando anche nei loro scritti una politica imperialistica che ricattasse i tedeschi dalla loro tradizionale inferiorità marittima e commerciale</a:t>
            </a:r>
            <a:r>
              <a:rPr lang="it-IT" dirty="0" smtClean="0"/>
              <a:t>.</a:t>
            </a:r>
          </a:p>
          <a:p>
            <a:r>
              <a:rPr lang="it-IT" dirty="0" smtClean="0"/>
              <a:t> </a:t>
            </a:r>
            <a:r>
              <a:rPr lang="it-IT" dirty="0"/>
              <a:t>L’avversario principale era individuato nell’Inghilterra e in parte nella Francia, alle quali l’impero germanico doveva contrapporsi grazie al potenziamento del proprio apparato industriale e al consolidamento della propria forza militare.</a:t>
            </a:r>
          </a:p>
          <a:p>
            <a:endParaRPr lang="it-IT" dirty="0"/>
          </a:p>
        </p:txBody>
      </p:sp>
    </p:spTree>
    <p:extLst>
      <p:ext uri="{BB962C8B-B14F-4D97-AF65-F5344CB8AC3E}">
        <p14:creationId xmlns:p14="http://schemas.microsoft.com/office/powerpoint/2010/main" val="286143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a:t>
            </a:r>
            <a:r>
              <a:rPr lang="it-IT" b="1" i="1" dirty="0" smtClean="0">
                <a:solidFill>
                  <a:srgbClr val="FF0000"/>
                </a:solidFill>
              </a:rPr>
              <a:t> Storia del regno dell’imperatore Carlo V </a:t>
            </a:r>
            <a:r>
              <a:rPr lang="it-IT" b="1" dirty="0" smtClean="0">
                <a:solidFill>
                  <a:srgbClr val="FF0000"/>
                </a:solidFill>
              </a:rPr>
              <a:t>(1769)</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L’opera più nota di </a:t>
            </a:r>
            <a:r>
              <a:rPr lang="it-IT" dirty="0" err="1" smtClean="0"/>
              <a:t>Robertson</a:t>
            </a:r>
            <a:r>
              <a:rPr lang="it-IT" dirty="0" smtClean="0"/>
              <a:t> è la </a:t>
            </a:r>
            <a:r>
              <a:rPr lang="it-IT" i="1" dirty="0" err="1" smtClean="0"/>
              <a:t>History</a:t>
            </a:r>
            <a:r>
              <a:rPr lang="it-IT" i="1" dirty="0" smtClean="0"/>
              <a:t> </a:t>
            </a:r>
            <a:r>
              <a:rPr lang="it-IT" i="1" dirty="0" err="1" smtClean="0"/>
              <a:t>of</a:t>
            </a:r>
            <a:r>
              <a:rPr lang="it-IT" i="1" dirty="0" smtClean="0"/>
              <a:t> the </a:t>
            </a:r>
            <a:r>
              <a:rPr lang="it-IT" i="1" dirty="0" err="1" smtClean="0"/>
              <a:t>reign</a:t>
            </a:r>
            <a:r>
              <a:rPr lang="it-IT" i="1" dirty="0" smtClean="0"/>
              <a:t> </a:t>
            </a:r>
            <a:r>
              <a:rPr lang="it-IT" i="1" dirty="0" err="1" smtClean="0"/>
              <a:t>of</a:t>
            </a:r>
            <a:r>
              <a:rPr lang="it-IT" i="1" dirty="0" smtClean="0"/>
              <a:t> the </a:t>
            </a:r>
            <a:r>
              <a:rPr lang="it-IT" i="1" dirty="0" err="1" smtClean="0"/>
              <a:t>emperor</a:t>
            </a:r>
            <a:r>
              <a:rPr lang="it-IT" i="1" dirty="0" smtClean="0"/>
              <a:t> Charles the </a:t>
            </a:r>
            <a:r>
              <a:rPr lang="it-IT" i="1" dirty="0" err="1" smtClean="0"/>
              <a:t>fifth</a:t>
            </a:r>
            <a:r>
              <a:rPr lang="it-IT" i="1" dirty="0" smtClean="0"/>
              <a:t> </a:t>
            </a:r>
            <a:r>
              <a:rPr lang="it-IT" dirty="0" smtClean="0"/>
              <a:t>[</a:t>
            </a:r>
            <a:r>
              <a:rPr lang="it-IT" i="1" dirty="0" smtClean="0"/>
              <a:t>Storia del regno dell’imperatore Carlo V</a:t>
            </a:r>
            <a:r>
              <a:rPr lang="it-IT" dirty="0" smtClean="0"/>
              <a:t>], pubblicata nel 1769 e ricordata come uno dei capolavori della storiografia settecentesca. </a:t>
            </a:r>
          </a:p>
          <a:p>
            <a:r>
              <a:rPr lang="it-IT" dirty="0" smtClean="0"/>
              <a:t>Il primo volume dell’opera è occupato da un ampio saggio preliminare sulla </a:t>
            </a:r>
            <a:r>
              <a:rPr lang="it-IT" i="1" dirty="0" err="1" smtClean="0"/>
              <a:t>View</a:t>
            </a:r>
            <a:r>
              <a:rPr lang="it-IT" i="1" dirty="0" smtClean="0"/>
              <a:t> </a:t>
            </a:r>
            <a:r>
              <a:rPr lang="it-IT" i="1" dirty="0" err="1" smtClean="0"/>
              <a:t>of</a:t>
            </a:r>
            <a:r>
              <a:rPr lang="it-IT" i="1" dirty="0" smtClean="0"/>
              <a:t> the Progress </a:t>
            </a:r>
            <a:r>
              <a:rPr lang="it-IT" i="1" dirty="0" err="1" smtClean="0"/>
              <a:t>of</a:t>
            </a:r>
            <a:r>
              <a:rPr lang="it-IT" i="1" dirty="0" smtClean="0"/>
              <a:t> Society in </a:t>
            </a:r>
            <a:r>
              <a:rPr lang="it-IT" i="1" dirty="0" err="1" smtClean="0"/>
              <a:t>Europe</a:t>
            </a:r>
            <a:r>
              <a:rPr lang="it-IT" i="1" dirty="0" smtClean="0"/>
              <a:t> </a:t>
            </a:r>
            <a:r>
              <a:rPr lang="it-IT" i="1" dirty="0" err="1" smtClean="0"/>
              <a:t>from</a:t>
            </a:r>
            <a:r>
              <a:rPr lang="it-IT" i="1" dirty="0" smtClean="0"/>
              <a:t> the </a:t>
            </a:r>
            <a:r>
              <a:rPr lang="it-IT" i="1" dirty="0" err="1" smtClean="0"/>
              <a:t>Subversion</a:t>
            </a:r>
            <a:r>
              <a:rPr lang="it-IT" i="1" dirty="0" smtClean="0"/>
              <a:t> </a:t>
            </a:r>
            <a:r>
              <a:rPr lang="it-IT" i="1" dirty="0" err="1" smtClean="0"/>
              <a:t>of</a:t>
            </a:r>
            <a:r>
              <a:rPr lang="it-IT" i="1" dirty="0" smtClean="0"/>
              <a:t> the Roman Empire </a:t>
            </a:r>
            <a:r>
              <a:rPr lang="it-IT" i="1" dirty="0" err="1" smtClean="0"/>
              <a:t>to</a:t>
            </a:r>
            <a:r>
              <a:rPr lang="it-IT" i="1" dirty="0" smtClean="0"/>
              <a:t> the </a:t>
            </a:r>
            <a:r>
              <a:rPr lang="it-IT" i="1" dirty="0" err="1" smtClean="0"/>
              <a:t>Beginning</a:t>
            </a:r>
            <a:r>
              <a:rPr lang="it-IT" i="1" dirty="0" smtClean="0"/>
              <a:t> </a:t>
            </a:r>
            <a:r>
              <a:rPr lang="it-IT" i="1" dirty="0" err="1" smtClean="0"/>
              <a:t>of</a:t>
            </a:r>
            <a:r>
              <a:rPr lang="it-IT" i="1" dirty="0" smtClean="0"/>
              <a:t> the XVI Century</a:t>
            </a:r>
            <a:r>
              <a:rPr lang="it-IT" dirty="0" smtClean="0"/>
              <a:t> [</a:t>
            </a:r>
            <a:r>
              <a:rPr lang="it-IT" i="1" dirty="0" smtClean="0"/>
              <a:t>Prospetto dei progressi della società civile in Europa dalla caduta dell’Impero Romano fino all’inizio del XVI secolo</a:t>
            </a:r>
            <a:r>
              <a:rPr lang="it-IT" dirty="0" smtClean="0"/>
              <a:t>] che rappresenta una sintetica esposizione dello sviluppo della storia europea dall'anarchia feudale all'organizzazione dello Stato moderno e che costituisce al tempo stesso una chiave di lettura dell’intera sua opera ed una sorta di manifesto della più matura storiografia illuministica europea.</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err="1" smtClean="0">
                <a:solidFill>
                  <a:srgbClr val="FF0000"/>
                </a:solidFill>
              </a:rPr>
              <a:t>Göttingen</a:t>
            </a:r>
            <a:r>
              <a:rPr lang="it-IT" sz="3200" b="1" dirty="0" smtClean="0">
                <a:solidFill>
                  <a:srgbClr val="FF0000"/>
                </a:solidFill>
              </a:rPr>
              <a:t>: la storiografia entra all’università</a:t>
            </a:r>
            <a:endParaRPr lang="it-IT" sz="3200"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L’università di </a:t>
            </a:r>
            <a:r>
              <a:rPr lang="it-IT" dirty="0" err="1" smtClean="0"/>
              <a:t>Göttingen</a:t>
            </a:r>
            <a:r>
              <a:rPr lang="it-IT" dirty="0" smtClean="0"/>
              <a:t> «Georgia Augusta», fondata nel 1734 dal principe elettore Georg August di Hannover (dal 1727 anche re d’Inghilterra col nome di Giorgio II), è la prima sede universitaria dove si organizza non solo un insegnamento, ma un intero un percorso di studi fondato sull’insegnamento della storia e destinato a formare insegnanti, diplomatici e pubblici funzionari.</a:t>
            </a:r>
          </a:p>
          <a:p>
            <a:r>
              <a:rPr lang="it-IT" dirty="0" smtClean="0"/>
              <a:t>Caratterizzata da una forte collegialità la “Scuola storica di </a:t>
            </a:r>
            <a:r>
              <a:rPr lang="it-IT" dirty="0" err="1" smtClean="0"/>
              <a:t>Göttingen</a:t>
            </a:r>
            <a:r>
              <a:rPr lang="it-IT" dirty="0" smtClean="0"/>
              <a:t> ha come protagonisti:</a:t>
            </a:r>
          </a:p>
          <a:p>
            <a:r>
              <a:rPr lang="it-IT" dirty="0" smtClean="0"/>
              <a:t>- </a:t>
            </a:r>
            <a:r>
              <a:rPr lang="it-IT" b="1" dirty="0" smtClean="0"/>
              <a:t>August Ludwig von </a:t>
            </a:r>
            <a:r>
              <a:rPr lang="it-IT" b="1" dirty="0" err="1" smtClean="0"/>
              <a:t>Schlözer</a:t>
            </a:r>
            <a:r>
              <a:rPr lang="it-IT" dirty="0" smtClean="0"/>
              <a:t> (1735-1809), personalità internazionale formatasi in Svezia e per molti anni al servizio di Caterina di Russia</a:t>
            </a:r>
            <a:r>
              <a:rPr lang="it-IT" b="1" dirty="0" smtClean="0"/>
              <a:t> </a:t>
            </a:r>
          </a:p>
          <a:p>
            <a:r>
              <a:rPr lang="it-IT" b="1" dirty="0" smtClean="0"/>
              <a:t>- Johann </a:t>
            </a:r>
            <a:r>
              <a:rPr lang="it-IT" b="1" dirty="0" err="1" smtClean="0"/>
              <a:t>Chistoph</a:t>
            </a:r>
            <a:r>
              <a:rPr lang="it-IT" b="1" dirty="0" smtClean="0"/>
              <a:t> </a:t>
            </a:r>
            <a:r>
              <a:rPr lang="it-IT" b="1" dirty="0" err="1" smtClean="0"/>
              <a:t>Gatterer</a:t>
            </a:r>
            <a:r>
              <a:rPr lang="it-IT" dirty="0" smtClean="0"/>
              <a:t> (1727-1799) e </a:t>
            </a:r>
            <a:r>
              <a:rPr lang="it-IT" b="1" dirty="0" err="1" smtClean="0"/>
              <a:t>Harnold</a:t>
            </a:r>
            <a:r>
              <a:rPr lang="it-IT" b="1" dirty="0" smtClean="0"/>
              <a:t> Ludwig </a:t>
            </a:r>
            <a:r>
              <a:rPr lang="it-IT" b="1" dirty="0" err="1" smtClean="0"/>
              <a:t>Heeren</a:t>
            </a:r>
            <a:r>
              <a:rPr lang="it-IT" dirty="0" smtClean="0"/>
              <a:t> (1760-1842), animatori di un’importante impresa collettiva come la </a:t>
            </a:r>
            <a:r>
              <a:rPr lang="it-IT" i="1" dirty="0" smtClean="0"/>
              <a:t>Universal </a:t>
            </a:r>
            <a:r>
              <a:rPr lang="it-IT" i="1" dirty="0" err="1" smtClean="0"/>
              <a:t>History</a:t>
            </a:r>
            <a:r>
              <a:rPr lang="it-IT" i="1" dirty="0" smtClean="0"/>
              <a:t> </a:t>
            </a:r>
            <a:r>
              <a:rPr lang="it-IT" i="1" dirty="0" err="1" smtClean="0"/>
              <a:t>of</a:t>
            </a:r>
            <a:r>
              <a:rPr lang="it-IT" i="1" dirty="0" smtClean="0"/>
              <a:t> the World </a:t>
            </a:r>
            <a:r>
              <a:rPr lang="it-IT" dirty="0" smtClean="0"/>
              <a:t>[</a:t>
            </a:r>
            <a:r>
              <a:rPr lang="it-IT" i="1" dirty="0" smtClean="0"/>
              <a:t>Storia universale del mondo</a:t>
            </a:r>
            <a:r>
              <a:rPr lang="it-IT" dirty="0" smtClean="0"/>
              <a:t>], ma soprattutto autori di singole opere sulla storia della Russia e della Svezia, del mondo Ottomano e del </a:t>
            </a:r>
            <a:r>
              <a:rPr lang="it-IT" dirty="0" err="1" smtClean="0"/>
              <a:t>Nordafrica</a:t>
            </a:r>
            <a:r>
              <a:rPr lang="it-IT" dirty="0" smtClean="0"/>
              <a:t>, delle </a:t>
            </a:r>
            <a:r>
              <a:rPr lang="it-IT" dirty="0" err="1" smtClean="0"/>
              <a:t>Americhe</a:t>
            </a:r>
            <a:r>
              <a:rPr lang="it-IT" dirty="0" smtClean="0"/>
              <a:t>, della Cina e di varie parti del mondo, nelle quali si consideravano per la prima volta in maniera sistematica i fattori economici intrecciandoli con la storia della società e della cultura. </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storia come disciplina formativa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Nell’Ottocento la storia diventa una delle discipline fondamentali per la formazione dell’uomo colto, non solo nelle Facoltà di filosofia o di lettere, dalle quali escono professori, archivisti o giornalisti, ma anche in quelle di diritto, dalle quali escono avvocati, giuristi, funzionari, diplomatici e uomini di Stato. </a:t>
            </a:r>
          </a:p>
          <a:p>
            <a:r>
              <a:rPr lang="it-IT" dirty="0" smtClean="0"/>
              <a:t>Nelle università si rafforza soprattutto il carattere tecnico e scientifico della disciplina che si formalizza anche grazie alla pubblicazione di numerosi manuali di metodo storico (il più noto dei quali sarà l’</a:t>
            </a:r>
            <a:r>
              <a:rPr lang="it-IT" i="1" dirty="0" err="1" smtClean="0"/>
              <a:t>Istorica</a:t>
            </a:r>
            <a:r>
              <a:rPr lang="it-IT" dirty="0" smtClean="0"/>
              <a:t> di </a:t>
            </a:r>
            <a:r>
              <a:rPr lang="it-IT" dirty="0" err="1" smtClean="0"/>
              <a:t>Droysen</a:t>
            </a:r>
            <a:r>
              <a:rPr lang="it-IT" dirty="0" smtClean="0"/>
              <a:t>). Il modello formativo (basato su storia, diritto, statistica ed economia) sperimentato a </a:t>
            </a:r>
            <a:r>
              <a:rPr lang="it-IT" dirty="0" err="1" smtClean="0"/>
              <a:t>Göttingen</a:t>
            </a:r>
            <a:r>
              <a:rPr lang="it-IT" dirty="0" smtClean="0"/>
              <a:t> diviene comune alle grandi università continentali.</a:t>
            </a:r>
          </a:p>
          <a:p>
            <a:r>
              <a:rPr lang="it-IT" dirty="0" smtClean="0"/>
              <a:t> Le università divengono di conseguenza il luogo privilegiato ed esclusivo di formazione, di accertamento e di esercizio della professionalità storica. </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seminario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All’interno delle grandi università nascono istituti di storia e si ordinano grandi biblioteche specialistiche. </a:t>
            </a:r>
          </a:p>
          <a:p>
            <a:r>
              <a:rPr lang="it-IT" dirty="0" smtClean="0"/>
              <a:t>Alle lezioni universitarie - spesso seguite anche da un pubblico di uditori non universitari, appartenenti  alla borghesia colta cittadina - si affianca il più tipico momento di formazione professionale dello storico: il </a:t>
            </a:r>
            <a:r>
              <a:rPr lang="it-IT" b="1" dirty="0" smtClean="0">
                <a:solidFill>
                  <a:srgbClr val="FF0000"/>
                </a:solidFill>
              </a:rPr>
              <a:t>seminario</a:t>
            </a:r>
            <a:r>
              <a:rPr lang="it-IT" dirty="0" smtClean="0"/>
              <a:t>, ossia la riunione periodica del docente-ricercatore con un gruppo ristretto di allievi intenti ad esaminare fonti e testi storici, analizzandoli e commentandoli a turno nell’ambito di una discussione guidata, ma apparentemente fra pari. </a:t>
            </a:r>
          </a:p>
          <a:p>
            <a:r>
              <a:rPr lang="it-IT" dirty="0" smtClean="0"/>
              <a:t>È questa la pratica inaugurata da </a:t>
            </a:r>
            <a:r>
              <a:rPr lang="it-IT" dirty="0" err="1" smtClean="0"/>
              <a:t>Ranke</a:t>
            </a:r>
            <a:r>
              <a:rPr lang="it-IT" dirty="0" smtClean="0"/>
              <a:t> all’università di Berlino nel 1825 e ripresa pochi anni dopo da </a:t>
            </a:r>
            <a:r>
              <a:rPr lang="it-IT" dirty="0" err="1" smtClean="0"/>
              <a:t>Heinrich</a:t>
            </a:r>
            <a:r>
              <a:rPr lang="it-IT" dirty="0" smtClean="0"/>
              <a:t> von </a:t>
            </a:r>
            <a:r>
              <a:rPr lang="it-IT" dirty="0" err="1" smtClean="0"/>
              <a:t>Sybel</a:t>
            </a:r>
            <a:r>
              <a:rPr lang="it-IT" dirty="0" smtClean="0"/>
              <a:t> all’università di Monaco.</a:t>
            </a:r>
          </a:p>
          <a:p>
            <a:r>
              <a:rPr lang="it-IT" dirty="0" smtClean="0"/>
              <a:t>È questa, ancor oggi, la base di ogni seria didattica della storia.</a:t>
            </a:r>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La storiografia si professionalizza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Alla figura professionale dello </a:t>
            </a:r>
            <a:r>
              <a:rPr lang="it-IT" b="1" dirty="0" smtClean="0"/>
              <a:t>storico-professore</a:t>
            </a:r>
            <a:r>
              <a:rPr lang="it-IT" dirty="0" smtClean="0"/>
              <a:t> si affianca, nel corso dell’Ottocento un’altra figura che col tempo diverrà concorrenziale e in alcuni casi conflittuale con la prima, sia per la diversa collocazione sociale, sia per le diverse e spesso più efficaci modalità scelte per comunicare i risultati delle proprie riflessioni: lo storico </a:t>
            </a:r>
            <a:r>
              <a:rPr lang="it-IT" b="1" i="1" dirty="0" smtClean="0"/>
              <a:t>free lance</a:t>
            </a:r>
            <a:r>
              <a:rPr lang="it-IT" dirty="0" smtClean="0"/>
              <a:t>, o libero professionista, legato al mercato editoriale. </a:t>
            </a:r>
          </a:p>
          <a:p>
            <a:r>
              <a:rPr lang="it-IT" dirty="0" smtClean="0"/>
              <a:t>Attivo inizialmente nell’ambito dei giornali e delle case editrici, considerato dagli storici universitari un semplice volgarizzatore dei risultati della ricerca accademica, diviene in alcuni casi un concorrente meglio retribuito, di maggior successo e a volte destinato a brillanti carriere politiche o giornalistiche.</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TotalTime>
  <Words>5600</Words>
  <Application>Microsoft Office PowerPoint</Application>
  <PresentationFormat>Presentazione su schermo (4:3)</PresentationFormat>
  <Paragraphs>160</Paragraphs>
  <Slides>44</Slides>
  <Notes>0</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Luna</vt:lpstr>
      <vt:lpstr>La storiografia come mestiere fra sette e ottocento</vt:lpstr>
      <vt:lpstr>La storiografia come professione e ricerca</vt:lpstr>
      <vt:lpstr>William Robertson e la nascita della storiografia accademica</vt:lpstr>
      <vt:lpstr>William Robertson</vt:lpstr>
      <vt:lpstr>La Storia del regno dell’imperatore Carlo V (1769)</vt:lpstr>
      <vt:lpstr>Göttingen: la storiografia entra all’università</vt:lpstr>
      <vt:lpstr>La storia come disciplina formativa</vt:lpstr>
      <vt:lpstr>Il seminario</vt:lpstr>
      <vt:lpstr>La storiografia si professionalizza</vt:lpstr>
      <vt:lpstr> Una politica per la storia</vt:lpstr>
      <vt:lpstr>I Monumenta Germaniae Historica</vt:lpstr>
      <vt:lpstr>Il modello prussiano: Ranke e Droysen</vt:lpstr>
      <vt:lpstr>Ranke: una lunga vita</vt:lpstr>
      <vt:lpstr>Il metodo di Ranke</vt:lpstr>
      <vt:lpstr>Fede, Conflitto, Nazione</vt:lpstr>
      <vt:lpstr>Johann Gustav Droysen (1808-1884)</vt:lpstr>
      <vt:lpstr>Droysen</vt:lpstr>
      <vt:lpstr>Storiografia e politica in Droysen</vt:lpstr>
      <vt:lpstr>François Guizot (1787-1874) </vt:lpstr>
      <vt:lpstr>Guizot</vt:lpstr>
      <vt:lpstr>Guizot e la storia della “civiltà”</vt:lpstr>
      <vt:lpstr>Le tre epoche delle civiltà europea</vt:lpstr>
      <vt:lpstr> Civilisation e Kultur</vt:lpstr>
      <vt:lpstr>Libertà e lotta di classe</vt:lpstr>
      <vt:lpstr>Dispotismo, Religione,  Governo rappresentativo, </vt:lpstr>
      <vt:lpstr>La storiografia come impegno civile: Jules Michelet (1798-1874) </vt:lpstr>
      <vt:lpstr>Michelet</vt:lpstr>
      <vt:lpstr>Dagli Archivi al Collège de France</vt:lpstr>
      <vt:lpstr>Una storia per la Nazione</vt:lpstr>
      <vt:lpstr>La storiografia come epica politica</vt:lpstr>
      <vt:lpstr>L’invenzione della “Renaissance”</vt:lpstr>
      <vt:lpstr>Michelet scrittore romantico</vt:lpstr>
      <vt:lpstr>La storiografia britannica: dilettanti e professori</vt:lpstr>
      <vt:lpstr>Il ritardo britannico</vt:lpstr>
      <vt:lpstr>Due modelli antagonisti:  Carlyle e Macauley</vt:lpstr>
      <vt:lpstr> Thomas Carlyle (1795-1881)</vt:lpstr>
      <vt:lpstr>Carlyle</vt:lpstr>
      <vt:lpstr>Il culto degli eroi</vt:lpstr>
      <vt:lpstr>Thomas Babington Macaulay (1800-1859)</vt:lpstr>
      <vt:lpstr>Macaulay</vt:lpstr>
      <vt:lpstr>Macauley e la storiografia francese</vt:lpstr>
      <vt:lpstr>Una storiografia “civile”</vt:lpstr>
      <vt:lpstr>Dallo «spirito di nazione» al «nazionalismo»</vt:lpstr>
      <vt:lpstr>Gli storici tedeschi e l’imperialismo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come mestiere fra sette e ottocento</dc:title>
  <cp:lastModifiedBy>a</cp:lastModifiedBy>
  <cp:revision>30</cp:revision>
  <dcterms:modified xsi:type="dcterms:W3CDTF">2014-11-17T15:37:32Z</dcterms:modified>
</cp:coreProperties>
</file>