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0" r:id="rId6"/>
    <p:sldId id="262" r:id="rId7"/>
    <p:sldId id="263" r:id="rId8"/>
    <p:sldId id="264" r:id="rId9"/>
    <p:sldId id="259"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ED1C1F7-E635-4749-915A-AE8AF884EFC9}"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5B7E540-FE95-442E-B5DF-A7CC75A19213}"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ED1C1F7-E635-4749-915A-AE8AF884EFC9}"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ED1C1F7-E635-4749-915A-AE8AF884EFC9}"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ED1C1F7-E635-4749-915A-AE8AF884EFC9}"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ED1C1F7-E635-4749-915A-AE8AF884EFC9}" type="datetimeFigureOut">
              <a:rPr lang="it-IT" smtClean="0"/>
              <a:t>23/12/2014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5B7E540-FE95-442E-B5DF-A7CC75A19213}"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ED1C1F7-E635-4749-915A-AE8AF884EFC9}" type="datetimeFigureOut">
              <a:rPr lang="it-IT" smtClean="0"/>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ED1C1F7-E635-4749-915A-AE8AF884EFC9}" type="datetimeFigureOut">
              <a:rPr lang="it-IT" smtClean="0"/>
              <a:t>23/12/2014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5B7E540-FE95-442E-B5DF-A7CC75A19213}"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3ED1C1F7-E635-4749-915A-AE8AF884EFC9}" type="datetimeFigureOut">
              <a:rPr lang="it-IT" smtClean="0"/>
              <a:t>23/12/2014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1C1F7-E635-4749-915A-AE8AF884EFC9}" type="datetimeFigureOut">
              <a:rPr lang="it-IT" smtClean="0"/>
              <a:t>23/12/2014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ED1C1F7-E635-4749-915A-AE8AF884EFC9}" type="datetimeFigureOut">
              <a:rPr lang="it-IT" smtClean="0"/>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5B7E540-FE95-442E-B5DF-A7CC75A19213}"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ED1C1F7-E635-4749-915A-AE8AF884EFC9}" type="datetimeFigureOut">
              <a:rPr lang="it-IT" smtClean="0"/>
              <a:t>23/12/2014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5B7E540-FE95-442E-B5DF-A7CC75A19213}"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ED1C1F7-E635-4749-915A-AE8AF884EFC9}" type="datetimeFigureOut">
              <a:rPr lang="it-IT" smtClean="0"/>
              <a:t>23/12/2014</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5B7E540-FE95-442E-B5DF-A7CC75A19213}"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lvl="0"/>
            <a:r>
              <a:rPr lang="it-IT" b="1" dirty="0" smtClean="0"/>
              <a:t>LA NASCITA DELLA </a:t>
            </a:r>
            <a:r>
              <a:rPr lang="it-IT" b="1" dirty="0" err="1" smtClean="0"/>
              <a:t>storiOGRAFIa</a:t>
            </a:r>
            <a:r>
              <a:rPr lang="it-IT" b="1" dirty="0" smtClean="0"/>
              <a:t> </a:t>
            </a:r>
            <a:r>
              <a:rPr lang="it-IT" b="1" dirty="0" err="1" smtClean="0"/>
              <a:t>contemporaneISTICa</a:t>
            </a:r>
            <a:r>
              <a:rPr lang="it-IT" b="1" dirty="0" smtClean="0"/>
              <a:t> ITALIANA</a:t>
            </a:r>
            <a:endParaRPr lang="it-IT" dirty="0"/>
          </a:p>
        </p:txBody>
      </p:sp>
      <p:sp>
        <p:nvSpPr>
          <p:cNvPr id="3" name="Sottotitolo 2"/>
          <p:cNvSpPr>
            <a:spLocks noGrp="1"/>
          </p:cNvSpPr>
          <p:nvPr>
            <p:ph type="subTitle" idx="1"/>
          </p:nvPr>
        </p:nvSpPr>
        <p:spPr/>
        <p:txBody>
          <a:bodyPr/>
          <a:lstStyle/>
          <a:p>
            <a:r>
              <a:rPr lang="it-IT" dirty="0" smtClean="0"/>
              <a:t>Volpe e Croce f</a:t>
            </a:r>
            <a:r>
              <a:rPr lang="it-IT" dirty="0" smtClean="0"/>
              <a:t>ra </a:t>
            </a:r>
            <a:r>
              <a:rPr lang="it-IT" dirty="0" smtClean="0"/>
              <a:t>guerra e dopoguerra</a:t>
            </a:r>
            <a:endParaRPr lang="it-IT" dirty="0"/>
          </a:p>
        </p:txBody>
      </p:sp>
    </p:spTree>
    <p:extLst>
      <p:ext uri="{BB962C8B-B14F-4D97-AF65-F5344CB8AC3E}">
        <p14:creationId xmlns:p14="http://schemas.microsoft.com/office/powerpoint/2010/main" val="459582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punto di riferimento per la cultura antifascista</a:t>
            </a:r>
            <a:endParaRPr lang="it-IT" dirty="0"/>
          </a:p>
        </p:txBody>
      </p:sp>
      <p:sp>
        <p:nvSpPr>
          <p:cNvPr id="3" name="Segnaposto contenuto 2"/>
          <p:cNvSpPr>
            <a:spLocks noGrp="1"/>
          </p:cNvSpPr>
          <p:nvPr>
            <p:ph idx="1"/>
          </p:nvPr>
        </p:nvSpPr>
        <p:spPr>
          <a:xfrm>
            <a:off x="457200" y="1792560"/>
            <a:ext cx="8229600" cy="4876800"/>
          </a:xfrm>
        </p:spPr>
        <p:txBody>
          <a:bodyPr/>
          <a:lstStyle/>
          <a:p>
            <a:r>
              <a:rPr lang="it-IT" dirty="0" smtClean="0"/>
              <a:t>L’Italia liberale dipinta da Croce rimane per tutto il ventennio fascista (e oltre) un sicuro punto di riferimento di una parte della cultura italiana che guarda ai valori risorgimentale e liberali, alla moderazione alla capacità di mediazione come virtù.</a:t>
            </a:r>
          </a:p>
          <a:p>
            <a:r>
              <a:rPr lang="it-IT" dirty="0" smtClean="0"/>
              <a:t>Il ritorno a quell’Italia, dopo la </a:t>
            </a:r>
            <a:r>
              <a:rPr lang="it-IT" dirty="0" smtClean="0">
                <a:solidFill>
                  <a:srgbClr val="FF0000"/>
                </a:solidFill>
              </a:rPr>
              <a:t>«parentesi» </a:t>
            </a:r>
            <a:r>
              <a:rPr lang="it-IT" dirty="0" smtClean="0"/>
              <a:t>rappresentata dal fascismo, è l’ideale che Croce ripropone – invano -negli anni fra il 1943 e il 1952.</a:t>
            </a:r>
          </a:p>
          <a:p>
            <a:r>
              <a:rPr lang="it-IT" dirty="0" smtClean="0"/>
              <a:t>Saranno invece i </a:t>
            </a:r>
            <a:r>
              <a:rPr lang="it-IT" dirty="0" smtClean="0">
                <a:solidFill>
                  <a:srgbClr val="FF0000"/>
                </a:solidFill>
              </a:rPr>
              <a:t>conflitti sociali</a:t>
            </a:r>
            <a:r>
              <a:rPr lang="it-IT" dirty="0" smtClean="0"/>
              <a:t>, lucidamente individuati dal fascista Volpe come fattore di sviluppo, a caratterizzare il secondo dopoguerra e la successiva storia d’Italia.</a:t>
            </a:r>
            <a:endParaRPr lang="it-IT" dirty="0"/>
          </a:p>
        </p:txBody>
      </p:sp>
    </p:spTree>
    <p:extLst>
      <p:ext uri="{BB962C8B-B14F-4D97-AF65-F5344CB8AC3E}">
        <p14:creationId xmlns:p14="http://schemas.microsoft.com/office/powerpoint/2010/main" val="256216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10208"/>
            <a:ext cx="8229600" cy="990600"/>
          </a:xfrm>
        </p:spPr>
        <p:txBody>
          <a:bodyPr>
            <a:normAutofit fontScale="90000"/>
          </a:bodyPr>
          <a:lstStyle/>
          <a:p>
            <a:r>
              <a:rPr lang="it-IT" b="1" dirty="0"/>
              <a:t>Due modelli interpretativi della storia italiana </a:t>
            </a:r>
            <a:r>
              <a:rPr lang="it-IT" b="1" dirty="0" smtClean="0"/>
              <a:t>recente: </a:t>
            </a:r>
            <a:br>
              <a:rPr lang="it-IT" b="1" dirty="0" smtClean="0"/>
            </a:br>
            <a:r>
              <a:rPr lang="it-IT" b="1" dirty="0" smtClean="0"/>
              <a:t>Volpe (1927) e Croce </a:t>
            </a:r>
            <a:r>
              <a:rPr lang="it-IT" b="1" dirty="0" smtClean="0"/>
              <a:t>(</a:t>
            </a:r>
            <a:r>
              <a:rPr lang="it-IT" b="1" dirty="0" smtClean="0"/>
              <a:t>1928</a:t>
            </a:r>
            <a:r>
              <a:rPr lang="it-IT" b="1" dirty="0" smtClean="0"/>
              <a:t>)</a:t>
            </a:r>
            <a:endParaRPr lang="it-IT" dirty="0"/>
          </a:p>
        </p:txBody>
      </p:sp>
      <p:sp>
        <p:nvSpPr>
          <p:cNvPr id="3" name="Segnaposto contenuto 2"/>
          <p:cNvSpPr>
            <a:spLocks noGrp="1"/>
          </p:cNvSpPr>
          <p:nvPr>
            <p:ph idx="1"/>
          </p:nvPr>
        </p:nvSpPr>
        <p:spPr>
          <a:xfrm>
            <a:off x="457200" y="2296616"/>
            <a:ext cx="8229600" cy="3940696"/>
          </a:xfrm>
        </p:spPr>
        <p:txBody>
          <a:bodyPr/>
          <a:lstStyle/>
          <a:p>
            <a:r>
              <a:rPr lang="it-IT" b="1" dirty="0"/>
              <a:t>G. Volpe, </a:t>
            </a:r>
            <a:r>
              <a:rPr lang="it-IT" b="1" i="1" dirty="0"/>
              <a:t>Italia in cammino</a:t>
            </a:r>
            <a:r>
              <a:rPr lang="it-IT" b="1" dirty="0"/>
              <a:t> (1927</a:t>
            </a:r>
            <a:r>
              <a:rPr lang="it-IT" b="1" dirty="0" smtClean="0"/>
              <a:t>)</a:t>
            </a:r>
            <a:r>
              <a:rPr lang="it-IT" b="1" dirty="0"/>
              <a:t> </a:t>
            </a:r>
            <a:endParaRPr lang="it-IT" b="1" dirty="0" smtClean="0"/>
          </a:p>
          <a:p>
            <a:r>
              <a:rPr lang="it-IT" b="1" dirty="0" smtClean="0"/>
              <a:t>B</a:t>
            </a:r>
            <a:r>
              <a:rPr lang="it-IT" b="1" dirty="0"/>
              <a:t>. Croce, </a:t>
            </a:r>
            <a:r>
              <a:rPr lang="it-IT" b="1" i="1" dirty="0"/>
              <a:t>Storia d’Italia dal 1871 al 1915</a:t>
            </a:r>
            <a:r>
              <a:rPr lang="it-IT" b="1" dirty="0"/>
              <a:t> (1928</a:t>
            </a:r>
            <a:r>
              <a:rPr lang="it-IT" b="1" dirty="0" smtClean="0"/>
              <a:t>)</a:t>
            </a:r>
          </a:p>
          <a:p>
            <a:endParaRPr lang="it-IT" b="1" dirty="0"/>
          </a:p>
          <a:p>
            <a:r>
              <a:rPr lang="it-IT" dirty="0" smtClean="0"/>
              <a:t>In questi due testi c’è, </a:t>
            </a:r>
            <a:r>
              <a:rPr lang="it-IT" i="1" dirty="0" smtClean="0"/>
              <a:t>in </a:t>
            </a:r>
            <a:r>
              <a:rPr lang="it-IT" i="1" dirty="0" err="1" smtClean="0"/>
              <a:t>nuce</a:t>
            </a:r>
            <a:r>
              <a:rPr lang="it-IT" dirty="0" smtClean="0"/>
              <a:t>, la successiva evoluzione della contemporaneistica italiana del Novecento. </a:t>
            </a:r>
          </a:p>
          <a:p>
            <a:r>
              <a:rPr lang="it-IT" dirty="0" smtClean="0"/>
              <a:t>Ferma restando l’analogia di giudizio sul Risorgimento, il </a:t>
            </a:r>
            <a:r>
              <a:rPr lang="it-IT" b="1" dirty="0" smtClean="0"/>
              <a:t>divergente giudizio </a:t>
            </a:r>
            <a:r>
              <a:rPr lang="it-IT" dirty="0" smtClean="0"/>
              <a:t>su </a:t>
            </a:r>
            <a:r>
              <a:rPr lang="it-IT" dirty="0" err="1" smtClean="0">
                <a:solidFill>
                  <a:srgbClr val="FF0000"/>
                </a:solidFill>
              </a:rPr>
              <a:t>Crisp</a:t>
            </a:r>
            <a:r>
              <a:rPr lang="it-IT" dirty="0" err="1" smtClean="0"/>
              <a:t>i</a:t>
            </a:r>
            <a:r>
              <a:rPr lang="it-IT" dirty="0" smtClean="0"/>
              <a:t>, su </a:t>
            </a:r>
            <a:r>
              <a:rPr lang="it-IT" dirty="0" smtClean="0">
                <a:solidFill>
                  <a:srgbClr val="FF0000"/>
                </a:solidFill>
              </a:rPr>
              <a:t>Giolitt</a:t>
            </a:r>
            <a:r>
              <a:rPr lang="it-IT" dirty="0" smtClean="0"/>
              <a:t>i e soprattutto sull’esperienza della </a:t>
            </a:r>
            <a:r>
              <a:rPr lang="it-IT" dirty="0" smtClean="0">
                <a:solidFill>
                  <a:srgbClr val="FF0000"/>
                </a:solidFill>
              </a:rPr>
              <a:t>Grande Guerra</a:t>
            </a:r>
            <a:r>
              <a:rPr lang="it-IT" dirty="0" smtClean="0"/>
              <a:t> è l’elemento discriminante delle due </a:t>
            </a:r>
            <a:r>
              <a:rPr lang="it-IT" dirty="0" err="1" smtClean="0"/>
              <a:t>imterpretazioni</a:t>
            </a:r>
            <a:r>
              <a:rPr lang="it-IT" dirty="0" smtClean="0"/>
              <a:t>.</a:t>
            </a:r>
            <a:endParaRPr lang="it-IT" dirty="0"/>
          </a:p>
        </p:txBody>
      </p:sp>
    </p:spTree>
    <p:extLst>
      <p:ext uri="{BB962C8B-B14F-4D97-AF65-F5344CB8AC3E}">
        <p14:creationId xmlns:p14="http://schemas.microsoft.com/office/powerpoint/2010/main" val="416760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48680"/>
            <a:ext cx="8229600" cy="990600"/>
          </a:xfrm>
        </p:spPr>
        <p:txBody>
          <a:bodyPr>
            <a:normAutofit/>
          </a:bodyPr>
          <a:lstStyle/>
          <a:p>
            <a:r>
              <a:rPr lang="it-IT" b="1" dirty="0" smtClean="0"/>
              <a:t>G</a:t>
            </a:r>
            <a:r>
              <a:rPr lang="it-IT" b="1" dirty="0"/>
              <a:t>. Volpe, </a:t>
            </a:r>
            <a:r>
              <a:rPr lang="it-IT" b="1" i="1" dirty="0"/>
              <a:t>Italia in cammino</a:t>
            </a:r>
            <a:r>
              <a:rPr lang="it-IT" b="1" dirty="0"/>
              <a:t> (1927</a:t>
            </a:r>
            <a:r>
              <a:rPr lang="it-IT" b="1" dirty="0" smtClean="0"/>
              <a:t>)</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L’opera più nota di Volpe ha una lunga gestazione che inizia nel cuore della guerra con il lavoro di raccolta di materiale documentario svolto fra il 1916 e il 1919 nell’ambito dell’</a:t>
            </a:r>
            <a:r>
              <a:rPr lang="it-IT" b="1" dirty="0" smtClean="0"/>
              <a:t>Ufficio storiografico della mobilitazione </a:t>
            </a:r>
            <a:r>
              <a:rPr lang="it-IT" dirty="0" smtClean="0"/>
              <a:t>diretto da Giovanni Borelli. </a:t>
            </a:r>
          </a:p>
          <a:p>
            <a:r>
              <a:rPr lang="it-IT" dirty="0" smtClean="0"/>
              <a:t>Sciolto l’Ufficio nel 1920 per iniziativa di Benedetto Croce, </a:t>
            </a:r>
            <a:r>
              <a:rPr lang="it-IT" dirty="0"/>
              <a:t>M</a:t>
            </a:r>
            <a:r>
              <a:rPr lang="it-IT" dirty="0" smtClean="0"/>
              <a:t>inistro della pubblica istruzione, Volpe progetta una serie di volumi sull’Italia in guerra stendendo lo schema del suo successivo lavoro.</a:t>
            </a:r>
          </a:p>
          <a:p>
            <a:r>
              <a:rPr lang="it-IT" dirty="0" smtClean="0"/>
              <a:t>Fra il 1922 e il 1923 la Fondazione americana Carnegie per la pace internazionale patrocina una grande «storia economica e sociale della guerra mondiale» affidandone il coordinamento della parte italiana all’economista liberale </a:t>
            </a:r>
            <a:r>
              <a:rPr lang="it-IT" b="1" dirty="0" smtClean="0"/>
              <a:t>Luigi Einaudi</a:t>
            </a:r>
            <a:r>
              <a:rPr lang="it-IT" dirty="0" smtClean="0"/>
              <a:t>. Volpe avrebbe dovuto scriverne la parte introduttiva, </a:t>
            </a:r>
            <a:r>
              <a:rPr lang="it-IT" i="1" dirty="0" smtClean="0"/>
              <a:t>Il popolo italiano durante la guerra.</a:t>
            </a:r>
          </a:p>
          <a:p>
            <a:r>
              <a:rPr lang="it-IT" dirty="0" smtClean="0"/>
              <a:t>Un primo abbozzo dell’opera vede la luce nel 1923, sotto il titolo </a:t>
            </a:r>
            <a:r>
              <a:rPr lang="it-IT" i="1" dirty="0" smtClean="0"/>
              <a:t>L’ultimo cinquantennio: l’Italia che si fa,</a:t>
            </a:r>
            <a:r>
              <a:rPr lang="it-IT" dirty="0" smtClean="0"/>
              <a:t> sulla rivista gentiliana «Nuova politica liberale»</a:t>
            </a:r>
          </a:p>
          <a:p>
            <a:r>
              <a:rPr lang="it-IT" dirty="0" smtClean="0"/>
              <a:t>L’opera definitiva vede la luce nel 1927 come primo titolo di una collana dell’Istituto Nazionale Fascista di Cultura, presieduto da Gentile, per i tipi dell’editore Treves di Milano.</a:t>
            </a:r>
            <a:endParaRPr lang="it-IT" dirty="0"/>
          </a:p>
        </p:txBody>
      </p:sp>
    </p:spTree>
    <p:extLst>
      <p:ext uri="{BB962C8B-B14F-4D97-AF65-F5344CB8AC3E}">
        <p14:creationId xmlns:p14="http://schemas.microsoft.com/office/powerpoint/2010/main" val="1858379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guerra come fattore di progresso</a:t>
            </a:r>
            <a:endParaRPr lang="it-IT" dirty="0"/>
          </a:p>
        </p:txBody>
      </p:sp>
      <p:sp>
        <p:nvSpPr>
          <p:cNvPr id="3" name="Segnaposto contenuto 2"/>
          <p:cNvSpPr>
            <a:spLocks noGrp="1"/>
          </p:cNvSpPr>
          <p:nvPr>
            <p:ph idx="1"/>
          </p:nvPr>
        </p:nvSpPr>
        <p:spPr/>
        <p:txBody>
          <a:bodyPr/>
          <a:lstStyle/>
          <a:p>
            <a:r>
              <a:rPr lang="it-IT" dirty="0" smtClean="0"/>
              <a:t>Per Volpe la guerra rappresenta uno dei principali elementi creativi della storia, per la sua capacità di portare a compimento processi di trasformazione a lungo maturati. </a:t>
            </a:r>
          </a:p>
          <a:p>
            <a:r>
              <a:rPr lang="it-IT" dirty="0" smtClean="0"/>
              <a:t>I quattro anni di guerra attraverso i quali l’Italia era appena passata, coronati da una vittoria, segnano per Volpe la nascita di un’Italia nuova, l’inizio di una fase di rigoglio e vitalità della vita nazionale di cui il fascismo avrebbe saputo cogliere al meglio lo spirito.</a:t>
            </a:r>
          </a:p>
          <a:p>
            <a:r>
              <a:rPr lang="it-IT" dirty="0" smtClean="0"/>
              <a:t>Le nuove energie avevano però radici nel recente passato e in particolare nell’ultimo cinquantennio di cui si fornisce una </a:t>
            </a:r>
            <a:r>
              <a:rPr lang="it-IT" smtClean="0"/>
              <a:t>sintetica ricostruzione.</a:t>
            </a:r>
            <a:endParaRPr lang="it-IT" dirty="0"/>
          </a:p>
        </p:txBody>
      </p:sp>
    </p:spTree>
    <p:extLst>
      <p:ext uri="{BB962C8B-B14F-4D97-AF65-F5344CB8AC3E}">
        <p14:creationId xmlns:p14="http://schemas.microsoft.com/office/powerpoint/2010/main" val="526854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Croce negli anni del conflitto  </a:t>
            </a:r>
            <a:endParaRPr lang="it-IT" dirty="0"/>
          </a:p>
        </p:txBody>
      </p:sp>
      <p:sp>
        <p:nvSpPr>
          <p:cNvPr id="3" name="Segnaposto contenuto 2"/>
          <p:cNvSpPr>
            <a:spLocks noGrp="1"/>
          </p:cNvSpPr>
          <p:nvPr>
            <p:ph idx="1"/>
          </p:nvPr>
        </p:nvSpPr>
        <p:spPr/>
        <p:txBody>
          <a:bodyPr>
            <a:normAutofit fontScale="62500" lnSpcReduction="20000"/>
          </a:bodyPr>
          <a:lstStyle/>
          <a:p>
            <a:pPr marL="0" indent="0">
              <a:buNone/>
            </a:pPr>
            <a:r>
              <a:rPr lang="it-IT" dirty="0" smtClean="0"/>
              <a:t>Negli anni della guerra Croce scrive alcune delle sue opere più importanti, che preludono alla sua conversione dalla filosofia alla storia etico-politica:</a:t>
            </a:r>
          </a:p>
          <a:p>
            <a:r>
              <a:rPr lang="it-IT" dirty="0" smtClean="0"/>
              <a:t>fra </a:t>
            </a:r>
            <a:r>
              <a:rPr lang="it-IT" dirty="0"/>
              <a:t>il 1914 e il 1915 pubblica i primi quattro volumi de </a:t>
            </a:r>
            <a:r>
              <a:rPr lang="it-IT" i="1" dirty="0"/>
              <a:t>La letteratura della nuova </a:t>
            </a:r>
            <a:r>
              <a:rPr lang="it-IT" i="1" dirty="0" smtClean="0"/>
              <a:t>Italia;</a:t>
            </a:r>
            <a:endParaRPr lang="it-IT" dirty="0"/>
          </a:p>
          <a:p>
            <a:r>
              <a:rPr lang="it-IT" dirty="0" smtClean="0"/>
              <a:t>nel </a:t>
            </a:r>
            <a:r>
              <a:rPr lang="it-IT" dirty="0"/>
              <a:t>1915 </a:t>
            </a:r>
            <a:r>
              <a:rPr lang="it-IT" dirty="0" smtClean="0"/>
              <a:t> </a:t>
            </a:r>
            <a:r>
              <a:rPr lang="it-IT" dirty="0"/>
              <a:t>pubblica in lingua </a:t>
            </a:r>
            <a:r>
              <a:rPr lang="it-IT" dirty="0" smtClean="0"/>
              <a:t>tedesca, a Tubinga, </a:t>
            </a:r>
            <a:r>
              <a:rPr lang="it-IT" i="1" dirty="0" smtClean="0"/>
              <a:t>Teoria </a:t>
            </a:r>
            <a:r>
              <a:rPr lang="it-IT" i="1" dirty="0"/>
              <a:t>e storia della storiografia</a:t>
            </a:r>
            <a:r>
              <a:rPr lang="it-IT" dirty="0" smtClean="0"/>
              <a:t>, pubblicata poi nel 1917 in edizione italiana;</a:t>
            </a:r>
          </a:p>
          <a:p>
            <a:r>
              <a:rPr lang="it-IT" dirty="0"/>
              <a:t>f</a:t>
            </a:r>
            <a:r>
              <a:rPr lang="it-IT" dirty="0" smtClean="0"/>
              <a:t>ra il 1914 e il 1915 scrive la </a:t>
            </a:r>
            <a:r>
              <a:rPr lang="it-IT" i="1" dirty="0" smtClean="0"/>
              <a:t>Storia </a:t>
            </a:r>
            <a:r>
              <a:rPr lang="it-IT" i="1" dirty="0"/>
              <a:t>della storiografia italiana nel secolo </a:t>
            </a:r>
            <a:r>
              <a:rPr lang="it-IT" i="1" dirty="0" smtClean="0"/>
              <a:t>XIX, </a:t>
            </a:r>
            <a:r>
              <a:rPr lang="it-IT" dirty="0" smtClean="0"/>
              <a:t>pubblicata </a:t>
            </a:r>
            <a:r>
              <a:rPr lang="it-IT" dirty="0"/>
              <a:t>successivamente </a:t>
            </a:r>
            <a:r>
              <a:rPr lang="it-IT" dirty="0" smtClean="0"/>
              <a:t>su «La Critica» e raccolta </a:t>
            </a:r>
            <a:r>
              <a:rPr lang="it-IT" dirty="0"/>
              <a:t>in due volumi nel </a:t>
            </a:r>
            <a:r>
              <a:rPr lang="it-IT" dirty="0" smtClean="0"/>
              <a:t>1921</a:t>
            </a:r>
            <a:r>
              <a:rPr lang="it-IT" dirty="0"/>
              <a:t>;</a:t>
            </a:r>
            <a:endParaRPr lang="it-IT" dirty="0" smtClean="0"/>
          </a:p>
          <a:p>
            <a:r>
              <a:rPr lang="it-IT" dirty="0"/>
              <a:t>n</a:t>
            </a:r>
            <a:r>
              <a:rPr lang="it-IT" dirty="0" smtClean="0"/>
              <a:t>el 1917 pubblica </a:t>
            </a:r>
            <a:r>
              <a:rPr lang="it-IT" i="1" dirty="0" smtClean="0"/>
              <a:t>La </a:t>
            </a:r>
            <a:r>
              <a:rPr lang="it-IT" i="1" dirty="0"/>
              <a:t>Spagna nella vita italiana durante la </a:t>
            </a:r>
            <a:r>
              <a:rPr lang="it-IT" i="1" dirty="0" smtClean="0"/>
              <a:t>Rinascenza</a:t>
            </a:r>
            <a:endParaRPr lang="it-IT" dirty="0" smtClean="0"/>
          </a:p>
          <a:p>
            <a:endParaRPr lang="it-IT" dirty="0" smtClean="0"/>
          </a:p>
          <a:p>
            <a:r>
              <a:rPr lang="it-IT" dirty="0" smtClean="0"/>
              <a:t>Nel </a:t>
            </a:r>
            <a:r>
              <a:rPr lang="it-IT" dirty="0"/>
              <a:t>luglio 1914, </a:t>
            </a:r>
            <a:r>
              <a:rPr lang="it-IT" dirty="0" smtClean="0"/>
              <a:t>alle </a:t>
            </a:r>
            <a:r>
              <a:rPr lang="it-IT" dirty="0"/>
              <a:t>elezioni amministrative del comune di Napoli è</a:t>
            </a:r>
            <a:r>
              <a:rPr lang="it-IT" dirty="0" smtClean="0"/>
              <a:t> </a:t>
            </a:r>
            <a:r>
              <a:rPr lang="it-IT" dirty="0"/>
              <a:t>presidente del "fascio dell'ordine", l'alleanza liberale, moderato-cattolica, contrapposta al "blocco" delle Sinistre.</a:t>
            </a:r>
          </a:p>
          <a:p>
            <a:r>
              <a:rPr lang="it-IT" dirty="0"/>
              <a:t>Croce rifiuta la febbre </a:t>
            </a:r>
            <a:r>
              <a:rPr lang="it-IT" dirty="0" smtClean="0"/>
              <a:t>dell’interventismo e difende </a:t>
            </a:r>
            <a:r>
              <a:rPr lang="it-IT" dirty="0"/>
              <a:t>le posizioni "neutraliste" </a:t>
            </a:r>
            <a:r>
              <a:rPr lang="it-IT" dirty="0" smtClean="0"/>
              <a:t>di Giolitti con </a:t>
            </a:r>
            <a:r>
              <a:rPr lang="it-IT" dirty="0"/>
              <a:t>articoli </a:t>
            </a:r>
            <a:r>
              <a:rPr lang="it-IT" dirty="0" smtClean="0"/>
              <a:t>su «La Critica» </a:t>
            </a:r>
            <a:r>
              <a:rPr lang="it-IT" dirty="0"/>
              <a:t>e assieme a Cesare De Lollis su </a:t>
            </a:r>
            <a:r>
              <a:rPr lang="it-IT" dirty="0" smtClean="0"/>
              <a:t>«L'Italia nostra», </a:t>
            </a:r>
            <a:r>
              <a:rPr lang="it-IT" dirty="0"/>
              <a:t>con una polemica culturale molto ferma contro il dilagare della demagogia nazionalista, in difesa dell'unitarietà della cultura europea e del ruolo che in essa, in modo particolare, vi svolgeva quella </a:t>
            </a:r>
            <a:r>
              <a:rPr lang="it-IT" dirty="0" smtClean="0"/>
              <a:t>tedesca, dandone </a:t>
            </a:r>
            <a:r>
              <a:rPr lang="it-IT" dirty="0"/>
              <a:t>testimonianza nel volume </a:t>
            </a:r>
            <a:r>
              <a:rPr lang="it-IT" i="1" dirty="0"/>
              <a:t>Pagine sulla guerra</a:t>
            </a:r>
            <a:r>
              <a:rPr lang="it-IT" dirty="0"/>
              <a:t> poi ristampato col titolo di </a:t>
            </a:r>
            <a:r>
              <a:rPr lang="it-IT" i="1" dirty="0"/>
              <a:t>L'Italia dal 1914 al </a:t>
            </a:r>
            <a:r>
              <a:rPr lang="it-IT" i="1" dirty="0" smtClean="0"/>
              <a:t>1918, </a:t>
            </a:r>
            <a:r>
              <a:rPr lang="it-IT" dirty="0" smtClean="0"/>
              <a:t>pubblicato nel 1919.</a:t>
            </a:r>
          </a:p>
          <a:p>
            <a:r>
              <a:rPr lang="it-IT" dirty="0" smtClean="0"/>
              <a:t>Nel 1915 accetta la guerra suo malgrado, per senso del dovere e per spirito patriottico, ma non si mescola mai con i </a:t>
            </a:r>
            <a:r>
              <a:rPr lang="it-IT" dirty="0" smtClean="0"/>
              <a:t>propagandisti.</a:t>
            </a:r>
          </a:p>
          <a:p>
            <a:r>
              <a:rPr lang="it-IT" dirty="0" smtClean="0"/>
              <a:t>Nell’autunno 1917, dopo caporetto, prende fermamente posizione per la mobilitazione, auspicando una vittoria che sia anche momento di riflessione sugli errori commessi nella storia italiana recente.</a:t>
            </a:r>
            <a:endParaRPr lang="it-IT" dirty="0"/>
          </a:p>
        </p:txBody>
      </p:sp>
    </p:spTree>
    <p:extLst>
      <p:ext uri="{BB962C8B-B14F-4D97-AF65-F5344CB8AC3E}">
        <p14:creationId xmlns:p14="http://schemas.microsoft.com/office/powerpoint/2010/main" val="795029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Croce e la guerra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In base alla sua concezione dialettica della storia Croce non può accettare un’idea della guerra come odio per un nemico da annientare. La guerra si combatte per vincere, ma non per distruggere, riconoscendola comune umanità che unisce i combattenti nello scontro.</a:t>
            </a:r>
          </a:p>
          <a:p>
            <a:pPr algn="just"/>
            <a:r>
              <a:rPr lang="it-IT" b="1" dirty="0" smtClean="0"/>
              <a:t>«Dichiarata la guerra, è superfluo dire che non venni meno al dovere di farsi tutt’uno col proprio popolo che combatte, e che trepidai e soffersi e sperai come ogni altro uomo di sano sentire; ma non per questo reputai che mi toccasse rinunziare al mio giudizio e all’elezione della mia volontà con l’adottare gli stolti concetti e il costume partigiano e fanatico che altri con violenza pretendevano imporre».</a:t>
            </a:r>
          </a:p>
          <a:p>
            <a:endParaRPr lang="it-IT" dirty="0"/>
          </a:p>
        </p:txBody>
      </p:sp>
    </p:spTree>
    <p:extLst>
      <p:ext uri="{BB962C8B-B14F-4D97-AF65-F5344CB8AC3E}">
        <p14:creationId xmlns:p14="http://schemas.microsoft.com/office/powerpoint/2010/main" val="143689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Dopo Caporetto</a:t>
            </a:r>
            <a:endParaRPr lang="it-IT" dirty="0"/>
          </a:p>
        </p:txBody>
      </p:sp>
      <p:sp>
        <p:nvSpPr>
          <p:cNvPr id="3" name="Segnaposto contenuto 2"/>
          <p:cNvSpPr>
            <a:spLocks noGrp="1"/>
          </p:cNvSpPr>
          <p:nvPr>
            <p:ph idx="1"/>
          </p:nvPr>
        </p:nvSpPr>
        <p:spPr/>
        <p:txBody>
          <a:bodyPr>
            <a:normAutofit fontScale="92500"/>
          </a:bodyPr>
          <a:lstStyle/>
          <a:p>
            <a:r>
              <a:rPr lang="it-IT" dirty="0" smtClean="0"/>
              <a:t>Dopo Caporetto Croce scrive:</a:t>
            </a:r>
          </a:p>
          <a:p>
            <a:pPr algn="just"/>
            <a:r>
              <a:rPr lang="it-IT" dirty="0" smtClean="0"/>
              <a:t>«La guerra, che finora, agevolata da talune condizioni internazionali, solo in parte era nostra, ora si fa veramente nostra […]. Ma io vorrei che un pensiero austero ci riempisse tutti: il pensiero che il nostro fine prossimo ed urgente non deve essere già quello, generico, di vincere, ma l’altro, specifico, di resistere e combattere [...]. Una vittoria facile è una sconfitta morale e reale; ma persino una sconfitta, aspramente contesa, è una vittoria altrettanto morale quanto effettiva. Per questo a noi spetta, ora, non già confortarci in immagini di vittorie, e fantasticare su possibilità, ma solamente, con animo concorde, con animo feroce, come dicevano i romani, volere la cacciata del nemico dal nostro suolo, e tendere tutte le forze a quest’unico fine».</a:t>
            </a:r>
            <a:endParaRPr lang="it-IT" dirty="0"/>
          </a:p>
        </p:txBody>
      </p:sp>
    </p:spTree>
    <p:extLst>
      <p:ext uri="{BB962C8B-B14F-4D97-AF65-F5344CB8AC3E}">
        <p14:creationId xmlns:p14="http://schemas.microsoft.com/office/powerpoint/2010/main" val="248693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Dopo la vittoria: « Far festa perché?»</a:t>
            </a:r>
            <a:endParaRPr lang="it-IT" dirty="0"/>
          </a:p>
        </p:txBody>
      </p:sp>
      <p:sp>
        <p:nvSpPr>
          <p:cNvPr id="3" name="Segnaposto contenuto 2"/>
          <p:cNvSpPr>
            <a:spLocks noGrp="1"/>
          </p:cNvSpPr>
          <p:nvPr>
            <p:ph idx="1"/>
          </p:nvPr>
        </p:nvSpPr>
        <p:spPr/>
        <p:txBody>
          <a:bodyPr/>
          <a:lstStyle/>
          <a:p>
            <a:r>
              <a:rPr lang="it-IT" dirty="0" smtClean="0"/>
              <a:t>Al momento della vittoria, nel novembre del 1918, Croce si rifiuta di festeggiare, domandandosi «Far festa perché?» e rispondendosi con un riferimento a Shakespeare:</a:t>
            </a:r>
          </a:p>
          <a:p>
            <a:r>
              <a:rPr lang="it-IT" dirty="0" smtClean="0"/>
              <a:t>«Gli eroi di Shakespeare – modelli di umanità – non fanno festa quando hanno riportato il trionfo e atterrato terribili nemici; ma si sentono penetrare di malinconia e le loro labbra si muovono quasi soltanto per commemorare ed elogiare l’uomo che fu loro avversario e di cui procurarono, essi, la morte!».</a:t>
            </a:r>
            <a:endParaRPr lang="it-IT" dirty="0"/>
          </a:p>
        </p:txBody>
      </p:sp>
    </p:spTree>
    <p:extLst>
      <p:ext uri="{BB962C8B-B14F-4D97-AF65-F5344CB8AC3E}">
        <p14:creationId xmlns:p14="http://schemas.microsoft.com/office/powerpoint/2010/main" val="369225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B. </a:t>
            </a:r>
            <a:r>
              <a:rPr lang="it-IT" b="1" dirty="0"/>
              <a:t>Croce, </a:t>
            </a:r>
            <a:r>
              <a:rPr lang="it-IT" b="1" i="1" dirty="0"/>
              <a:t>Storia d’Italia dal 1871 al 1915</a:t>
            </a:r>
            <a:r>
              <a:rPr lang="it-IT" b="1" dirty="0"/>
              <a:t> (1928</a:t>
            </a:r>
            <a:r>
              <a:rPr lang="it-IT" b="1" dirty="0" smtClean="0"/>
              <a:t>)</a:t>
            </a:r>
            <a:endParaRPr lang="it-IT" dirty="0"/>
          </a:p>
        </p:txBody>
      </p:sp>
      <p:sp>
        <p:nvSpPr>
          <p:cNvPr id="3" name="Segnaposto contenuto 2"/>
          <p:cNvSpPr>
            <a:spLocks noGrp="1"/>
          </p:cNvSpPr>
          <p:nvPr>
            <p:ph idx="1"/>
          </p:nvPr>
        </p:nvSpPr>
        <p:spPr>
          <a:xfrm>
            <a:off x="457200" y="1792560"/>
            <a:ext cx="8229600" cy="4876800"/>
          </a:xfrm>
        </p:spPr>
        <p:txBody>
          <a:bodyPr/>
          <a:lstStyle/>
          <a:p>
            <a:r>
              <a:rPr lang="it-IT" dirty="0" smtClean="0"/>
              <a:t>Un anno dopo l’</a:t>
            </a:r>
            <a:r>
              <a:rPr lang="it-IT" i="1" dirty="0" smtClean="0"/>
              <a:t>Italia in cammino</a:t>
            </a:r>
            <a:r>
              <a:rPr lang="it-IT" dirty="0" smtClean="0"/>
              <a:t> di Volpe, esce la </a:t>
            </a:r>
            <a:r>
              <a:rPr lang="it-IT" i="1" dirty="0" smtClean="0"/>
              <a:t>Storia d’Italia dal 1871 al 1915 </a:t>
            </a:r>
            <a:r>
              <a:rPr lang="it-IT" dirty="0" smtClean="0"/>
              <a:t>di Croce</a:t>
            </a:r>
            <a:r>
              <a:rPr lang="it-IT" dirty="0" smtClean="0"/>
              <a:t>.</a:t>
            </a:r>
          </a:p>
          <a:p>
            <a:r>
              <a:rPr lang="it-IT" dirty="0" smtClean="0"/>
              <a:t>Quella di Croce è una storia politica e intellettuale dell’Italia liberale che si chiude alla vigilia della prima guerra mondiale.</a:t>
            </a:r>
            <a:endParaRPr lang="it-IT" dirty="0" smtClean="0"/>
          </a:p>
          <a:p>
            <a:r>
              <a:rPr lang="it-IT" dirty="0" smtClean="0"/>
              <a:t>L’ «eroe» del libro è senza dubbio il liberale riformista Giolitti, erede di </a:t>
            </a:r>
            <a:r>
              <a:rPr lang="it-IT" dirty="0"/>
              <a:t>C</a:t>
            </a:r>
            <a:r>
              <a:rPr lang="it-IT" dirty="0" smtClean="0"/>
              <a:t>avour, dotato di grande senso dello Stato, capace di dialogare con i socialisti, di far progredire il paese estendendo il suffragio universale e riportando i cattolici nella vita politica attiva.</a:t>
            </a:r>
          </a:p>
          <a:p>
            <a:r>
              <a:rPr lang="it-IT" dirty="0" smtClean="0"/>
              <a:t>Conservatore e progressista al tempo stesso, alieno da avventure internazionali e da tentazioni autoritarie.</a:t>
            </a:r>
            <a:endParaRPr lang="it-IT" dirty="0"/>
          </a:p>
        </p:txBody>
      </p:sp>
    </p:spTree>
    <p:extLst>
      <p:ext uri="{BB962C8B-B14F-4D97-AF65-F5344CB8AC3E}">
        <p14:creationId xmlns:p14="http://schemas.microsoft.com/office/powerpoint/2010/main" val="37551161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173</TotalTime>
  <Words>1281</Words>
  <Application>Microsoft Office PowerPoint</Application>
  <PresentationFormat>Presentazione su schermo (4:3)</PresentationFormat>
  <Paragraphs>47</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Chiaro</vt:lpstr>
      <vt:lpstr>LA NASCITA DELLA storiOGRAFIa contemporaneISTICa ITALIANA</vt:lpstr>
      <vt:lpstr>Due modelli interpretativi della storia italiana recente:  Volpe (1927) e Croce (1928)</vt:lpstr>
      <vt:lpstr>G. Volpe, Italia in cammino (1927)</vt:lpstr>
      <vt:lpstr>La guerra come fattore di progresso</vt:lpstr>
      <vt:lpstr>Croce negli anni del conflitto  </vt:lpstr>
      <vt:lpstr>Croce e la guerra</vt:lpstr>
      <vt:lpstr>Dopo Caporetto</vt:lpstr>
      <vt:lpstr>Dopo la vittoria: « Far festa perché?»</vt:lpstr>
      <vt:lpstr>B. Croce, Storia d’Italia dal 1871 al 1915 (1928)</vt:lpstr>
      <vt:lpstr>Un punto di riferimento per la cultura antifascista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NASCITA DELLA storiOGRAFIa contemporaneISTICa ITALIANA</dc:title>
  <dc:creator>Gian Paolo Romagnani</dc:creator>
  <cp:lastModifiedBy>a</cp:lastModifiedBy>
  <cp:revision>14</cp:revision>
  <dcterms:created xsi:type="dcterms:W3CDTF">2014-11-16T19:06:40Z</dcterms:created>
  <dcterms:modified xsi:type="dcterms:W3CDTF">2014-12-23T16:03:33Z</dcterms:modified>
</cp:coreProperties>
</file>