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6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5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3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48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71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01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8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97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2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40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81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8059-5B15-428B-8248-8BB560F8C40A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C65F-DFA3-42AD-A5B5-C1AE774D10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29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70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328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Il nome della «Marca»  nel Trecento</a:t>
            </a:r>
            <a:endParaRPr lang="it-IT" sz="2400" b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2697"/>
            <a:ext cx="4038600" cy="4159106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482936"/>
          </a:xfrm>
        </p:spPr>
        <p:txBody>
          <a:bodyPr>
            <a:normAutofit/>
          </a:bodyPr>
          <a:lstStyle/>
          <a:p>
            <a:r>
              <a:rPr lang="it-IT" sz="1500" b="1" dirty="0"/>
              <a:t>SIC </a:t>
            </a:r>
            <a:r>
              <a:rPr lang="it-IT" sz="1500" b="1" dirty="0" err="1"/>
              <a:t>CANIS</a:t>
            </a:r>
            <a:r>
              <a:rPr lang="it-IT" sz="1500" b="1" dirty="0"/>
              <a:t> HIS </a:t>
            </a:r>
            <a:r>
              <a:rPr lang="it-IT" sz="1500" b="1" dirty="0" err="1"/>
              <a:t>GRANDIS</a:t>
            </a:r>
            <a:r>
              <a:rPr lang="it-IT" sz="1500" b="1" dirty="0"/>
              <a:t> </a:t>
            </a:r>
            <a:r>
              <a:rPr lang="it-IT" sz="1500" b="1" dirty="0" err="1"/>
              <a:t>INGENTIA</a:t>
            </a:r>
            <a:r>
              <a:rPr lang="it-IT" sz="1500" b="1" dirty="0"/>
              <a:t> </a:t>
            </a:r>
            <a:r>
              <a:rPr lang="it-IT" sz="1500" b="1" dirty="0" err="1"/>
              <a:t>FACTA</a:t>
            </a:r>
            <a:r>
              <a:rPr lang="it-IT" sz="1500" b="1" dirty="0"/>
              <a:t> </a:t>
            </a:r>
            <a:r>
              <a:rPr lang="it-IT" sz="1500" b="1" dirty="0" err="1"/>
              <a:t>PEREGIT</a:t>
            </a:r>
            <a:r>
              <a:rPr lang="it-IT" sz="1500" b="1" dirty="0"/>
              <a:t> </a:t>
            </a:r>
            <a:endParaRPr lang="it-IT" sz="1500" b="1" dirty="0" smtClean="0"/>
          </a:p>
          <a:p>
            <a:r>
              <a:rPr lang="it-IT" sz="1500" b="1" dirty="0" smtClean="0"/>
              <a:t> </a:t>
            </a:r>
            <a:r>
              <a:rPr lang="it-IT" sz="1500" b="1" dirty="0">
                <a:solidFill>
                  <a:srgbClr val="FF0000"/>
                </a:solidFill>
              </a:rPr>
              <a:t>MARCHIA </a:t>
            </a:r>
            <a:r>
              <a:rPr lang="it-IT" sz="1500" b="1" dirty="0" err="1">
                <a:solidFill>
                  <a:srgbClr val="FF0000"/>
                </a:solidFill>
              </a:rPr>
              <a:t>TESTIS</a:t>
            </a:r>
            <a:r>
              <a:rPr lang="it-IT" sz="1500" b="1" dirty="0">
                <a:solidFill>
                  <a:srgbClr val="FF0000"/>
                </a:solidFill>
              </a:rPr>
              <a:t> </a:t>
            </a:r>
            <a:r>
              <a:rPr lang="it-IT" sz="1500" b="1" dirty="0" err="1">
                <a:solidFill>
                  <a:srgbClr val="FF0000"/>
                </a:solidFill>
              </a:rPr>
              <a:t>ADEST</a:t>
            </a:r>
            <a:r>
              <a:rPr lang="it-IT" sz="1500" b="1" dirty="0">
                <a:solidFill>
                  <a:srgbClr val="FF0000"/>
                </a:solidFill>
              </a:rPr>
              <a:t> </a:t>
            </a:r>
            <a:r>
              <a:rPr lang="it-IT" sz="1500" b="1" dirty="0" err="1">
                <a:solidFill>
                  <a:srgbClr val="FF0000"/>
                </a:solidFill>
              </a:rPr>
              <a:t>QUAM</a:t>
            </a:r>
            <a:r>
              <a:rPr lang="it-IT" sz="1500" b="1" dirty="0">
                <a:solidFill>
                  <a:srgbClr val="FF0000"/>
                </a:solidFill>
              </a:rPr>
              <a:t> SEVO MARTE </a:t>
            </a:r>
            <a:r>
              <a:rPr lang="it-IT" sz="1500" b="1" dirty="0" err="1">
                <a:solidFill>
                  <a:srgbClr val="FF0000"/>
                </a:solidFill>
              </a:rPr>
              <a:t>SUBEGIT</a:t>
            </a:r>
            <a:r>
              <a:rPr lang="it-IT" sz="1500" b="1" dirty="0">
                <a:solidFill>
                  <a:srgbClr val="FF0000"/>
                </a:solidFill>
              </a:rPr>
              <a:t> </a:t>
            </a:r>
            <a:endParaRPr lang="it-IT" sz="1500" b="1" dirty="0" smtClean="0">
              <a:solidFill>
                <a:srgbClr val="FF0000"/>
              </a:solidFill>
            </a:endParaRPr>
          </a:p>
          <a:p>
            <a:r>
              <a:rPr lang="it-IT" sz="1500" b="1" dirty="0" err="1" smtClean="0"/>
              <a:t>SCALIGERAM</a:t>
            </a:r>
            <a:r>
              <a:rPr lang="it-IT" sz="1500" b="1" dirty="0" smtClean="0"/>
              <a:t> </a:t>
            </a:r>
            <a:r>
              <a:rPr lang="it-IT" sz="1500" b="1" dirty="0"/>
              <a:t>QUI LAUDE </a:t>
            </a:r>
            <a:r>
              <a:rPr lang="it-IT" sz="1500" b="1" dirty="0" err="1"/>
              <a:t>DOMUM</a:t>
            </a:r>
            <a:r>
              <a:rPr lang="it-IT" sz="1500" b="1" dirty="0"/>
              <a:t> SUPER ASTRA </a:t>
            </a:r>
            <a:r>
              <a:rPr lang="it-IT" sz="1500" b="1" dirty="0" err="1"/>
              <a:t>TULISSET</a:t>
            </a:r>
            <a:r>
              <a:rPr lang="it-IT" sz="1500" b="1" dirty="0"/>
              <a:t> </a:t>
            </a:r>
            <a:endParaRPr lang="it-IT" sz="1500" b="1" dirty="0" smtClean="0"/>
          </a:p>
          <a:p>
            <a:r>
              <a:rPr lang="it-IT" sz="1500" b="1" dirty="0" smtClean="0"/>
              <a:t> </a:t>
            </a:r>
            <a:r>
              <a:rPr lang="it-IT" sz="1500" b="1" dirty="0" err="1"/>
              <a:t>HUNC</a:t>
            </a:r>
            <a:r>
              <a:rPr lang="it-IT" sz="1500" b="1" dirty="0"/>
              <a:t> </a:t>
            </a:r>
            <a:r>
              <a:rPr lang="it-IT" sz="1500" b="1" dirty="0" err="1"/>
              <a:t>JULI</a:t>
            </a:r>
            <a:r>
              <a:rPr lang="it-IT" sz="1500" b="1" dirty="0"/>
              <a:t> GEMINATA </a:t>
            </a:r>
            <a:r>
              <a:rPr lang="it-IT" sz="1500" b="1" dirty="0" err="1"/>
              <a:t>DIES</a:t>
            </a:r>
            <a:r>
              <a:rPr lang="it-IT" sz="1500" b="1" dirty="0"/>
              <a:t> </a:t>
            </a:r>
            <a:r>
              <a:rPr lang="it-IT" sz="1500" b="1" dirty="0" err="1"/>
              <a:t>DAMNANDA</a:t>
            </a:r>
            <a:r>
              <a:rPr lang="it-IT" sz="1500" b="1" dirty="0"/>
              <a:t> </a:t>
            </a:r>
            <a:r>
              <a:rPr lang="it-IT" sz="1500" b="1" dirty="0" err="1"/>
              <a:t>PEREMIT</a:t>
            </a:r>
            <a:r>
              <a:rPr lang="it-IT" sz="1500" b="1" dirty="0"/>
              <a:t> </a:t>
            </a:r>
            <a:endParaRPr lang="it-IT" sz="1500" b="1" dirty="0" smtClean="0"/>
          </a:p>
          <a:p>
            <a:r>
              <a:rPr lang="it-IT" sz="1500" b="1" dirty="0" err="1" smtClean="0"/>
              <a:t>IAM</a:t>
            </a:r>
            <a:r>
              <a:rPr lang="it-IT" sz="1500" b="1" dirty="0" smtClean="0"/>
              <a:t> </a:t>
            </a:r>
            <a:r>
              <a:rPr lang="it-IT" sz="1500" b="1" dirty="0" err="1"/>
              <a:t>LAPSIS</a:t>
            </a:r>
            <a:r>
              <a:rPr lang="it-IT" sz="1500" b="1" dirty="0"/>
              <a:t> </a:t>
            </a:r>
            <a:r>
              <a:rPr lang="it-IT" sz="1500" b="1" dirty="0" err="1"/>
              <a:t>SEPTEM</a:t>
            </a:r>
            <a:r>
              <a:rPr lang="it-IT" sz="1500" b="1" dirty="0"/>
              <a:t> QUATER </a:t>
            </a:r>
            <a:r>
              <a:rPr lang="it-IT" sz="1500" b="1" dirty="0" err="1"/>
              <a:t>ANNIS</a:t>
            </a:r>
            <a:r>
              <a:rPr lang="it-IT" sz="1500" b="1" dirty="0"/>
              <a:t> MILLE </a:t>
            </a:r>
            <a:r>
              <a:rPr lang="it-IT" sz="1500" b="1" dirty="0" err="1"/>
              <a:t>TRECENTIS</a:t>
            </a:r>
            <a:endParaRPr lang="it-IT" sz="1500" dirty="0"/>
          </a:p>
          <a:p>
            <a:r>
              <a:rPr lang="it-IT" sz="1400" dirty="0" smtClean="0">
                <a:solidFill>
                  <a:srgbClr val="FF0000"/>
                </a:solidFill>
              </a:rPr>
              <a:t>(Rinaldo </a:t>
            </a:r>
            <a:r>
              <a:rPr lang="it-IT" sz="1400" dirty="0" err="1" smtClean="0">
                <a:solidFill>
                  <a:srgbClr val="FF0000"/>
                </a:solidFill>
              </a:rPr>
              <a:t>Cavalchini</a:t>
            </a:r>
            <a:r>
              <a:rPr lang="it-IT" sz="1400" dirty="0" smtClean="0">
                <a:solidFill>
                  <a:srgbClr val="FF0000"/>
                </a:solidFill>
              </a:rPr>
              <a:t>, 1340 c.)</a:t>
            </a:r>
            <a:endParaRPr lang="it-IT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Varanini\Desktop\epitaf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365104"/>
            <a:ext cx="43924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2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I territori dell’Italia nord-orientale agli inizi del Duecento 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5452864"/>
          </a:xfrm>
        </p:spPr>
      </p:pic>
    </p:spTree>
    <p:extLst>
      <p:ext uri="{BB962C8B-B14F-4D97-AF65-F5344CB8AC3E}">
        <p14:creationId xmlns:p14="http://schemas.microsoft.com/office/powerpoint/2010/main" val="166398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328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Azzo VI ( + 1212) e Azzo VII (+1264)</a:t>
            </a:r>
            <a:endParaRPr lang="it-IT" sz="2400" b="1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02" y="1673225"/>
            <a:ext cx="3464396" cy="4718050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2" y="1673225"/>
            <a:ext cx="3464396" cy="4718050"/>
          </a:xfrm>
        </p:spPr>
      </p:pic>
    </p:spTree>
    <p:extLst>
      <p:ext uri="{BB962C8B-B14F-4D97-AF65-F5344CB8AC3E}">
        <p14:creationId xmlns:p14="http://schemas.microsoft.com/office/powerpoint/2010/main" val="4131176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Presentazione su schermo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Il nome della «Marca»  nel Trecento</vt:lpstr>
      <vt:lpstr>I territori dell’Italia nord-orientale agli inizi del Duecento </vt:lpstr>
      <vt:lpstr>Azzo VI ( + 1212) e Azzo VII (+1264)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Maria Varanini</dc:creator>
  <cp:lastModifiedBy>Gian Maria Varanini</cp:lastModifiedBy>
  <cp:revision>1</cp:revision>
  <dcterms:created xsi:type="dcterms:W3CDTF">2017-05-24T14:29:36Z</dcterms:created>
  <dcterms:modified xsi:type="dcterms:W3CDTF">2017-05-24T14:30:06Z</dcterms:modified>
</cp:coreProperties>
</file>