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61" r:id="rId9"/>
    <p:sldId id="262" r:id="rId10"/>
    <p:sldId id="263" r:id="rId11"/>
    <p:sldId id="273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87034" autoAdjust="0"/>
  </p:normalViewPr>
  <p:slideViewPr>
    <p:cSldViewPr>
      <p:cViewPr>
        <p:scale>
          <a:sx n="73" d="100"/>
          <a:sy n="73" d="100"/>
        </p:scale>
        <p:origin x="-864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3A0AF-EFC9-43F0-87AA-8AE2876EDE98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89B7C71-54F2-43EE-A6CD-78F6DFA4C4A1}">
      <dgm:prSet phldrT="[Text]"/>
      <dgm:spPr/>
      <dgm:t>
        <a:bodyPr/>
        <a:lstStyle/>
        <a:p>
          <a:r>
            <a:rPr lang="pt-PT" b="1" dirty="0" smtClean="0">
              <a:latin typeface="+mj-lt"/>
            </a:rPr>
            <a:t>Batteri</a:t>
          </a:r>
          <a:endParaRPr lang="pt-PT" b="1" dirty="0"/>
        </a:p>
      </dgm:t>
    </dgm:pt>
    <dgm:pt modelId="{09EB2483-7E19-4596-B2CB-6B2A03978AEF}" type="parTrans" cxnId="{A97D8E37-BD83-4307-905D-574F574D94FF}">
      <dgm:prSet/>
      <dgm:spPr/>
      <dgm:t>
        <a:bodyPr/>
        <a:lstStyle/>
        <a:p>
          <a:endParaRPr lang="pt-PT"/>
        </a:p>
      </dgm:t>
    </dgm:pt>
    <dgm:pt modelId="{04093A39-3793-49B8-8F17-603822335748}" type="sibTrans" cxnId="{A97D8E37-BD83-4307-905D-574F574D94FF}">
      <dgm:prSet/>
      <dgm:spPr/>
      <dgm:t>
        <a:bodyPr/>
        <a:lstStyle/>
        <a:p>
          <a:endParaRPr lang="pt-PT"/>
        </a:p>
      </dgm:t>
    </dgm:pt>
    <dgm:pt modelId="{9848304F-3143-46C2-8FC1-6827038891AC}">
      <dgm:prSet/>
      <dgm:spPr/>
      <dgm:t>
        <a:bodyPr/>
        <a:lstStyle/>
        <a:p>
          <a:r>
            <a:rPr lang="pt-PT" dirty="0" smtClean="0">
              <a:latin typeface="+mj-lt"/>
            </a:rPr>
            <a:t>Bacillo di </a:t>
          </a:r>
          <a:r>
            <a:rPr lang="pt-PT" dirty="0" smtClean="0">
              <a:latin typeface="+mj-lt"/>
            </a:rPr>
            <a:t>Döderlein</a:t>
          </a:r>
          <a:endParaRPr lang="pt-PT" dirty="0">
            <a:latin typeface="+mj-lt"/>
          </a:endParaRPr>
        </a:p>
      </dgm:t>
    </dgm:pt>
    <dgm:pt modelId="{1E5B7357-5C39-4A82-930A-B43971148026}" type="parTrans" cxnId="{A58E7139-8ADD-4741-BF65-65B0F43991BC}">
      <dgm:prSet/>
      <dgm:spPr/>
      <dgm:t>
        <a:bodyPr/>
        <a:lstStyle/>
        <a:p>
          <a:endParaRPr lang="pt-PT"/>
        </a:p>
      </dgm:t>
    </dgm:pt>
    <dgm:pt modelId="{009CA55C-2D6C-4140-9D06-11FA4EB4EBE0}" type="sibTrans" cxnId="{A58E7139-8ADD-4741-BF65-65B0F43991BC}">
      <dgm:prSet/>
      <dgm:spPr/>
      <dgm:t>
        <a:bodyPr/>
        <a:lstStyle/>
        <a:p>
          <a:endParaRPr lang="pt-PT"/>
        </a:p>
      </dgm:t>
    </dgm:pt>
    <dgm:pt modelId="{527399F3-62B1-4BEB-8A5A-23218F71F1D1}">
      <dgm:prSet/>
      <dgm:spPr/>
      <dgm:t>
        <a:bodyPr/>
        <a:lstStyle/>
        <a:p>
          <a:r>
            <a:rPr lang="pt-PT" dirty="0" smtClean="0">
              <a:latin typeface="+mj-lt"/>
            </a:rPr>
            <a:t>Gardnerella Vaginalis</a:t>
          </a:r>
        </a:p>
      </dgm:t>
    </dgm:pt>
    <dgm:pt modelId="{48AFF354-8811-4F9C-9BDB-B5341D7AF7C6}" type="parTrans" cxnId="{CF8F547A-7442-4CEE-AB1F-38A905243BF4}">
      <dgm:prSet/>
      <dgm:spPr/>
      <dgm:t>
        <a:bodyPr/>
        <a:lstStyle/>
        <a:p>
          <a:endParaRPr lang="pt-PT"/>
        </a:p>
      </dgm:t>
    </dgm:pt>
    <dgm:pt modelId="{5EE7E6C6-90B1-48EE-B7CD-5D6E6A8F2585}" type="sibTrans" cxnId="{CF8F547A-7442-4CEE-AB1F-38A905243BF4}">
      <dgm:prSet/>
      <dgm:spPr/>
      <dgm:t>
        <a:bodyPr/>
        <a:lstStyle/>
        <a:p>
          <a:endParaRPr lang="pt-PT"/>
        </a:p>
      </dgm:t>
    </dgm:pt>
    <dgm:pt modelId="{AC412C5C-253C-4EB1-9047-28EB449AB2DA}">
      <dgm:prSet/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+mj-lt"/>
            </a:rPr>
            <a:t>Cocchi</a:t>
          </a:r>
        </a:p>
      </dgm:t>
    </dgm:pt>
    <dgm:pt modelId="{6E9069A3-6E5B-41A5-BC25-C2D1066800DB}" type="parTrans" cxnId="{F053A4CE-39D5-42E0-A197-9C358795D4EF}">
      <dgm:prSet/>
      <dgm:spPr/>
      <dgm:t>
        <a:bodyPr/>
        <a:lstStyle/>
        <a:p>
          <a:endParaRPr lang="pt-PT"/>
        </a:p>
      </dgm:t>
    </dgm:pt>
    <dgm:pt modelId="{63D7505D-E393-406F-B271-D469779FA450}" type="sibTrans" cxnId="{F053A4CE-39D5-42E0-A197-9C358795D4EF}">
      <dgm:prSet/>
      <dgm:spPr/>
      <dgm:t>
        <a:bodyPr/>
        <a:lstStyle/>
        <a:p>
          <a:endParaRPr lang="pt-PT"/>
        </a:p>
      </dgm:t>
    </dgm:pt>
    <dgm:pt modelId="{D1CAC538-A9B8-4EA8-846B-C70137716EB4}">
      <dgm:prSet/>
      <dgm:spPr/>
      <dgm:t>
        <a:bodyPr/>
        <a:lstStyle/>
        <a:p>
          <a:r>
            <a:rPr lang="pt-PT" dirty="0" smtClean="0">
              <a:latin typeface="+mj-lt"/>
            </a:rPr>
            <a:t>Actinomiceti</a:t>
          </a:r>
        </a:p>
      </dgm:t>
    </dgm:pt>
    <dgm:pt modelId="{14CE1761-BC63-4809-90F5-9A74B6BC0839}" type="parTrans" cxnId="{09D1FF25-7CA4-4A52-98EB-B706A3389CD3}">
      <dgm:prSet/>
      <dgm:spPr/>
      <dgm:t>
        <a:bodyPr/>
        <a:lstStyle/>
        <a:p>
          <a:endParaRPr lang="pt-PT"/>
        </a:p>
      </dgm:t>
    </dgm:pt>
    <dgm:pt modelId="{9D334A6B-9FEC-44EE-AC51-991EA87B46D2}" type="sibTrans" cxnId="{09D1FF25-7CA4-4A52-98EB-B706A3389CD3}">
      <dgm:prSet/>
      <dgm:spPr/>
      <dgm:t>
        <a:bodyPr/>
        <a:lstStyle/>
        <a:p>
          <a:endParaRPr lang="pt-PT"/>
        </a:p>
      </dgm:t>
    </dgm:pt>
    <dgm:pt modelId="{EC1AA81F-606B-427B-91DB-D228978CB05E}">
      <dgm:prSet/>
      <dgm:spPr/>
      <dgm:t>
        <a:bodyPr/>
        <a:lstStyle/>
        <a:p>
          <a:r>
            <a:rPr lang="pt-PT" dirty="0" smtClean="0">
              <a:latin typeface="+mj-lt"/>
            </a:rPr>
            <a:t>Leptotrix </a:t>
          </a:r>
        </a:p>
      </dgm:t>
    </dgm:pt>
    <dgm:pt modelId="{7A31AA91-5828-4B8C-A509-33717FF16A03}" type="parTrans" cxnId="{42AC1C2E-0739-413E-B558-BCC44658983E}">
      <dgm:prSet/>
      <dgm:spPr/>
      <dgm:t>
        <a:bodyPr/>
        <a:lstStyle/>
        <a:p>
          <a:endParaRPr lang="pt-PT"/>
        </a:p>
      </dgm:t>
    </dgm:pt>
    <dgm:pt modelId="{C87766B0-5826-48FB-A069-D740728A58CE}" type="sibTrans" cxnId="{42AC1C2E-0739-413E-B558-BCC44658983E}">
      <dgm:prSet/>
      <dgm:spPr/>
      <dgm:t>
        <a:bodyPr/>
        <a:lstStyle/>
        <a:p>
          <a:endParaRPr lang="pt-PT"/>
        </a:p>
      </dgm:t>
    </dgm:pt>
    <dgm:pt modelId="{D3EDB532-C11C-4ED4-9CD8-64C7FF828BE6}">
      <dgm:prSet/>
      <dgm:spPr/>
      <dgm:t>
        <a:bodyPr/>
        <a:lstStyle/>
        <a:p>
          <a:r>
            <a:rPr lang="pt-PT" dirty="0" smtClean="0">
              <a:latin typeface="+mj-lt"/>
            </a:rPr>
            <a:t>Chlamydia Trachomatis</a:t>
          </a:r>
          <a:endParaRPr lang="pt-PT" dirty="0" smtClean="0">
            <a:solidFill>
              <a:srgbClr val="FF0000"/>
            </a:solidFill>
            <a:latin typeface="+mj-lt"/>
          </a:endParaRPr>
        </a:p>
      </dgm:t>
    </dgm:pt>
    <dgm:pt modelId="{DBF9E43C-1B92-482B-8EA0-F4B8EB173FF5}" type="parTrans" cxnId="{6CFF97B4-1E99-44FD-8D10-67A962743E3A}">
      <dgm:prSet/>
      <dgm:spPr/>
      <dgm:t>
        <a:bodyPr/>
        <a:lstStyle/>
        <a:p>
          <a:endParaRPr lang="pt-PT"/>
        </a:p>
      </dgm:t>
    </dgm:pt>
    <dgm:pt modelId="{6FE53E83-49FF-4C4F-B72D-9DEA7CA4DA3B}" type="sibTrans" cxnId="{6CFF97B4-1E99-44FD-8D10-67A962743E3A}">
      <dgm:prSet/>
      <dgm:spPr/>
      <dgm:t>
        <a:bodyPr/>
        <a:lstStyle/>
        <a:p>
          <a:endParaRPr lang="pt-PT"/>
        </a:p>
      </dgm:t>
    </dgm:pt>
    <dgm:pt modelId="{3799C8CB-5D98-49B8-8766-E3343327D215}">
      <dgm:prSet/>
      <dgm:spPr/>
      <dgm:t>
        <a:bodyPr/>
        <a:lstStyle/>
        <a:p>
          <a:r>
            <a:rPr lang="pt-PT" sz="1900" b="1" dirty="0" smtClean="0">
              <a:latin typeface="+mj-lt"/>
            </a:rPr>
            <a:t>Funghi</a:t>
          </a:r>
        </a:p>
      </dgm:t>
    </dgm:pt>
    <dgm:pt modelId="{DD33BBA4-C2D6-4808-B5B7-6827D4CC81B0}" type="parTrans" cxnId="{16D41B38-68DF-425B-8AF2-E50CED36067F}">
      <dgm:prSet/>
      <dgm:spPr/>
      <dgm:t>
        <a:bodyPr/>
        <a:lstStyle/>
        <a:p>
          <a:endParaRPr lang="pt-PT"/>
        </a:p>
      </dgm:t>
    </dgm:pt>
    <dgm:pt modelId="{06D91FB6-1536-45EC-999E-3DEB2A2F08FC}" type="sibTrans" cxnId="{16D41B38-68DF-425B-8AF2-E50CED36067F}">
      <dgm:prSet/>
      <dgm:spPr/>
      <dgm:t>
        <a:bodyPr/>
        <a:lstStyle/>
        <a:p>
          <a:endParaRPr lang="pt-PT"/>
        </a:p>
      </dgm:t>
    </dgm:pt>
    <dgm:pt modelId="{81F0134C-7C26-4E04-8766-502CFCB88559}">
      <dgm:prSet custT="1"/>
      <dgm:spPr/>
      <dgm:t>
        <a:bodyPr/>
        <a:lstStyle/>
        <a:p>
          <a:r>
            <a:rPr lang="pt-PT" sz="1600" dirty="0" smtClean="0">
              <a:latin typeface="+mj-lt"/>
            </a:rPr>
            <a:t>Candida Albicans</a:t>
          </a:r>
        </a:p>
      </dgm:t>
    </dgm:pt>
    <dgm:pt modelId="{73C193DF-FC3D-4D3B-B21D-86233CDDC721}" type="parTrans" cxnId="{3B05A79B-159E-41E9-B18B-A11ECE81F61D}">
      <dgm:prSet/>
      <dgm:spPr/>
      <dgm:t>
        <a:bodyPr/>
        <a:lstStyle/>
        <a:p>
          <a:endParaRPr lang="pt-PT"/>
        </a:p>
      </dgm:t>
    </dgm:pt>
    <dgm:pt modelId="{79C04839-422F-4E2E-B9B1-916AFE19BD75}" type="sibTrans" cxnId="{3B05A79B-159E-41E9-B18B-A11ECE81F61D}">
      <dgm:prSet/>
      <dgm:spPr/>
      <dgm:t>
        <a:bodyPr/>
        <a:lstStyle/>
        <a:p>
          <a:endParaRPr lang="pt-PT"/>
        </a:p>
      </dgm:t>
    </dgm:pt>
    <dgm:pt modelId="{F6A65481-6279-4BF8-B1B7-9F63BC2196C1}">
      <dgm:prSet custT="1"/>
      <dgm:spPr/>
      <dgm:t>
        <a:bodyPr/>
        <a:lstStyle/>
        <a:p>
          <a:r>
            <a:rPr lang="pt-PT" sz="1600" dirty="0" smtClean="0">
              <a:solidFill>
                <a:schemeClr val="bg1"/>
              </a:solidFill>
              <a:latin typeface="+mj-lt"/>
            </a:rPr>
            <a:t>Torulopsis Glabrata</a:t>
          </a:r>
        </a:p>
      </dgm:t>
    </dgm:pt>
    <dgm:pt modelId="{F15F3885-BC07-4D04-AC53-A9E71628A8FA}" type="parTrans" cxnId="{3BFEF355-774F-471A-B5C9-1DEFA1C4845A}">
      <dgm:prSet/>
      <dgm:spPr/>
      <dgm:t>
        <a:bodyPr/>
        <a:lstStyle/>
        <a:p>
          <a:endParaRPr lang="pt-PT"/>
        </a:p>
      </dgm:t>
    </dgm:pt>
    <dgm:pt modelId="{7E0370D7-E25D-44D3-8F30-20BEE0FE16D5}" type="sibTrans" cxnId="{3BFEF355-774F-471A-B5C9-1DEFA1C4845A}">
      <dgm:prSet/>
      <dgm:spPr/>
      <dgm:t>
        <a:bodyPr/>
        <a:lstStyle/>
        <a:p>
          <a:endParaRPr lang="pt-PT"/>
        </a:p>
      </dgm:t>
    </dgm:pt>
    <dgm:pt modelId="{630D56FB-24D9-44F8-88FA-D2D277FDF4B0}">
      <dgm:prSet custT="1"/>
      <dgm:spPr/>
      <dgm:t>
        <a:bodyPr/>
        <a:lstStyle/>
        <a:p>
          <a:r>
            <a:rPr lang="pt-PT" sz="1600" dirty="0" smtClean="0">
              <a:latin typeface="+mj-lt"/>
            </a:rPr>
            <a:t>Geotricum Candidum</a:t>
          </a:r>
        </a:p>
      </dgm:t>
    </dgm:pt>
    <dgm:pt modelId="{0FC26462-6539-4BFA-99BC-600293F50FC7}" type="parTrans" cxnId="{B1777E65-09D6-4CAF-9750-C21796342550}">
      <dgm:prSet/>
      <dgm:spPr/>
      <dgm:t>
        <a:bodyPr/>
        <a:lstStyle/>
        <a:p>
          <a:endParaRPr lang="pt-PT"/>
        </a:p>
      </dgm:t>
    </dgm:pt>
    <dgm:pt modelId="{A0617231-CF56-411A-ADF6-928B40CB3DE1}" type="sibTrans" cxnId="{B1777E65-09D6-4CAF-9750-C21796342550}">
      <dgm:prSet/>
      <dgm:spPr/>
      <dgm:t>
        <a:bodyPr/>
        <a:lstStyle/>
        <a:p>
          <a:endParaRPr lang="pt-PT"/>
        </a:p>
      </dgm:t>
    </dgm:pt>
    <dgm:pt modelId="{61A9A757-76EE-4EC1-AFB1-2722637A0785}">
      <dgm:prSet/>
      <dgm:spPr/>
      <dgm:t>
        <a:bodyPr/>
        <a:lstStyle/>
        <a:p>
          <a:r>
            <a:rPr lang="pt-PT" sz="1900" b="1" dirty="0" smtClean="0">
              <a:latin typeface="+mj-lt"/>
            </a:rPr>
            <a:t>Parassiti</a:t>
          </a:r>
        </a:p>
      </dgm:t>
    </dgm:pt>
    <dgm:pt modelId="{8581D438-1E21-4C2D-8776-7A169ED5F137}" type="parTrans" cxnId="{4A3C2EF3-CE76-4D3D-921C-6879AD326837}">
      <dgm:prSet/>
      <dgm:spPr/>
      <dgm:t>
        <a:bodyPr/>
        <a:lstStyle/>
        <a:p>
          <a:endParaRPr lang="pt-PT"/>
        </a:p>
      </dgm:t>
    </dgm:pt>
    <dgm:pt modelId="{9E8FDA1D-B80C-42F1-87A4-843CFE611D1F}" type="sibTrans" cxnId="{4A3C2EF3-CE76-4D3D-921C-6879AD326837}">
      <dgm:prSet/>
      <dgm:spPr/>
      <dgm:t>
        <a:bodyPr/>
        <a:lstStyle/>
        <a:p>
          <a:endParaRPr lang="pt-PT"/>
        </a:p>
      </dgm:t>
    </dgm:pt>
    <dgm:pt modelId="{33B41F29-C91B-4A17-90BB-965540B7C806}">
      <dgm:prSet custT="1"/>
      <dgm:spPr/>
      <dgm:t>
        <a:bodyPr/>
        <a:lstStyle/>
        <a:p>
          <a:r>
            <a:rPr lang="pt-PT" sz="1600" dirty="0" smtClean="0">
              <a:latin typeface="+mj-lt"/>
            </a:rPr>
            <a:t>Trichomonas Vaginalis</a:t>
          </a:r>
        </a:p>
      </dgm:t>
    </dgm:pt>
    <dgm:pt modelId="{83F32B79-8C62-483B-9464-BDE47792F88D}" type="parTrans" cxnId="{A109356C-BFC5-4CA2-83DF-982EDC7B8565}">
      <dgm:prSet/>
      <dgm:spPr/>
      <dgm:t>
        <a:bodyPr/>
        <a:lstStyle/>
        <a:p>
          <a:endParaRPr lang="pt-PT"/>
        </a:p>
      </dgm:t>
    </dgm:pt>
    <dgm:pt modelId="{AAF060BB-D1ED-4538-8FD9-A61AB638698E}" type="sibTrans" cxnId="{A109356C-BFC5-4CA2-83DF-982EDC7B8565}">
      <dgm:prSet/>
      <dgm:spPr/>
      <dgm:t>
        <a:bodyPr/>
        <a:lstStyle/>
        <a:p>
          <a:endParaRPr lang="pt-PT"/>
        </a:p>
      </dgm:t>
    </dgm:pt>
    <dgm:pt modelId="{34AE0DE3-2B30-4E32-B048-6D658201EF8C}">
      <dgm:prSet custT="1"/>
      <dgm:spPr/>
      <dgm:t>
        <a:bodyPr/>
        <a:lstStyle/>
        <a:p>
          <a:r>
            <a:rPr lang="pt-PT" sz="1600" dirty="0" smtClean="0">
              <a:latin typeface="+mj-lt"/>
            </a:rPr>
            <a:t>Filaria </a:t>
          </a:r>
        </a:p>
      </dgm:t>
    </dgm:pt>
    <dgm:pt modelId="{8729D6F9-B24E-4F53-BDE8-43368888DF38}" type="parTrans" cxnId="{A6099E21-5F07-4E42-AF99-155B82BC855B}">
      <dgm:prSet/>
      <dgm:spPr/>
      <dgm:t>
        <a:bodyPr/>
        <a:lstStyle/>
        <a:p>
          <a:endParaRPr lang="pt-PT"/>
        </a:p>
      </dgm:t>
    </dgm:pt>
    <dgm:pt modelId="{F4868A4C-BB55-4418-802F-BFCD2A28F73D}" type="sibTrans" cxnId="{A6099E21-5F07-4E42-AF99-155B82BC855B}">
      <dgm:prSet/>
      <dgm:spPr/>
      <dgm:t>
        <a:bodyPr/>
        <a:lstStyle/>
        <a:p>
          <a:endParaRPr lang="pt-PT"/>
        </a:p>
      </dgm:t>
    </dgm:pt>
    <dgm:pt modelId="{134AFFA2-717A-405D-B275-A22E2BD47231}">
      <dgm:prSet/>
      <dgm:spPr/>
      <dgm:t>
        <a:bodyPr/>
        <a:lstStyle/>
        <a:p>
          <a:r>
            <a:rPr lang="pt-PT" sz="1900" b="1" dirty="0" smtClean="0">
              <a:latin typeface="+mj-lt"/>
            </a:rPr>
            <a:t>Virus</a:t>
          </a:r>
        </a:p>
      </dgm:t>
    </dgm:pt>
    <dgm:pt modelId="{51EA76FC-D433-4A2E-B8EB-3168610AE4C8}" type="parTrans" cxnId="{6A64BFE7-3690-473F-A665-F2C16D6F6867}">
      <dgm:prSet/>
      <dgm:spPr/>
      <dgm:t>
        <a:bodyPr/>
        <a:lstStyle/>
        <a:p>
          <a:endParaRPr lang="pt-PT"/>
        </a:p>
      </dgm:t>
    </dgm:pt>
    <dgm:pt modelId="{828EEDE0-E947-4230-BB18-87FCD389C8CD}" type="sibTrans" cxnId="{6A64BFE7-3690-473F-A665-F2C16D6F6867}">
      <dgm:prSet/>
      <dgm:spPr/>
      <dgm:t>
        <a:bodyPr/>
        <a:lstStyle/>
        <a:p>
          <a:endParaRPr lang="pt-PT"/>
        </a:p>
      </dgm:t>
    </dgm:pt>
    <dgm:pt modelId="{296A61AF-1D73-4CBD-B3F4-35A427E20D81}">
      <dgm:prSet custT="1"/>
      <dgm:spPr/>
      <dgm:t>
        <a:bodyPr/>
        <a:lstStyle/>
        <a:p>
          <a:r>
            <a:rPr lang="pt-PT" sz="1600" dirty="0" smtClean="0">
              <a:latin typeface="+mj-lt"/>
            </a:rPr>
            <a:t>Herpes Simplex</a:t>
          </a:r>
        </a:p>
      </dgm:t>
    </dgm:pt>
    <dgm:pt modelId="{20252E92-1A12-46D2-BA56-142CBB1789F4}" type="parTrans" cxnId="{E8785DE0-17E6-4001-925A-52C8B6A03968}">
      <dgm:prSet/>
      <dgm:spPr/>
      <dgm:t>
        <a:bodyPr/>
        <a:lstStyle/>
        <a:p>
          <a:endParaRPr lang="pt-PT"/>
        </a:p>
      </dgm:t>
    </dgm:pt>
    <dgm:pt modelId="{981A5484-3A3A-4519-8444-61D6C5A15838}" type="sibTrans" cxnId="{E8785DE0-17E6-4001-925A-52C8B6A03968}">
      <dgm:prSet/>
      <dgm:spPr/>
      <dgm:t>
        <a:bodyPr/>
        <a:lstStyle/>
        <a:p>
          <a:endParaRPr lang="pt-PT"/>
        </a:p>
      </dgm:t>
    </dgm:pt>
    <dgm:pt modelId="{79A9A67E-E287-49AE-9BD6-D858CDB50471}">
      <dgm:prSet custT="1"/>
      <dgm:spPr/>
      <dgm:t>
        <a:bodyPr/>
        <a:lstStyle/>
        <a:p>
          <a:r>
            <a:rPr lang="pt-PT" sz="1600" dirty="0" smtClean="0">
              <a:latin typeface="+mj-lt"/>
            </a:rPr>
            <a:t>CMV</a:t>
          </a:r>
        </a:p>
      </dgm:t>
    </dgm:pt>
    <dgm:pt modelId="{8D4ACEDC-B7A4-49BD-82CD-7C88A3B493DD}" type="parTrans" cxnId="{69C7D3DA-0CFD-4CE0-BE52-B11CAB8793EC}">
      <dgm:prSet/>
      <dgm:spPr/>
      <dgm:t>
        <a:bodyPr/>
        <a:lstStyle/>
        <a:p>
          <a:endParaRPr lang="pt-PT"/>
        </a:p>
      </dgm:t>
    </dgm:pt>
    <dgm:pt modelId="{51C03B9A-D20D-47CA-BD36-31B6B3903E94}" type="sibTrans" cxnId="{69C7D3DA-0CFD-4CE0-BE52-B11CAB8793EC}">
      <dgm:prSet/>
      <dgm:spPr/>
      <dgm:t>
        <a:bodyPr/>
        <a:lstStyle/>
        <a:p>
          <a:endParaRPr lang="pt-PT"/>
        </a:p>
      </dgm:t>
    </dgm:pt>
    <dgm:pt modelId="{035B7D4C-C365-4F73-BD14-4D8A6CA6F323}">
      <dgm:prSet custT="1"/>
      <dgm:spPr/>
      <dgm:t>
        <a:bodyPr/>
        <a:lstStyle/>
        <a:p>
          <a:r>
            <a:rPr lang="pt-PT" sz="1600" dirty="0" smtClean="0">
              <a:latin typeface="+mj-lt"/>
            </a:rPr>
            <a:t>HPV</a:t>
          </a:r>
          <a:endParaRPr lang="pt-PT" sz="1600" dirty="0">
            <a:latin typeface="+mj-lt"/>
          </a:endParaRPr>
        </a:p>
      </dgm:t>
    </dgm:pt>
    <dgm:pt modelId="{EF36F6FE-4615-4001-9225-970DEFC2BB8F}" type="parTrans" cxnId="{71E2BE7B-D4F2-4D97-B071-C6AE709AA5F3}">
      <dgm:prSet/>
      <dgm:spPr/>
      <dgm:t>
        <a:bodyPr/>
        <a:lstStyle/>
        <a:p>
          <a:endParaRPr lang="pt-PT"/>
        </a:p>
      </dgm:t>
    </dgm:pt>
    <dgm:pt modelId="{4C50F6C1-04FE-4315-BDA0-C4A46A3B777C}" type="sibTrans" cxnId="{71E2BE7B-D4F2-4D97-B071-C6AE709AA5F3}">
      <dgm:prSet/>
      <dgm:spPr/>
      <dgm:t>
        <a:bodyPr/>
        <a:lstStyle/>
        <a:p>
          <a:endParaRPr lang="pt-PT"/>
        </a:p>
      </dgm:t>
    </dgm:pt>
    <dgm:pt modelId="{2B8B1E49-7466-400D-84E6-76853CA89C9D}">
      <dgm:prSet/>
      <dgm:spPr/>
      <dgm:t>
        <a:bodyPr/>
        <a:lstStyle/>
        <a:p>
          <a:r>
            <a:rPr lang="pt-PT" dirty="0" smtClean="0">
              <a:latin typeface="+mj-lt"/>
            </a:rPr>
            <a:t>Flora mista / vaginosi</a:t>
          </a:r>
        </a:p>
      </dgm:t>
    </dgm:pt>
    <dgm:pt modelId="{07D61EED-B0F5-4F60-B0DB-948D4B460F2A}" type="parTrans" cxnId="{E18A41B2-D19F-4683-BC21-AF2A9487AB17}">
      <dgm:prSet/>
      <dgm:spPr/>
      <dgm:t>
        <a:bodyPr/>
        <a:lstStyle/>
        <a:p>
          <a:endParaRPr lang="pt-PT"/>
        </a:p>
      </dgm:t>
    </dgm:pt>
    <dgm:pt modelId="{EE20B8C2-D6A1-45F7-ACD1-6CA70498FA0F}" type="sibTrans" cxnId="{E18A41B2-D19F-4683-BC21-AF2A9487AB17}">
      <dgm:prSet/>
      <dgm:spPr/>
      <dgm:t>
        <a:bodyPr/>
        <a:lstStyle/>
        <a:p>
          <a:endParaRPr lang="pt-PT"/>
        </a:p>
      </dgm:t>
    </dgm:pt>
    <dgm:pt modelId="{CE5BFEDF-94CD-4676-8BDC-307F24D882D8}" type="pres">
      <dgm:prSet presAssocID="{3E03A0AF-EFC9-43F0-87AA-8AE2876EDE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5EDEDD5-0B4C-4448-B3BC-95BA4AA3FEE5}" type="pres">
      <dgm:prSet presAssocID="{189B7C71-54F2-43EE-A6CD-78F6DFA4C4A1}" presName="linNode" presStyleCnt="0"/>
      <dgm:spPr/>
    </dgm:pt>
    <dgm:pt modelId="{F7A7A935-1CB9-47E2-9A25-E4F0341F58F8}" type="pres">
      <dgm:prSet presAssocID="{189B7C71-54F2-43EE-A6CD-78F6DFA4C4A1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F044799-202F-4AD1-8626-C6321C6A121F}" type="pres">
      <dgm:prSet presAssocID="{189B7C71-54F2-43EE-A6CD-78F6DFA4C4A1}" presName="bracket" presStyleLbl="parChTrans1D1" presStyleIdx="0" presStyleCnt="4"/>
      <dgm:spPr/>
    </dgm:pt>
    <dgm:pt modelId="{8B8599AC-2537-402C-86D9-FC72F9EFFD67}" type="pres">
      <dgm:prSet presAssocID="{189B7C71-54F2-43EE-A6CD-78F6DFA4C4A1}" presName="spH" presStyleCnt="0"/>
      <dgm:spPr/>
    </dgm:pt>
    <dgm:pt modelId="{023D6238-735F-4874-BF74-F579E9E0DA50}" type="pres">
      <dgm:prSet presAssocID="{189B7C71-54F2-43EE-A6CD-78F6DFA4C4A1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B94849B-77CE-4F37-8577-8E9A00B48750}" type="pres">
      <dgm:prSet presAssocID="{04093A39-3793-49B8-8F17-603822335748}" presName="spV" presStyleCnt="0"/>
      <dgm:spPr/>
    </dgm:pt>
    <dgm:pt modelId="{D4AA44AB-77C1-4565-AD50-FC7BD7F63660}" type="pres">
      <dgm:prSet presAssocID="{3799C8CB-5D98-49B8-8766-E3343327D215}" presName="linNode" presStyleCnt="0"/>
      <dgm:spPr/>
    </dgm:pt>
    <dgm:pt modelId="{7BFF94DC-3286-4F19-8E6C-E758FE88816B}" type="pres">
      <dgm:prSet presAssocID="{3799C8CB-5D98-49B8-8766-E3343327D215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D703EB1-410A-4529-8208-A08D00A7146A}" type="pres">
      <dgm:prSet presAssocID="{3799C8CB-5D98-49B8-8766-E3343327D215}" presName="bracket" presStyleLbl="parChTrans1D1" presStyleIdx="1" presStyleCnt="4"/>
      <dgm:spPr/>
    </dgm:pt>
    <dgm:pt modelId="{9B0A9D6B-8E83-46AF-BA0D-FAC44B02F0C8}" type="pres">
      <dgm:prSet presAssocID="{3799C8CB-5D98-49B8-8766-E3343327D215}" presName="spH" presStyleCnt="0"/>
      <dgm:spPr/>
    </dgm:pt>
    <dgm:pt modelId="{EF4C7EC2-0196-45E3-8120-767927CED6B5}" type="pres">
      <dgm:prSet presAssocID="{3799C8CB-5D98-49B8-8766-E3343327D215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77F97D3-F2D0-4EF8-B184-63F4522C45C4}" type="pres">
      <dgm:prSet presAssocID="{06D91FB6-1536-45EC-999E-3DEB2A2F08FC}" presName="spV" presStyleCnt="0"/>
      <dgm:spPr/>
    </dgm:pt>
    <dgm:pt modelId="{58B6544B-B4FB-4C00-9617-42C15918DBF1}" type="pres">
      <dgm:prSet presAssocID="{61A9A757-76EE-4EC1-AFB1-2722637A0785}" presName="linNode" presStyleCnt="0"/>
      <dgm:spPr/>
    </dgm:pt>
    <dgm:pt modelId="{8989F428-D38D-4616-B2A7-3D171E9F831C}" type="pres">
      <dgm:prSet presAssocID="{61A9A757-76EE-4EC1-AFB1-2722637A0785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4047FE-632D-4782-B211-B2DFBA529B30}" type="pres">
      <dgm:prSet presAssocID="{61A9A757-76EE-4EC1-AFB1-2722637A0785}" presName="bracket" presStyleLbl="parChTrans1D1" presStyleIdx="2" presStyleCnt="4"/>
      <dgm:spPr/>
    </dgm:pt>
    <dgm:pt modelId="{8ABE6FF8-5C63-4AD6-B5CF-3D55109B1124}" type="pres">
      <dgm:prSet presAssocID="{61A9A757-76EE-4EC1-AFB1-2722637A0785}" presName="spH" presStyleCnt="0"/>
      <dgm:spPr/>
    </dgm:pt>
    <dgm:pt modelId="{A5D686B8-34EB-4E7B-B127-EB6A304466BD}" type="pres">
      <dgm:prSet presAssocID="{61A9A757-76EE-4EC1-AFB1-2722637A0785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B5EC1C2-98FC-42B9-A69E-23FFE47CF99B}" type="pres">
      <dgm:prSet presAssocID="{9E8FDA1D-B80C-42F1-87A4-843CFE611D1F}" presName="spV" presStyleCnt="0"/>
      <dgm:spPr/>
    </dgm:pt>
    <dgm:pt modelId="{E224A9BB-277B-42E8-97DA-D10FF3BF6434}" type="pres">
      <dgm:prSet presAssocID="{134AFFA2-717A-405D-B275-A22E2BD47231}" presName="linNode" presStyleCnt="0"/>
      <dgm:spPr/>
    </dgm:pt>
    <dgm:pt modelId="{AD3A451E-BB3A-4631-8CD1-2F5ADB7431CE}" type="pres">
      <dgm:prSet presAssocID="{134AFFA2-717A-405D-B275-A22E2BD47231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4284068-9A15-432B-BE90-1838C706C247}" type="pres">
      <dgm:prSet presAssocID="{134AFFA2-717A-405D-B275-A22E2BD47231}" presName="bracket" presStyleLbl="parChTrans1D1" presStyleIdx="3" presStyleCnt="4"/>
      <dgm:spPr/>
    </dgm:pt>
    <dgm:pt modelId="{95ADEE35-0784-4599-95E5-E92FA8953427}" type="pres">
      <dgm:prSet presAssocID="{134AFFA2-717A-405D-B275-A22E2BD47231}" presName="spH" presStyleCnt="0"/>
      <dgm:spPr/>
    </dgm:pt>
    <dgm:pt modelId="{D062E524-D7FC-46DE-B33F-979DFA0AFB16}" type="pres">
      <dgm:prSet presAssocID="{134AFFA2-717A-405D-B275-A22E2BD47231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1FFF7E5-0C23-4A1A-BC7A-8399F3EDACB8}" type="presOf" srcId="{79A9A67E-E287-49AE-9BD6-D858CDB50471}" destId="{D062E524-D7FC-46DE-B33F-979DFA0AFB16}" srcOrd="0" destOrd="1" presId="urn:diagrams.loki3.com/BracketList+Icon"/>
    <dgm:cxn modelId="{3F6366AA-012B-4A82-95EE-94833F7A4ED6}" type="presOf" srcId="{527399F3-62B1-4BEB-8A5A-23218F71F1D1}" destId="{023D6238-735F-4874-BF74-F579E9E0DA50}" srcOrd="0" destOrd="2" presId="urn:diagrams.loki3.com/BracketList+Icon"/>
    <dgm:cxn modelId="{ABF0D971-8B1F-4CD4-A22A-E94858101BA9}" type="presOf" srcId="{3799C8CB-5D98-49B8-8766-E3343327D215}" destId="{7BFF94DC-3286-4F19-8E6C-E758FE88816B}" srcOrd="0" destOrd="0" presId="urn:diagrams.loki3.com/BracketList+Icon"/>
    <dgm:cxn modelId="{6CFF97B4-1E99-44FD-8D10-67A962743E3A}" srcId="{189B7C71-54F2-43EE-A6CD-78F6DFA4C4A1}" destId="{D3EDB532-C11C-4ED4-9CD8-64C7FF828BE6}" srcOrd="6" destOrd="0" parTransId="{DBF9E43C-1B92-482B-8EA0-F4B8EB173FF5}" sibTransId="{6FE53E83-49FF-4C4F-B72D-9DEA7CA4DA3B}"/>
    <dgm:cxn modelId="{E18A41B2-D19F-4683-BC21-AF2A9487AB17}" srcId="{189B7C71-54F2-43EE-A6CD-78F6DFA4C4A1}" destId="{2B8B1E49-7466-400D-84E6-76853CA89C9D}" srcOrd="1" destOrd="0" parTransId="{07D61EED-B0F5-4F60-B0DB-948D4B460F2A}" sibTransId="{EE20B8C2-D6A1-45F7-ACD1-6CA70498FA0F}"/>
    <dgm:cxn modelId="{869A1D2C-1B80-42B2-817F-BDC190EA8C50}" type="presOf" srcId="{035B7D4C-C365-4F73-BD14-4D8A6CA6F323}" destId="{D062E524-D7FC-46DE-B33F-979DFA0AFB16}" srcOrd="0" destOrd="2" presId="urn:diagrams.loki3.com/BracketList+Icon"/>
    <dgm:cxn modelId="{3B05A79B-159E-41E9-B18B-A11ECE81F61D}" srcId="{3799C8CB-5D98-49B8-8766-E3343327D215}" destId="{81F0134C-7C26-4E04-8766-502CFCB88559}" srcOrd="0" destOrd="0" parTransId="{73C193DF-FC3D-4D3B-B21D-86233CDDC721}" sibTransId="{79C04839-422F-4E2E-B9B1-916AFE19BD75}"/>
    <dgm:cxn modelId="{6C77470E-E2B7-4748-A7DA-53B4D4B4C36A}" type="presOf" srcId="{D3EDB532-C11C-4ED4-9CD8-64C7FF828BE6}" destId="{023D6238-735F-4874-BF74-F579E9E0DA50}" srcOrd="0" destOrd="6" presId="urn:diagrams.loki3.com/BracketList+Icon"/>
    <dgm:cxn modelId="{F053A4CE-39D5-42E0-A197-9C358795D4EF}" srcId="{189B7C71-54F2-43EE-A6CD-78F6DFA4C4A1}" destId="{AC412C5C-253C-4EB1-9047-28EB449AB2DA}" srcOrd="3" destOrd="0" parTransId="{6E9069A3-6E5B-41A5-BC25-C2D1066800DB}" sibTransId="{63D7505D-E393-406F-B271-D469779FA450}"/>
    <dgm:cxn modelId="{B1777E65-09D6-4CAF-9750-C21796342550}" srcId="{3799C8CB-5D98-49B8-8766-E3343327D215}" destId="{630D56FB-24D9-44F8-88FA-D2D277FDF4B0}" srcOrd="2" destOrd="0" parTransId="{0FC26462-6539-4BFA-99BC-600293F50FC7}" sibTransId="{A0617231-CF56-411A-ADF6-928B40CB3DE1}"/>
    <dgm:cxn modelId="{C6A2A4A9-1866-4697-8D74-1E2EF0104BBF}" type="presOf" srcId="{EC1AA81F-606B-427B-91DB-D228978CB05E}" destId="{023D6238-735F-4874-BF74-F579E9E0DA50}" srcOrd="0" destOrd="5" presId="urn:diagrams.loki3.com/BracketList+Icon"/>
    <dgm:cxn modelId="{065C712A-BB34-431D-A642-20DAF70B1C86}" type="presOf" srcId="{9848304F-3143-46C2-8FC1-6827038891AC}" destId="{023D6238-735F-4874-BF74-F579E9E0DA50}" srcOrd="0" destOrd="0" presId="urn:diagrams.loki3.com/BracketList+Icon"/>
    <dgm:cxn modelId="{A109356C-BFC5-4CA2-83DF-982EDC7B8565}" srcId="{61A9A757-76EE-4EC1-AFB1-2722637A0785}" destId="{33B41F29-C91B-4A17-90BB-965540B7C806}" srcOrd="0" destOrd="0" parTransId="{83F32B79-8C62-483B-9464-BDE47792F88D}" sibTransId="{AAF060BB-D1ED-4538-8FD9-A61AB638698E}"/>
    <dgm:cxn modelId="{017BA70E-DFD2-4541-860C-2BA826505808}" type="presOf" srcId="{AC412C5C-253C-4EB1-9047-28EB449AB2DA}" destId="{023D6238-735F-4874-BF74-F579E9E0DA50}" srcOrd="0" destOrd="3" presId="urn:diagrams.loki3.com/BracketList+Icon"/>
    <dgm:cxn modelId="{09D1FF25-7CA4-4A52-98EB-B706A3389CD3}" srcId="{189B7C71-54F2-43EE-A6CD-78F6DFA4C4A1}" destId="{D1CAC538-A9B8-4EA8-846B-C70137716EB4}" srcOrd="4" destOrd="0" parTransId="{14CE1761-BC63-4809-90F5-9A74B6BC0839}" sibTransId="{9D334A6B-9FEC-44EE-AC51-991EA87B46D2}"/>
    <dgm:cxn modelId="{766E6378-7953-48BC-866E-3CEEE31E9C1F}" type="presOf" srcId="{F6A65481-6279-4BF8-B1B7-9F63BC2196C1}" destId="{EF4C7EC2-0196-45E3-8120-767927CED6B5}" srcOrd="0" destOrd="1" presId="urn:diagrams.loki3.com/BracketList+Icon"/>
    <dgm:cxn modelId="{4A3C2EF3-CE76-4D3D-921C-6879AD326837}" srcId="{3E03A0AF-EFC9-43F0-87AA-8AE2876EDE98}" destId="{61A9A757-76EE-4EC1-AFB1-2722637A0785}" srcOrd="2" destOrd="0" parTransId="{8581D438-1E21-4C2D-8776-7A169ED5F137}" sibTransId="{9E8FDA1D-B80C-42F1-87A4-843CFE611D1F}"/>
    <dgm:cxn modelId="{74F29F3C-EC3C-4E5D-837E-6C1AFED903C2}" type="presOf" srcId="{296A61AF-1D73-4CBD-B3F4-35A427E20D81}" destId="{D062E524-D7FC-46DE-B33F-979DFA0AFB16}" srcOrd="0" destOrd="0" presId="urn:diagrams.loki3.com/BracketList+Icon"/>
    <dgm:cxn modelId="{16D41B38-68DF-425B-8AF2-E50CED36067F}" srcId="{3E03A0AF-EFC9-43F0-87AA-8AE2876EDE98}" destId="{3799C8CB-5D98-49B8-8766-E3343327D215}" srcOrd="1" destOrd="0" parTransId="{DD33BBA4-C2D6-4808-B5B7-6827D4CC81B0}" sibTransId="{06D91FB6-1536-45EC-999E-3DEB2A2F08FC}"/>
    <dgm:cxn modelId="{AC3826E5-B618-4433-A3C7-D5E62C97FD6C}" type="presOf" srcId="{61A9A757-76EE-4EC1-AFB1-2722637A0785}" destId="{8989F428-D38D-4616-B2A7-3D171E9F831C}" srcOrd="0" destOrd="0" presId="urn:diagrams.loki3.com/BracketList+Icon"/>
    <dgm:cxn modelId="{E8785DE0-17E6-4001-925A-52C8B6A03968}" srcId="{134AFFA2-717A-405D-B275-A22E2BD47231}" destId="{296A61AF-1D73-4CBD-B3F4-35A427E20D81}" srcOrd="0" destOrd="0" parTransId="{20252E92-1A12-46D2-BA56-142CBB1789F4}" sibTransId="{981A5484-3A3A-4519-8444-61D6C5A15838}"/>
    <dgm:cxn modelId="{6A64BFE7-3690-473F-A665-F2C16D6F6867}" srcId="{3E03A0AF-EFC9-43F0-87AA-8AE2876EDE98}" destId="{134AFFA2-717A-405D-B275-A22E2BD47231}" srcOrd="3" destOrd="0" parTransId="{51EA76FC-D433-4A2E-B8EB-3168610AE4C8}" sibTransId="{828EEDE0-E947-4230-BB18-87FCD389C8CD}"/>
    <dgm:cxn modelId="{42AC1C2E-0739-413E-B558-BCC44658983E}" srcId="{189B7C71-54F2-43EE-A6CD-78F6DFA4C4A1}" destId="{EC1AA81F-606B-427B-91DB-D228978CB05E}" srcOrd="5" destOrd="0" parTransId="{7A31AA91-5828-4B8C-A509-33717FF16A03}" sibTransId="{C87766B0-5826-48FB-A069-D740728A58CE}"/>
    <dgm:cxn modelId="{9F3CE708-22BE-49FD-8557-20B9E831A4F2}" type="presOf" srcId="{189B7C71-54F2-43EE-A6CD-78F6DFA4C4A1}" destId="{F7A7A935-1CB9-47E2-9A25-E4F0341F58F8}" srcOrd="0" destOrd="0" presId="urn:diagrams.loki3.com/BracketList+Icon"/>
    <dgm:cxn modelId="{51825C74-CC55-4464-9307-50CAF4F3D056}" type="presOf" srcId="{3E03A0AF-EFC9-43F0-87AA-8AE2876EDE98}" destId="{CE5BFEDF-94CD-4676-8BDC-307F24D882D8}" srcOrd="0" destOrd="0" presId="urn:diagrams.loki3.com/BracketList+Icon"/>
    <dgm:cxn modelId="{A6099E21-5F07-4E42-AF99-155B82BC855B}" srcId="{61A9A757-76EE-4EC1-AFB1-2722637A0785}" destId="{34AE0DE3-2B30-4E32-B048-6D658201EF8C}" srcOrd="1" destOrd="0" parTransId="{8729D6F9-B24E-4F53-BDE8-43368888DF38}" sibTransId="{F4868A4C-BB55-4418-802F-BFCD2A28F73D}"/>
    <dgm:cxn modelId="{69C7D3DA-0CFD-4CE0-BE52-B11CAB8793EC}" srcId="{134AFFA2-717A-405D-B275-A22E2BD47231}" destId="{79A9A67E-E287-49AE-9BD6-D858CDB50471}" srcOrd="1" destOrd="0" parTransId="{8D4ACEDC-B7A4-49BD-82CD-7C88A3B493DD}" sibTransId="{51C03B9A-D20D-47CA-BD36-31B6B3903E94}"/>
    <dgm:cxn modelId="{34F33DD9-BEB0-48F6-9F2A-DEF147589F3A}" type="presOf" srcId="{2B8B1E49-7466-400D-84E6-76853CA89C9D}" destId="{023D6238-735F-4874-BF74-F579E9E0DA50}" srcOrd="0" destOrd="1" presId="urn:diagrams.loki3.com/BracketList+Icon"/>
    <dgm:cxn modelId="{71E2BE7B-D4F2-4D97-B071-C6AE709AA5F3}" srcId="{134AFFA2-717A-405D-B275-A22E2BD47231}" destId="{035B7D4C-C365-4F73-BD14-4D8A6CA6F323}" srcOrd="2" destOrd="0" parTransId="{EF36F6FE-4615-4001-9225-970DEFC2BB8F}" sibTransId="{4C50F6C1-04FE-4315-BDA0-C4A46A3B777C}"/>
    <dgm:cxn modelId="{05E39724-6907-402F-A0BB-3B8D5C52DB70}" type="presOf" srcId="{D1CAC538-A9B8-4EA8-846B-C70137716EB4}" destId="{023D6238-735F-4874-BF74-F579E9E0DA50}" srcOrd="0" destOrd="4" presId="urn:diagrams.loki3.com/BracketList+Icon"/>
    <dgm:cxn modelId="{A97D8E37-BD83-4307-905D-574F574D94FF}" srcId="{3E03A0AF-EFC9-43F0-87AA-8AE2876EDE98}" destId="{189B7C71-54F2-43EE-A6CD-78F6DFA4C4A1}" srcOrd="0" destOrd="0" parTransId="{09EB2483-7E19-4596-B2CB-6B2A03978AEF}" sibTransId="{04093A39-3793-49B8-8F17-603822335748}"/>
    <dgm:cxn modelId="{418DDC2A-BF9C-463F-817E-2C465CAC1EC0}" type="presOf" srcId="{134AFFA2-717A-405D-B275-A22E2BD47231}" destId="{AD3A451E-BB3A-4631-8CD1-2F5ADB7431CE}" srcOrd="0" destOrd="0" presId="urn:diagrams.loki3.com/BracketList+Icon"/>
    <dgm:cxn modelId="{53F4B5EA-70C4-44C3-AFA7-9AC76640E3AD}" type="presOf" srcId="{33B41F29-C91B-4A17-90BB-965540B7C806}" destId="{A5D686B8-34EB-4E7B-B127-EB6A304466BD}" srcOrd="0" destOrd="0" presId="urn:diagrams.loki3.com/BracketList+Icon"/>
    <dgm:cxn modelId="{2DD53666-2727-4821-BFCB-2E32FB82FC66}" type="presOf" srcId="{630D56FB-24D9-44F8-88FA-D2D277FDF4B0}" destId="{EF4C7EC2-0196-45E3-8120-767927CED6B5}" srcOrd="0" destOrd="2" presId="urn:diagrams.loki3.com/BracketList+Icon"/>
    <dgm:cxn modelId="{033C157E-2379-415A-82F3-7378F4E03271}" type="presOf" srcId="{34AE0DE3-2B30-4E32-B048-6D658201EF8C}" destId="{A5D686B8-34EB-4E7B-B127-EB6A304466BD}" srcOrd="0" destOrd="1" presId="urn:diagrams.loki3.com/BracketList+Icon"/>
    <dgm:cxn modelId="{CF8F547A-7442-4CEE-AB1F-38A905243BF4}" srcId="{189B7C71-54F2-43EE-A6CD-78F6DFA4C4A1}" destId="{527399F3-62B1-4BEB-8A5A-23218F71F1D1}" srcOrd="2" destOrd="0" parTransId="{48AFF354-8811-4F9C-9BDB-B5341D7AF7C6}" sibTransId="{5EE7E6C6-90B1-48EE-B7CD-5D6E6A8F2585}"/>
    <dgm:cxn modelId="{2C357A3E-6B96-4220-9794-4CDAA11E34FA}" type="presOf" srcId="{81F0134C-7C26-4E04-8766-502CFCB88559}" destId="{EF4C7EC2-0196-45E3-8120-767927CED6B5}" srcOrd="0" destOrd="0" presId="urn:diagrams.loki3.com/BracketList+Icon"/>
    <dgm:cxn modelId="{3BFEF355-774F-471A-B5C9-1DEFA1C4845A}" srcId="{3799C8CB-5D98-49B8-8766-E3343327D215}" destId="{F6A65481-6279-4BF8-B1B7-9F63BC2196C1}" srcOrd="1" destOrd="0" parTransId="{F15F3885-BC07-4D04-AC53-A9E71628A8FA}" sibTransId="{7E0370D7-E25D-44D3-8F30-20BEE0FE16D5}"/>
    <dgm:cxn modelId="{A58E7139-8ADD-4741-BF65-65B0F43991BC}" srcId="{189B7C71-54F2-43EE-A6CD-78F6DFA4C4A1}" destId="{9848304F-3143-46C2-8FC1-6827038891AC}" srcOrd="0" destOrd="0" parTransId="{1E5B7357-5C39-4A82-930A-B43971148026}" sibTransId="{009CA55C-2D6C-4140-9D06-11FA4EB4EBE0}"/>
    <dgm:cxn modelId="{E44E4F2F-6B90-4D08-B7A5-EA93BD49BA4A}" type="presParOf" srcId="{CE5BFEDF-94CD-4676-8BDC-307F24D882D8}" destId="{A5EDEDD5-0B4C-4448-B3BC-95BA4AA3FEE5}" srcOrd="0" destOrd="0" presId="urn:diagrams.loki3.com/BracketList+Icon"/>
    <dgm:cxn modelId="{4154434E-9B46-4070-B383-3A205C8BFF85}" type="presParOf" srcId="{A5EDEDD5-0B4C-4448-B3BC-95BA4AA3FEE5}" destId="{F7A7A935-1CB9-47E2-9A25-E4F0341F58F8}" srcOrd="0" destOrd="0" presId="urn:diagrams.loki3.com/BracketList+Icon"/>
    <dgm:cxn modelId="{7C9C320B-867E-4ACA-9E49-E5A70B2F4C2A}" type="presParOf" srcId="{A5EDEDD5-0B4C-4448-B3BC-95BA4AA3FEE5}" destId="{7F044799-202F-4AD1-8626-C6321C6A121F}" srcOrd="1" destOrd="0" presId="urn:diagrams.loki3.com/BracketList+Icon"/>
    <dgm:cxn modelId="{500E87C9-017C-4EFD-901C-E7C0374092AE}" type="presParOf" srcId="{A5EDEDD5-0B4C-4448-B3BC-95BA4AA3FEE5}" destId="{8B8599AC-2537-402C-86D9-FC72F9EFFD67}" srcOrd="2" destOrd="0" presId="urn:diagrams.loki3.com/BracketList+Icon"/>
    <dgm:cxn modelId="{EED49D92-233E-491D-B44A-45AE0AA40B0F}" type="presParOf" srcId="{A5EDEDD5-0B4C-4448-B3BC-95BA4AA3FEE5}" destId="{023D6238-735F-4874-BF74-F579E9E0DA50}" srcOrd="3" destOrd="0" presId="urn:diagrams.loki3.com/BracketList+Icon"/>
    <dgm:cxn modelId="{C43BAA46-5957-4568-BDE6-0618262BB402}" type="presParOf" srcId="{CE5BFEDF-94CD-4676-8BDC-307F24D882D8}" destId="{BB94849B-77CE-4F37-8577-8E9A00B48750}" srcOrd="1" destOrd="0" presId="urn:diagrams.loki3.com/BracketList+Icon"/>
    <dgm:cxn modelId="{04F90FAE-56B3-40DD-A82F-815CCE4C589E}" type="presParOf" srcId="{CE5BFEDF-94CD-4676-8BDC-307F24D882D8}" destId="{D4AA44AB-77C1-4565-AD50-FC7BD7F63660}" srcOrd="2" destOrd="0" presId="urn:diagrams.loki3.com/BracketList+Icon"/>
    <dgm:cxn modelId="{DDB695A4-C754-4B7F-825A-5BD72743C6B9}" type="presParOf" srcId="{D4AA44AB-77C1-4565-AD50-FC7BD7F63660}" destId="{7BFF94DC-3286-4F19-8E6C-E758FE88816B}" srcOrd="0" destOrd="0" presId="urn:diagrams.loki3.com/BracketList+Icon"/>
    <dgm:cxn modelId="{F6264C08-35D4-4863-A318-A932139B4570}" type="presParOf" srcId="{D4AA44AB-77C1-4565-AD50-FC7BD7F63660}" destId="{7D703EB1-410A-4529-8208-A08D00A7146A}" srcOrd="1" destOrd="0" presId="urn:diagrams.loki3.com/BracketList+Icon"/>
    <dgm:cxn modelId="{E7275CC7-7AEA-47DC-920B-87240B6EE5EC}" type="presParOf" srcId="{D4AA44AB-77C1-4565-AD50-FC7BD7F63660}" destId="{9B0A9D6B-8E83-46AF-BA0D-FAC44B02F0C8}" srcOrd="2" destOrd="0" presId="urn:diagrams.loki3.com/BracketList+Icon"/>
    <dgm:cxn modelId="{3B196A93-6C76-4E3F-A9FB-5BA318EC5E82}" type="presParOf" srcId="{D4AA44AB-77C1-4565-AD50-FC7BD7F63660}" destId="{EF4C7EC2-0196-45E3-8120-767927CED6B5}" srcOrd="3" destOrd="0" presId="urn:diagrams.loki3.com/BracketList+Icon"/>
    <dgm:cxn modelId="{083CC668-568E-45ED-8F0C-FDC6AFFB35FD}" type="presParOf" srcId="{CE5BFEDF-94CD-4676-8BDC-307F24D882D8}" destId="{377F97D3-F2D0-4EF8-B184-63F4522C45C4}" srcOrd="3" destOrd="0" presId="urn:diagrams.loki3.com/BracketList+Icon"/>
    <dgm:cxn modelId="{822A0E5D-D3BE-4FCD-A026-3696B5BA42E1}" type="presParOf" srcId="{CE5BFEDF-94CD-4676-8BDC-307F24D882D8}" destId="{58B6544B-B4FB-4C00-9617-42C15918DBF1}" srcOrd="4" destOrd="0" presId="urn:diagrams.loki3.com/BracketList+Icon"/>
    <dgm:cxn modelId="{6066413E-8378-4A94-8B1B-72E4D0C68115}" type="presParOf" srcId="{58B6544B-B4FB-4C00-9617-42C15918DBF1}" destId="{8989F428-D38D-4616-B2A7-3D171E9F831C}" srcOrd="0" destOrd="0" presId="urn:diagrams.loki3.com/BracketList+Icon"/>
    <dgm:cxn modelId="{7E6D597C-DA2B-4F56-9BC6-F015588749F8}" type="presParOf" srcId="{58B6544B-B4FB-4C00-9617-42C15918DBF1}" destId="{E74047FE-632D-4782-B211-B2DFBA529B30}" srcOrd="1" destOrd="0" presId="urn:diagrams.loki3.com/BracketList+Icon"/>
    <dgm:cxn modelId="{303F737A-CEB8-44D6-825A-5ECCA7BF532A}" type="presParOf" srcId="{58B6544B-B4FB-4C00-9617-42C15918DBF1}" destId="{8ABE6FF8-5C63-4AD6-B5CF-3D55109B1124}" srcOrd="2" destOrd="0" presId="urn:diagrams.loki3.com/BracketList+Icon"/>
    <dgm:cxn modelId="{E72500D9-5609-4135-9F2D-5E676FC52B12}" type="presParOf" srcId="{58B6544B-B4FB-4C00-9617-42C15918DBF1}" destId="{A5D686B8-34EB-4E7B-B127-EB6A304466BD}" srcOrd="3" destOrd="0" presId="urn:diagrams.loki3.com/BracketList+Icon"/>
    <dgm:cxn modelId="{CFCBE657-D9F3-4948-BE2E-461FEB5C30D6}" type="presParOf" srcId="{CE5BFEDF-94CD-4676-8BDC-307F24D882D8}" destId="{8B5EC1C2-98FC-42B9-A69E-23FFE47CF99B}" srcOrd="5" destOrd="0" presId="urn:diagrams.loki3.com/BracketList+Icon"/>
    <dgm:cxn modelId="{B9F7AD3C-B213-4274-847B-E7DB849EC24F}" type="presParOf" srcId="{CE5BFEDF-94CD-4676-8BDC-307F24D882D8}" destId="{E224A9BB-277B-42E8-97DA-D10FF3BF6434}" srcOrd="6" destOrd="0" presId="urn:diagrams.loki3.com/BracketList+Icon"/>
    <dgm:cxn modelId="{D5EA58C9-F1E9-4E1F-B9DA-7C02E71D39D5}" type="presParOf" srcId="{E224A9BB-277B-42E8-97DA-D10FF3BF6434}" destId="{AD3A451E-BB3A-4631-8CD1-2F5ADB7431CE}" srcOrd="0" destOrd="0" presId="urn:diagrams.loki3.com/BracketList+Icon"/>
    <dgm:cxn modelId="{F473409C-9C34-46A3-B2A7-02DC85143DFC}" type="presParOf" srcId="{E224A9BB-277B-42E8-97DA-D10FF3BF6434}" destId="{04284068-9A15-432B-BE90-1838C706C247}" srcOrd="1" destOrd="0" presId="urn:diagrams.loki3.com/BracketList+Icon"/>
    <dgm:cxn modelId="{1D08E81E-2524-43B2-ABA5-BB1CD6931F33}" type="presParOf" srcId="{E224A9BB-277B-42E8-97DA-D10FF3BF6434}" destId="{95ADEE35-0784-4599-95E5-E92FA8953427}" srcOrd="2" destOrd="0" presId="urn:diagrams.loki3.com/BracketList+Icon"/>
    <dgm:cxn modelId="{40649AEF-598E-4A32-80F8-05FF4A39963B}" type="presParOf" srcId="{E224A9BB-277B-42E8-97DA-D10FF3BF6434}" destId="{D062E524-D7FC-46DE-B33F-979DFA0AFB16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A7A935-1CB9-47E2-9A25-E4F0341F58F8}">
      <dsp:nvSpPr>
        <dsp:cNvPr id="0" name=""/>
        <dsp:cNvSpPr/>
      </dsp:nvSpPr>
      <dsp:spPr>
        <a:xfrm>
          <a:off x="0" y="945921"/>
          <a:ext cx="2133981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+mj-lt"/>
            </a:rPr>
            <a:t>Batteri</a:t>
          </a:r>
          <a:endParaRPr lang="pt-PT" sz="1800" b="1" kern="1200" dirty="0"/>
        </a:p>
      </dsp:txBody>
      <dsp:txXfrm>
        <a:off x="0" y="945921"/>
        <a:ext cx="2133981" cy="356400"/>
      </dsp:txXfrm>
    </dsp:sp>
    <dsp:sp modelId="{7F044799-202F-4AD1-8626-C6321C6A121F}">
      <dsp:nvSpPr>
        <dsp:cNvPr id="0" name=""/>
        <dsp:cNvSpPr/>
      </dsp:nvSpPr>
      <dsp:spPr>
        <a:xfrm>
          <a:off x="2133981" y="32646"/>
          <a:ext cx="426796" cy="21829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D6238-735F-4874-BF74-F579E9E0DA50}">
      <dsp:nvSpPr>
        <dsp:cNvPr id="0" name=""/>
        <dsp:cNvSpPr/>
      </dsp:nvSpPr>
      <dsp:spPr>
        <a:xfrm>
          <a:off x="2731496" y="32646"/>
          <a:ext cx="5804431" cy="2182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>
              <a:latin typeface="+mj-lt"/>
            </a:rPr>
            <a:t>Bacillo di </a:t>
          </a:r>
          <a:r>
            <a:rPr lang="pt-PT" sz="1800" kern="1200" dirty="0" smtClean="0">
              <a:latin typeface="+mj-lt"/>
            </a:rPr>
            <a:t>Döderlein</a:t>
          </a:r>
          <a:endParaRPr lang="pt-PT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>
              <a:latin typeface="+mj-lt"/>
            </a:rPr>
            <a:t>Flora mista / vaginosi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>
              <a:latin typeface="+mj-lt"/>
            </a:rPr>
            <a:t>Gardnerella Vaginalis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>
              <a:solidFill>
                <a:schemeClr val="bg1"/>
              </a:solidFill>
              <a:latin typeface="+mj-lt"/>
            </a:rPr>
            <a:t>Cocchi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>
              <a:latin typeface="+mj-lt"/>
            </a:rPr>
            <a:t>Actinomiceti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>
              <a:latin typeface="+mj-lt"/>
            </a:rPr>
            <a:t>Leptotrix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>
              <a:latin typeface="+mj-lt"/>
            </a:rPr>
            <a:t>Chlamydia Trachomatis</a:t>
          </a:r>
          <a:endParaRPr lang="pt-PT" sz="1800" kern="1200" dirty="0" smtClean="0">
            <a:solidFill>
              <a:srgbClr val="FF0000"/>
            </a:solidFill>
            <a:latin typeface="+mj-lt"/>
          </a:endParaRPr>
        </a:p>
      </dsp:txBody>
      <dsp:txXfrm>
        <a:off x="2731496" y="32646"/>
        <a:ext cx="5804431" cy="2182950"/>
      </dsp:txXfrm>
    </dsp:sp>
    <dsp:sp modelId="{7BFF94DC-3286-4F19-8E6C-E758FE88816B}">
      <dsp:nvSpPr>
        <dsp:cNvPr id="0" name=""/>
        <dsp:cNvSpPr/>
      </dsp:nvSpPr>
      <dsp:spPr>
        <a:xfrm>
          <a:off x="0" y="2547696"/>
          <a:ext cx="2136068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+mj-lt"/>
            </a:rPr>
            <a:t>Funghi</a:t>
          </a:r>
        </a:p>
      </dsp:txBody>
      <dsp:txXfrm>
        <a:off x="0" y="2547696"/>
        <a:ext cx="2136068" cy="356400"/>
      </dsp:txXfrm>
    </dsp:sp>
    <dsp:sp modelId="{7D703EB1-410A-4529-8208-A08D00A7146A}">
      <dsp:nvSpPr>
        <dsp:cNvPr id="0" name=""/>
        <dsp:cNvSpPr/>
      </dsp:nvSpPr>
      <dsp:spPr>
        <a:xfrm>
          <a:off x="2136067" y="2280396"/>
          <a:ext cx="427213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C7EC2-0196-45E3-8120-767927CED6B5}">
      <dsp:nvSpPr>
        <dsp:cNvPr id="0" name=""/>
        <dsp:cNvSpPr/>
      </dsp:nvSpPr>
      <dsp:spPr>
        <a:xfrm>
          <a:off x="2734167" y="2280396"/>
          <a:ext cx="5810104" cy="891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>
              <a:latin typeface="+mj-lt"/>
            </a:rPr>
            <a:t>Candida Albicans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>
              <a:solidFill>
                <a:schemeClr val="bg1"/>
              </a:solidFill>
              <a:latin typeface="+mj-lt"/>
            </a:rPr>
            <a:t>Torulopsis Glabrata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>
              <a:latin typeface="+mj-lt"/>
            </a:rPr>
            <a:t>Geotricum Candidum</a:t>
          </a:r>
        </a:p>
      </dsp:txBody>
      <dsp:txXfrm>
        <a:off x="2734167" y="2280396"/>
        <a:ext cx="5810104" cy="891000"/>
      </dsp:txXfrm>
    </dsp:sp>
    <dsp:sp modelId="{8989F428-D38D-4616-B2A7-3D171E9F831C}">
      <dsp:nvSpPr>
        <dsp:cNvPr id="0" name=""/>
        <dsp:cNvSpPr/>
      </dsp:nvSpPr>
      <dsp:spPr>
        <a:xfrm>
          <a:off x="0" y="3369846"/>
          <a:ext cx="2136068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+mj-lt"/>
            </a:rPr>
            <a:t>Parassiti</a:t>
          </a:r>
        </a:p>
      </dsp:txBody>
      <dsp:txXfrm>
        <a:off x="0" y="3369846"/>
        <a:ext cx="2136068" cy="356400"/>
      </dsp:txXfrm>
    </dsp:sp>
    <dsp:sp modelId="{E74047FE-632D-4782-B211-B2DFBA529B30}">
      <dsp:nvSpPr>
        <dsp:cNvPr id="0" name=""/>
        <dsp:cNvSpPr/>
      </dsp:nvSpPr>
      <dsp:spPr>
        <a:xfrm>
          <a:off x="2136067" y="3236196"/>
          <a:ext cx="427213" cy="6237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686B8-34EB-4E7B-B127-EB6A304466BD}">
      <dsp:nvSpPr>
        <dsp:cNvPr id="0" name=""/>
        <dsp:cNvSpPr/>
      </dsp:nvSpPr>
      <dsp:spPr>
        <a:xfrm>
          <a:off x="2734167" y="3236196"/>
          <a:ext cx="5810104" cy="623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>
              <a:latin typeface="+mj-lt"/>
            </a:rPr>
            <a:t>Trichomonas Vaginalis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>
              <a:latin typeface="+mj-lt"/>
            </a:rPr>
            <a:t>Filaria </a:t>
          </a:r>
        </a:p>
      </dsp:txBody>
      <dsp:txXfrm>
        <a:off x="2734167" y="3236196"/>
        <a:ext cx="5810104" cy="623700"/>
      </dsp:txXfrm>
    </dsp:sp>
    <dsp:sp modelId="{AD3A451E-BB3A-4631-8CD1-2F5ADB7431CE}">
      <dsp:nvSpPr>
        <dsp:cNvPr id="0" name=""/>
        <dsp:cNvSpPr/>
      </dsp:nvSpPr>
      <dsp:spPr>
        <a:xfrm>
          <a:off x="0" y="4191996"/>
          <a:ext cx="2136068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+mj-lt"/>
            </a:rPr>
            <a:t>Virus</a:t>
          </a:r>
        </a:p>
      </dsp:txBody>
      <dsp:txXfrm>
        <a:off x="0" y="4191996"/>
        <a:ext cx="2136068" cy="356400"/>
      </dsp:txXfrm>
    </dsp:sp>
    <dsp:sp modelId="{04284068-9A15-432B-BE90-1838C706C247}">
      <dsp:nvSpPr>
        <dsp:cNvPr id="0" name=""/>
        <dsp:cNvSpPr/>
      </dsp:nvSpPr>
      <dsp:spPr>
        <a:xfrm>
          <a:off x="2136067" y="3924696"/>
          <a:ext cx="427213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2E524-D7FC-46DE-B33F-979DFA0AFB16}">
      <dsp:nvSpPr>
        <dsp:cNvPr id="0" name=""/>
        <dsp:cNvSpPr/>
      </dsp:nvSpPr>
      <dsp:spPr>
        <a:xfrm>
          <a:off x="2734167" y="3924696"/>
          <a:ext cx="5810104" cy="891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>
              <a:latin typeface="+mj-lt"/>
            </a:rPr>
            <a:t>Herpes Simplex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>
              <a:latin typeface="+mj-lt"/>
            </a:rPr>
            <a:t>CMV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>
              <a:latin typeface="+mj-lt"/>
            </a:rPr>
            <a:t>HPV</a:t>
          </a:r>
          <a:endParaRPr lang="pt-PT" sz="1600" kern="1200" dirty="0">
            <a:latin typeface="+mj-lt"/>
          </a:endParaRPr>
        </a:p>
      </dsp:txBody>
      <dsp:txXfrm>
        <a:off x="2734167" y="3924696"/>
        <a:ext cx="5810104" cy="891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903A2B-3A8F-4AF2-84DA-AD7F0B824B2A}" type="datetimeFigureOut">
              <a:rPr lang="pt-PT"/>
              <a:pPr>
                <a:defRPr/>
              </a:pPr>
              <a:t>07-04-2014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P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05A2F0-1BA1-4BE9-9E73-AC2CB337A2AF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smtClean="0"/>
              <a:t>Sono gram-positivi.</a:t>
            </a:r>
          </a:p>
          <a:p>
            <a:pPr eaLnBrk="1" hangingPunct="1">
              <a:spcBef>
                <a:spcPct val="0"/>
              </a:spcBef>
            </a:pPr>
            <a:r>
              <a:rPr lang="pt-PT" smtClean="0"/>
              <a:t>Producono acido lattico, che mantiene un ph nella  vagina acido.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75B74E-2544-4E28-A46F-39A144F862C9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P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smtClean="0"/>
              <a:t>Appare frequentemente nel tessuto  linfatico  e  sottocutaneo. Associato a elefantiasi.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22B18-27D4-41F1-871A-4792EE1BE0F0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P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smtClean="0"/>
              <a:t>Nella citologia ginecologica il tipo più frequente é l’ Herpes simplex II.</a:t>
            </a:r>
          </a:p>
          <a:p>
            <a:pPr eaLnBrk="1" hangingPunct="1">
              <a:spcBef>
                <a:spcPct val="0"/>
              </a:spcBef>
            </a:pPr>
            <a:r>
              <a:rPr lang="pt-PT" smtClean="0"/>
              <a:t>Fase iniziale – aspetto a “vetro smerigliato”.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5CA4D4-A1FD-4943-BBA6-75AC6DB025DA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P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smtClean="0"/>
              <a:t>Gruppi a rischio: gravide, pazienti sottoposte a trapianto e HIV.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0A49E7-494B-4DD0-A644-366BF61B78E8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P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smtClean="0"/>
              <a:t>I coilociti indicano che l’infezione è eclattante  e appaiono molte cellule superficiali che indicano una completa maturazione.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PT" smtClean="0"/>
              <a:t>Discheratosi  – aggregati spessi , con cellule pavimentose cheratinizzate, nuclei piccoli, citoplasma orangiofilo.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C3CBE6-0140-4D1F-AEAA-4ADA4B13C123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smtClean="0"/>
              <a:t>I farmaci possono, talvolta, provocare vaginosi.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9DC75-1494-4724-8656-F01E3F664B2E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smtClean="0"/>
              <a:t>É  a causa di questi batteri che le cellule pavimentose acquisiscono una tonalità più scura , con l’aspetto “sfumato”.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A2166D-456B-4492-BF61-A33EF6A608CF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pt-PT" smtClean="0"/>
              <a:t>Gram-positivi– estafilococcos e estreptococcos sono le varianti più comuni.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pt-PT" smtClean="0"/>
              <a:t>Gram-negativi  – </a:t>
            </a:r>
            <a:r>
              <a:rPr lang="pt-PT" i="1" smtClean="0"/>
              <a:t>Neisseria gonorrea </a:t>
            </a:r>
            <a:r>
              <a:rPr lang="pt-PT" smtClean="0"/>
              <a:t>o </a:t>
            </a:r>
            <a:r>
              <a:rPr lang="pt-PT" i="1" smtClean="0"/>
              <a:t>gonococco,</a:t>
            </a:r>
            <a:r>
              <a:rPr lang="pt-PT" smtClean="0"/>
              <a:t> é un </a:t>
            </a:r>
            <a:r>
              <a:rPr lang="pt-PT" i="1" smtClean="0"/>
              <a:t>diplococco. </a:t>
            </a:r>
            <a:r>
              <a:rPr lang="pt-PT" smtClean="0"/>
              <a:t>Parassiti intracellulari. Sessualmente trasmessi. Causano la Gonorrea acuta o cronica. Negli uomini – sintomica . Nelle donne  – asintomatica.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80597-196C-4512-9E43-553D8E3FAC82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smtClean="0"/>
              <a:t>La zona centrale più densa  permette di  distinguere gli  actinomices dal leptotrix e i  bacilli sono più compressi.</a:t>
            </a:r>
          </a:p>
          <a:p>
            <a:pPr eaLnBrk="1" hangingPunct="1">
              <a:spcBef>
                <a:spcPct val="0"/>
              </a:spcBef>
            </a:pPr>
            <a:r>
              <a:rPr lang="pt-PT" smtClean="0"/>
              <a:t>Quando il quadro  é patologico si  raccomanda  la rimozione dello IUD. 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35F88B-E0BA-48F5-B8FC-C82DE37A25D4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smtClean="0"/>
              <a:t>Figura 12 – Con la citologia liquida il leptotrix tende a formare aggregati rispetto alla citologia tradizionale.</a:t>
            </a:r>
          </a:p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4DC9D1-C627-4487-8072-516909A25B21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P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smtClean="0"/>
              <a:t>Sono gram-negativi.</a:t>
            </a:r>
          </a:p>
          <a:p>
            <a:pPr eaLnBrk="1" hangingPunct="1">
              <a:spcBef>
                <a:spcPct val="0"/>
              </a:spcBef>
            </a:pPr>
            <a:r>
              <a:rPr lang="pt-PT" smtClean="0"/>
              <a:t>Cocchi parassiti intracellulari.</a:t>
            </a:r>
          </a:p>
          <a:p>
            <a:pPr eaLnBrk="1" hangingPunct="1">
              <a:spcBef>
                <a:spcPct val="0"/>
              </a:spcBef>
            </a:pPr>
            <a:r>
              <a:rPr lang="pt-PT" smtClean="0"/>
              <a:t>Possono essere associati ad HPV.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82380F-BFD6-4ADF-B478-50B4EB815D77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P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smtClean="0"/>
              <a:t>Attualmente é chiamata  Candida Glabrata.</a:t>
            </a:r>
          </a:p>
          <a:p>
            <a:pPr eaLnBrk="1" hangingPunct="1">
              <a:spcBef>
                <a:spcPct val="0"/>
              </a:spcBef>
            </a:pPr>
            <a:r>
              <a:rPr lang="pt-PT" smtClean="0"/>
              <a:t>Provoca alterazioni celullari identiche a quelle  provocate dalla Candida Albicans.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AC625-014A-4217-9495-B9034E7F9A3A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P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 smtClean="0">
                <a:latin typeface="+mj-lt"/>
              </a:rPr>
              <a:t>La crescita é favorita dall’aumento  del pH prima  e durante la mestruazione.</a:t>
            </a:r>
            <a:endParaRPr lang="pt-PT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A40FD6-0155-4AA8-AF1D-D67B19693512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59391-6539-488B-A580-C77893F70C68}" type="datetimeFigureOut">
              <a:rPr lang="pt-PT"/>
              <a:pPr>
                <a:defRPr/>
              </a:pPr>
              <a:t>07-04-2014</a:t>
            </a:fld>
            <a:endParaRPr lang="pt-PT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C2CD9E2-ABF6-40C9-88A3-FCD91F57A830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2DA50-AA7D-48BD-A0AF-569D189FFA42}" type="datetimeFigureOut">
              <a:rPr lang="pt-PT"/>
              <a:pPr>
                <a:defRPr/>
              </a:pPr>
              <a:t>07-04-2014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D771B-5CAB-4E66-A052-C80FD9ACB1CC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0D5E5-29CD-442F-AFE4-61773E8BC975}" type="datetimeFigureOut">
              <a:rPr lang="pt-PT"/>
              <a:pPr>
                <a:defRPr/>
              </a:pPr>
              <a:t>07-04-2014</a:t>
            </a:fld>
            <a:endParaRPr lang="pt-P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AB3C-B60D-4E09-84BE-8F414A769037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C200-BAAB-4896-8AB4-D1AB675A7B3E}" type="datetimeFigureOut">
              <a:rPr lang="pt-PT"/>
              <a:pPr>
                <a:defRPr/>
              </a:pPr>
              <a:t>07-04-2014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6179A-590F-4E1F-BF97-BD1B3C6D6B6C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33D6E-20F4-4CDF-A053-DE6A1485BBA6}" type="datetimeFigureOut">
              <a:rPr lang="pt-PT"/>
              <a:pPr>
                <a:defRPr/>
              </a:pPr>
              <a:t>07-04-2014</a:t>
            </a:fld>
            <a:endParaRPr lang="pt-PT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0CDC-4DFB-49B0-BFF6-99DDA636F8D7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C75C4-79C4-4E50-9B50-9EAE2BF778E0}" type="datetimeFigureOut">
              <a:rPr lang="pt-PT"/>
              <a:pPr>
                <a:defRPr/>
              </a:pPr>
              <a:t>07-04-2014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9D8A-734D-4D89-B92F-05FEC17B6896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729F0-1F7C-4502-9B1C-F4708706CBF1}" type="datetimeFigureOut">
              <a:rPr lang="pt-PT"/>
              <a:pPr>
                <a:defRPr/>
              </a:pPr>
              <a:t>07-04-2014</a:t>
            </a:fld>
            <a:endParaRPr lang="pt-P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7840A-48EA-49AF-8907-47588BB3D274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FEFAB-F6FF-47B6-83DC-538C06B32F6A}" type="datetimeFigureOut">
              <a:rPr lang="pt-PT"/>
              <a:pPr>
                <a:defRPr/>
              </a:pPr>
              <a:t>07-04-2014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43F5-5398-491B-9E94-8F5EC1B895A8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DB5BA-0E9C-42E9-A802-D5F41A09D1F6}" type="datetimeFigureOut">
              <a:rPr lang="pt-PT"/>
              <a:pPr>
                <a:defRPr/>
              </a:pPr>
              <a:t>07-04-2014</a:t>
            </a:fld>
            <a:endParaRPr lang="pt-P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10540-F93C-4699-8E7B-329E848DCBAE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E97AE-8875-4B45-8D29-7D63FFD809A4}" type="datetimeFigureOut">
              <a:rPr lang="pt-PT"/>
              <a:pPr>
                <a:defRPr/>
              </a:pPr>
              <a:t>07-04-2014</a:t>
            </a:fld>
            <a:endParaRPr lang="pt-P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0CCAD-8CA3-4E5F-80D2-110492061DED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E88F9-04EF-4DA0-8B9D-5A8C4AE60515}" type="datetimeFigureOut">
              <a:rPr lang="pt-PT"/>
              <a:pPr>
                <a:defRPr/>
              </a:pPr>
              <a:t>07-04-2014</a:t>
            </a:fld>
            <a:endParaRPr lang="pt-PT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72361-BE91-4DD2-B7CC-C2A7C7FA52B3}" type="slidenum">
              <a:rPr lang="pt-PT"/>
              <a:pPr>
                <a:defRPr/>
              </a:pPr>
              <a:t>‹N›</a:t>
            </a:fld>
            <a:endParaRPr lang="pt-PT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09ABE6-5F39-4559-B34F-26A32C0032A6}" type="datetimeFigureOut">
              <a:rPr lang="pt-PT"/>
              <a:pPr>
                <a:defRPr/>
              </a:pPr>
              <a:t>07-04-2014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2404F3-B6BB-43A8-AA29-287F836F5A98}" type="slidenum">
              <a:rPr lang="pt-PT"/>
              <a:pPr>
                <a:defRPr/>
              </a:pPr>
              <a:t>‹N›</a:t>
            </a:fld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3" r:id="rId2"/>
    <p:sldLayoutId id="2147483759" r:id="rId3"/>
    <p:sldLayoutId id="2147483754" r:id="rId4"/>
    <p:sldLayoutId id="2147483755" r:id="rId5"/>
    <p:sldLayoutId id="2147483756" r:id="rId6"/>
    <p:sldLayoutId id="2147483760" r:id="rId7"/>
    <p:sldLayoutId id="2147483761" r:id="rId8"/>
    <p:sldLayoutId id="2147483762" r:id="rId9"/>
    <p:sldLayoutId id="2147483757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2400" b="1" dirty="0" smtClean="0">
                <a:latin typeface="+mj-lt"/>
              </a:rPr>
              <a:t>Microbiologia</a:t>
            </a:r>
            <a:endParaRPr lang="pt-PT" sz="24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2800" b="1" dirty="0" smtClean="0"/>
              <a:t>Citologia ginecolOgica</a:t>
            </a:r>
            <a:endParaRPr lang="pt-PT" sz="2800" b="1" dirty="0"/>
          </a:p>
        </p:txBody>
      </p:sp>
      <p:sp>
        <p:nvSpPr>
          <p:cNvPr id="4" name="CaixaDeTexto 5"/>
          <p:cNvSpPr txBox="1"/>
          <p:nvPr/>
        </p:nvSpPr>
        <p:spPr>
          <a:xfrm>
            <a:off x="857224" y="642918"/>
            <a:ext cx="74295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Corso di Laurea in Tecniche di Laboratorio Biomedico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Metodi e Tecniche di Colpocitologia 2º Anno – 2º Semestre </a:t>
            </a:r>
          </a:p>
        </p:txBody>
      </p:sp>
      <p:sp>
        <p:nvSpPr>
          <p:cNvPr id="6" name="Rectângulo 7"/>
          <p:cNvSpPr/>
          <p:nvPr/>
        </p:nvSpPr>
        <p:spPr>
          <a:xfrm>
            <a:off x="125174" y="5433318"/>
            <a:ext cx="2502610" cy="661720"/>
          </a:xfrm>
          <a:prstGeom prst="rect">
            <a:avLst/>
          </a:prstGeom>
        </p:spPr>
        <p:txBody>
          <a:bodyPr>
            <a:spAutoFit/>
          </a:bodyPr>
          <a:lstStyle/>
          <a:p>
            <a:pPr marR="36576" eaLnBrk="0" fontAlgn="auto" hangingPunct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t-PT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Calibri" pitchFamily="34" charset="0"/>
                <a:cs typeface="Arial" pitchFamily="34" charset="0"/>
              </a:rPr>
              <a:t>      Docente:</a:t>
            </a:r>
          </a:p>
          <a:p>
            <a:pPr marR="36576" eaLnBrk="0" fontAlgn="auto" hangingPunct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t-PT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Calibri" pitchFamily="34" charset="0"/>
                <a:cs typeface="Arial" pitchFamily="34" charset="0"/>
              </a:rPr>
              <a:t>      Marina  Foroni</a:t>
            </a:r>
          </a:p>
        </p:txBody>
      </p:sp>
    </p:spTree>
  </p:cSld>
  <p:clrMapOvr>
    <a:masterClrMapping/>
  </p:clrMapOvr>
  <p:transition advTm="249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FUNGHI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402138" cy="4373563"/>
          </a:xfrm>
        </p:spPr>
        <p:txBody>
          <a:bodyPr rtlCol="0">
            <a:normAutofit/>
          </a:bodyPr>
          <a:lstStyle/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b="1" u="sng" dirty="0" smtClean="0">
                <a:latin typeface="+mj-lt"/>
              </a:rPr>
              <a:t>Candida Albicans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Catene  di spore che formano pseudo-ife;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ife;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grigio/eosinofilo;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può provocare alterazioni celullari come: aloni perinucleari, vacuolizazioni del citoplasma, alterazioni della forma del nucleo, e molte altre.</a:t>
            </a:r>
            <a:endParaRPr lang="pt-PT" sz="2000" dirty="0">
              <a:latin typeface="+mj-lt"/>
            </a:endParaRPr>
          </a:p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dirty="0">
              <a:latin typeface="+mj-lt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292725" y="4630738"/>
            <a:ext cx="3055938" cy="2227262"/>
            <a:chOff x="4611488" y="2426017"/>
            <a:chExt cx="3056856" cy="2227119"/>
          </a:xfrm>
        </p:grpSpPr>
        <p:pic>
          <p:nvPicPr>
            <p:cNvPr id="4" name="Picture 3"/>
            <p:cNvPicPr/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644008" y="2426017"/>
              <a:ext cx="3006824" cy="22271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4611488" y="4346769"/>
              <a:ext cx="3056856" cy="30636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19 – Candida Albicans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5240338" y="1674813"/>
            <a:ext cx="3455987" cy="2808287"/>
            <a:chOff x="683568" y="3717032"/>
            <a:chExt cx="3456384" cy="2808312"/>
          </a:xfrm>
        </p:grpSpPr>
        <p:pic>
          <p:nvPicPr>
            <p:cNvPr id="1027" name="Picture 3" descr="C:\Users\Sofia\Downloads\slide018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83568" y="3717032"/>
              <a:ext cx="3456384" cy="27651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83568" y="6218954"/>
              <a:ext cx="3456384" cy="30639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17 – Candida Albicans,  40x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5003800" y="1916113"/>
            <a:ext cx="3619500" cy="2617787"/>
            <a:chOff x="5127072" y="2738135"/>
            <a:chExt cx="3619874" cy="2617580"/>
          </a:xfrm>
        </p:grpSpPr>
        <p:pic>
          <p:nvPicPr>
            <p:cNvPr id="1026" name="Picture 2" descr="C:\Users\Sofia\Downloads\slide0188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/>
              </a:extLst>
            </a:blip>
            <a:srcRect t="9611"/>
            <a:stretch/>
          </p:blipFill>
          <p:spPr bwMode="auto">
            <a:xfrm>
              <a:off x="5127073" y="2738135"/>
              <a:ext cx="3619873" cy="261757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127072" y="5049352"/>
              <a:ext cx="3619874" cy="30636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18 – Candida Albicans, 60x</a:t>
              </a:r>
            </a:p>
          </p:txBody>
        </p:sp>
      </p:grpSp>
      <p:pic>
        <p:nvPicPr>
          <p:cNvPr id="17415" name="Picture 4" descr="C:\Users\Sofia\Desktop\geeky_girl_looking_at_microscope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33375"/>
            <a:ext cx="13811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4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FUNGHI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122863" cy="4373563"/>
          </a:xfrm>
        </p:spPr>
        <p:txBody>
          <a:bodyPr rtlCol="0">
            <a:normAutofit/>
          </a:bodyPr>
          <a:lstStyle/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b="1" u="sng" dirty="0" smtClean="0">
                <a:latin typeface="+mj-lt"/>
              </a:rPr>
              <a:t>Torulopsis Glabrata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spore piccole;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Spesso si manifestano rotonde  con un alone fino e chiaro;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non producono pseudoife.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11188" y="3644900"/>
            <a:ext cx="4321175" cy="2952750"/>
            <a:chOff x="539551" y="3429000"/>
            <a:chExt cx="3933637" cy="281631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/>
              </a:extLst>
            </a:blip>
            <a:srcRect r="9666" b="19385"/>
            <a:stretch/>
          </p:blipFill>
          <p:spPr bwMode="auto">
            <a:xfrm>
              <a:off x="539552" y="3429000"/>
              <a:ext cx="3933635" cy="28083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39551" y="5972766"/>
              <a:ext cx="3933637" cy="27254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20 – Torulopsis Glabrata</a:t>
              </a:r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724525" y="1947863"/>
            <a:ext cx="2879725" cy="4649787"/>
            <a:chOff x="5580112" y="1844824"/>
            <a:chExt cx="2880320" cy="465016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/>
              </a:extLst>
            </a:blip>
            <a:srcRect l="50000"/>
            <a:stretch/>
          </p:blipFill>
          <p:spPr bwMode="auto">
            <a:xfrm>
              <a:off x="5580112" y="1844824"/>
              <a:ext cx="2880320" cy="46085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580112" y="6188575"/>
              <a:ext cx="2880320" cy="30641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21 – Torulopsis Glabrata</a:t>
              </a:r>
            </a:p>
          </p:txBody>
        </p:sp>
      </p:grpSp>
      <p:pic>
        <p:nvPicPr>
          <p:cNvPr id="18438" name="Picture 4" descr="C:\Users\Sofia\Desktop\geeky_girl_looking_at_microscope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33375"/>
            <a:ext cx="13811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7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FUNGHI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402138" cy="2281238"/>
          </a:xfrm>
        </p:spPr>
        <p:txBody>
          <a:bodyPr rtlCol="0">
            <a:normAutofit/>
          </a:bodyPr>
          <a:lstStyle/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b="1" u="sng" dirty="0" smtClean="0">
                <a:latin typeface="+mj-lt"/>
              </a:rPr>
              <a:t>Geotricum Candidum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Ife a  forma di  micéli;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spore;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appare nella periferia del campione(contaminazione dall’esterno ).</a:t>
            </a:r>
            <a:endParaRPr lang="pt-PT" sz="2000" dirty="0">
              <a:latin typeface="+mj-lt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01675" y="4051300"/>
            <a:ext cx="3311525" cy="2617788"/>
            <a:chOff x="611560" y="3695832"/>
            <a:chExt cx="2634571" cy="20644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/>
              </a:extLst>
            </a:blip>
            <a:srcRect l="4290"/>
            <a:stretch/>
          </p:blipFill>
          <p:spPr bwMode="auto">
            <a:xfrm>
              <a:off x="611560" y="3695832"/>
              <a:ext cx="2634571" cy="206449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11560" y="5518698"/>
              <a:ext cx="2634571" cy="24163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22 – Geotricum Candidum</a:t>
              </a:r>
            </a:p>
          </p:txBody>
        </p: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643438" y="4284663"/>
            <a:ext cx="4176712" cy="2384425"/>
            <a:chOff x="893783" y="2095839"/>
            <a:chExt cx="4905376" cy="273529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/>
              </a:extLst>
            </a:blip>
            <a:srcRect t="12920"/>
            <a:stretch/>
          </p:blipFill>
          <p:spPr bwMode="auto">
            <a:xfrm>
              <a:off x="893784" y="2095839"/>
              <a:ext cx="4905375" cy="266249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93783" y="4525187"/>
              <a:ext cx="4905376" cy="30594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24 – Geotricum Candidum</a:t>
              </a: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859338" y="1773238"/>
            <a:ext cx="3698875" cy="2413000"/>
            <a:chOff x="3966690" y="3194179"/>
            <a:chExt cx="3698393" cy="241349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/>
              </a:extLst>
            </a:blip>
            <a:srcRect l="9822"/>
            <a:stretch/>
          </p:blipFill>
          <p:spPr bwMode="auto">
            <a:xfrm>
              <a:off x="3966690" y="3194179"/>
              <a:ext cx="3698393" cy="23414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966690" y="5301224"/>
              <a:ext cx="3698393" cy="30645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23 – Geotricum Candidum</a:t>
              </a:r>
            </a:p>
          </p:txBody>
        </p:sp>
      </p:grpSp>
      <p:pic>
        <p:nvPicPr>
          <p:cNvPr id="19463" name="Picture 4" descr="C:\Users\Sofia\Desktop\geeky_girl_looking_at_microscope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33375"/>
            <a:ext cx="13811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2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paraSSITI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330700" cy="4916488"/>
          </a:xfrm>
        </p:spPr>
        <p:txBody>
          <a:bodyPr rtlCol="0">
            <a:normAutofit/>
          </a:bodyPr>
          <a:lstStyle/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b="1" u="sng" dirty="0" smtClean="0">
                <a:latin typeface="+mj-lt"/>
              </a:rPr>
              <a:t>Trichomonas Vaginalis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protozoo flagellato;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>
                <a:latin typeface="+mj-lt"/>
              </a:rPr>
              <a:t>f</a:t>
            </a:r>
            <a:r>
              <a:rPr lang="pt-PT" sz="2000" dirty="0" smtClean="0">
                <a:latin typeface="+mj-lt"/>
              </a:rPr>
              <a:t>orma a pera;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taglia variabile;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colore grigiastro;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>
                <a:latin typeface="+mj-lt"/>
              </a:rPr>
              <a:t>c</a:t>
            </a:r>
            <a:r>
              <a:rPr lang="pt-PT" sz="2000" dirty="0" smtClean="0">
                <a:latin typeface="+mj-lt"/>
              </a:rPr>
              <a:t>itoplasma può presentare  granulazioni eosinofile;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nucleo scuro ed eccentrico;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le cellulae pavimente possono presentare alterazioni cellulari come la multinucleazione, ipertrofia nucleare, nucleoli prominenti,altri particolari.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133975" y="1916113"/>
            <a:ext cx="3632200" cy="2746375"/>
            <a:chOff x="5133884" y="1916832"/>
            <a:chExt cx="3631673" cy="274585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133884" y="1916832"/>
              <a:ext cx="3620192" cy="27458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144995" y="4356356"/>
              <a:ext cx="3620562" cy="30633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25 – Tricomonas Vaginalis</a:t>
              </a:r>
            </a:p>
          </p:txBody>
        </p: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973638" y="2378075"/>
            <a:ext cx="3779837" cy="3003550"/>
            <a:chOff x="1952620" y="2431770"/>
            <a:chExt cx="3780308" cy="3002573"/>
          </a:xfrm>
        </p:grpSpPr>
        <p:pic>
          <p:nvPicPr>
            <p:cNvPr id="2051" name="Picture 3" descr="C:\Users\Sofia\Downloads\slide018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979712" y="2431770"/>
              <a:ext cx="3753216" cy="30025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952620" y="5128056"/>
              <a:ext cx="3780308" cy="30628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26 – Tricomonas Vaginalis, 60x</a:t>
              </a: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906963" y="2378075"/>
            <a:ext cx="3846512" cy="3471863"/>
            <a:chOff x="3348286" y="332657"/>
            <a:chExt cx="4500500" cy="3625610"/>
          </a:xfrm>
        </p:grpSpPr>
        <p:pic>
          <p:nvPicPr>
            <p:cNvPr id="2052" name="Picture 4" descr="C:\Users\Sofia\Downloads\slide018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348286" y="332657"/>
              <a:ext cx="4500500" cy="3600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348286" y="3638311"/>
              <a:ext cx="4500500" cy="31995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27 – Trichomonas Vaginalis, 60x</a:t>
              </a:r>
            </a:p>
          </p:txBody>
        </p:sp>
      </p:grpSp>
      <p:pic>
        <p:nvPicPr>
          <p:cNvPr id="20487" name="Picture 4" descr="C:\Users\Sofia\Desktop\geeky_girl_looking_at_microscope_hg_cl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333375"/>
            <a:ext cx="13811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8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paraSSITI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043363" cy="4373563"/>
          </a:xfrm>
        </p:spPr>
        <p:txBody>
          <a:bodyPr rtlCol="0">
            <a:normAutofit/>
          </a:bodyPr>
          <a:lstStyle/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b="1" u="sng" dirty="0" smtClean="0">
                <a:latin typeface="+mj-lt"/>
              </a:rPr>
              <a:t>Filaria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>
                <a:latin typeface="+mj-lt"/>
              </a:rPr>
              <a:t>f</a:t>
            </a:r>
            <a:r>
              <a:rPr lang="pt-PT" sz="2000" dirty="0" smtClean="0">
                <a:latin typeface="+mj-lt"/>
              </a:rPr>
              <a:t>orma allungata con terminazioni filiforme;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moltiplicazione  con sangue;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si deposita in vari organi;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esistono  tre specie: Wuchereria Bancrofti, Onchocerca Volvulus e Dipetalonema Perstans, pertanto la prima è la più comune.</a:t>
            </a:r>
            <a:endParaRPr lang="pt-PT" sz="2000" dirty="0">
              <a:latin typeface="+mj-lt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703763" y="2205038"/>
            <a:ext cx="4090987" cy="3168650"/>
            <a:chOff x="4703205" y="2204864"/>
            <a:chExt cx="4091569" cy="316835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4703205" y="2204864"/>
              <a:ext cx="4091569" cy="31278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4703205" y="5066857"/>
              <a:ext cx="4091569" cy="306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28 – Wuchereria Bancrofti</a:t>
              </a:r>
            </a:p>
          </p:txBody>
        </p:sp>
      </p:grpSp>
      <p:pic>
        <p:nvPicPr>
          <p:cNvPr id="21509" name="Picture 4" descr="C:\Users\Sofia\Desktop\geeky_girl_looking_at_microscope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33375"/>
            <a:ext cx="13811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vírus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52600"/>
            <a:ext cx="3756025" cy="4373563"/>
          </a:xfrm>
        </p:spPr>
        <p:txBody>
          <a:bodyPr rtlCol="0">
            <a:normAutofit lnSpcReduction="10000"/>
          </a:bodyPr>
          <a:lstStyle/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b="1" u="sng" dirty="0" smtClean="0">
                <a:latin typeface="+mj-lt"/>
              </a:rPr>
              <a:t>Herpes Simplex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omogeneizzazione della matrice nucleare – fase iniziale;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Cellule  grandi multinucleate;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Nuclei di varia forma;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membrana nucleare prominente</a:t>
            </a:r>
            <a:r>
              <a:rPr lang="pt-PT" sz="2000" dirty="0">
                <a:latin typeface="+mj-lt"/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fase finale – dense inclusioni eosinofile intranucleari circondate da un alone chiaro.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995738" y="2205038"/>
            <a:ext cx="4916487" cy="3311525"/>
            <a:chOff x="3851919" y="1988840"/>
            <a:chExt cx="4916484" cy="331202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851920" y="1988840"/>
              <a:ext cx="4916483" cy="331202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851919" y="4994427"/>
              <a:ext cx="4916484" cy="3064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29 – Herpes Simples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756150" y="2339975"/>
            <a:ext cx="4011613" cy="3194050"/>
            <a:chOff x="4755426" y="667156"/>
            <a:chExt cx="4012977" cy="3194065"/>
          </a:xfrm>
        </p:grpSpPr>
        <p:pic>
          <p:nvPicPr>
            <p:cNvPr id="3076" name="Picture 4" descr="C:\Users\Sofia\Downloads\slide018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755426" y="667156"/>
              <a:ext cx="3992581" cy="31940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755426" y="3554833"/>
              <a:ext cx="4012977" cy="30638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30 – Herpes Simples, 40x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371975" y="2185988"/>
            <a:ext cx="4376738" cy="3500437"/>
            <a:chOff x="216915" y="2165103"/>
            <a:chExt cx="4375765" cy="3500611"/>
          </a:xfrm>
        </p:grpSpPr>
        <p:pic>
          <p:nvPicPr>
            <p:cNvPr id="3075" name="Picture 3" descr="C:\Users\Sofia\Downloads\slide019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16915" y="2165103"/>
              <a:ext cx="4375764" cy="350061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16915" y="5359312"/>
              <a:ext cx="4375765" cy="30640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31– Herpes Simples, 60x</a:t>
              </a:r>
            </a:p>
          </p:txBody>
        </p:sp>
      </p:grpSp>
      <p:pic>
        <p:nvPicPr>
          <p:cNvPr id="22535" name="Picture 4" descr="C:\Users\Sofia\Desktop\geeky_girl_looking_at_microscope_hg_cl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333375"/>
            <a:ext cx="13811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3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vIrus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373563"/>
          </a:xfrm>
        </p:spPr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b="1" u="sng" dirty="0" smtClean="0">
                <a:latin typeface="+mj-lt"/>
              </a:rPr>
              <a:t>CMV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virus del gruppo herpes;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inclusioni intranucleari grandi;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inclusioni satelliti più piccole nel nucleo e nel citoplasma;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inclusioni – “occhio di gufo”.</a:t>
            </a:r>
            <a:endParaRPr lang="pt-PT" sz="2000" dirty="0">
              <a:latin typeface="+mj-lt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4213" y="4595813"/>
            <a:ext cx="3497262" cy="2001837"/>
            <a:chOff x="6072543" y="3501866"/>
            <a:chExt cx="3497759" cy="20015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/>
              </a:extLst>
            </a:blip>
            <a:srcRect t="11630"/>
            <a:stretch/>
          </p:blipFill>
          <p:spPr bwMode="auto">
            <a:xfrm>
              <a:off x="6072543" y="3501866"/>
              <a:ext cx="3497759" cy="195177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072543" y="5197102"/>
              <a:ext cx="3497759" cy="3063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32 – </a:t>
              </a:r>
              <a:r>
                <a:rPr lang="pt-PT" sz="1200" dirty="0" smtClean="0">
                  <a:latin typeface="+mj-lt"/>
                </a:rPr>
                <a:t>Citomegalovirus</a:t>
              </a:r>
              <a:endParaRPr lang="pt-PT" sz="1200" dirty="0">
                <a:latin typeface="+mj-lt"/>
              </a:endParaRP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4716463" y="4076700"/>
            <a:ext cx="3762375" cy="2520949"/>
            <a:chOff x="827584" y="2637432"/>
            <a:chExt cx="3254745" cy="2159719"/>
          </a:xfrm>
        </p:grpSpPr>
        <p:pic>
          <p:nvPicPr>
            <p:cNvPr id="10" name="Picture 9"/>
            <p:cNvPicPr/>
            <p:nvPr/>
          </p:nvPicPr>
          <p:blipFill rotWithShape="1">
            <a:blip r:embed="rId5" cstate="print"/>
            <a:srcRect t="18778" b="-7892"/>
            <a:stretch/>
          </p:blipFill>
          <p:spPr bwMode="auto">
            <a:xfrm>
              <a:off x="827585" y="2637432"/>
              <a:ext cx="3254744" cy="21597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827584" y="4512873"/>
              <a:ext cx="3225905" cy="262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34 – </a:t>
              </a:r>
              <a:r>
                <a:rPr lang="pt-PT" sz="1200" dirty="0" smtClean="0">
                  <a:latin typeface="+mj-lt"/>
                </a:rPr>
                <a:t>Citomegalovirus</a:t>
              </a:r>
              <a:endParaRPr lang="pt-PT" sz="1200" dirty="0">
                <a:latin typeface="+mj-lt"/>
              </a:endParaRPr>
            </a:p>
          </p:txBody>
        </p:sp>
      </p:grp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4716463" y="1671638"/>
            <a:ext cx="3689350" cy="2306677"/>
            <a:chOff x="1405318" y="3572224"/>
            <a:chExt cx="3330466" cy="1959911"/>
          </a:xfrm>
        </p:grpSpPr>
        <p:pic>
          <p:nvPicPr>
            <p:cNvPr id="9" name="Picture 8"/>
            <p:cNvPicPr/>
            <p:nvPr/>
          </p:nvPicPr>
          <p:blipFill rotWithShape="1">
            <a:blip r:embed="rId6" cstate="print">
              <a:lum bright="30000" contrast="20000"/>
            </a:blip>
            <a:srcRect l="10938" t="18965" r="2867"/>
            <a:stretch/>
          </p:blipFill>
          <p:spPr bwMode="auto">
            <a:xfrm>
              <a:off x="1405318" y="3572224"/>
              <a:ext cx="3311236" cy="192162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1405318" y="5271740"/>
              <a:ext cx="3330466" cy="2603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33 – </a:t>
              </a:r>
              <a:r>
                <a:rPr lang="pt-PT" sz="1200" dirty="0" smtClean="0">
                  <a:latin typeface="+mj-lt"/>
                </a:rPr>
                <a:t>Citomegalovirus</a:t>
              </a:r>
              <a:endParaRPr lang="pt-PT" sz="1200" dirty="0">
                <a:latin typeface="+mj-lt"/>
              </a:endParaRPr>
            </a:p>
          </p:txBody>
        </p:sp>
      </p:grpSp>
      <p:pic>
        <p:nvPicPr>
          <p:cNvPr id="23559" name="Picture 4" descr="C:\Users\Sofia\Desktop\geeky_girl_looking_at_microscope_hg_cl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333375"/>
            <a:ext cx="13811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1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vIrus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330700" cy="5348288"/>
          </a:xfrm>
        </p:spPr>
        <p:txBody>
          <a:bodyPr rtlCol="0">
            <a:normAutofit/>
          </a:bodyPr>
          <a:lstStyle/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b="1" u="sng" dirty="0" smtClean="0">
                <a:latin typeface="+mj-lt"/>
              </a:rPr>
              <a:t>HPV</a:t>
            </a:r>
          </a:p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2000" dirty="0" smtClean="0">
                <a:latin typeface="+mj-lt"/>
              </a:rPr>
              <a:t>Strati superficiali: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presenza di coilociti;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cavità perinucleare (chiara, bordi ben definiti, periferia densa basofila/eosinofila);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bi o multinucleazioni frequenti;</a:t>
            </a:r>
          </a:p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2000" dirty="0" smtClean="0">
                <a:latin typeface="+mj-lt"/>
              </a:rPr>
              <a:t>Strati  profondi: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nucleoli </a:t>
            </a:r>
            <a:r>
              <a:rPr lang="pt-PT" sz="2000" dirty="0" smtClean="0">
                <a:latin typeface="+mj-lt"/>
              </a:rPr>
              <a:t>con vari gradi di degenerazione;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>
                <a:latin typeface="+mj-lt"/>
              </a:rPr>
              <a:t>c</a:t>
            </a:r>
            <a:r>
              <a:rPr lang="pt-PT" sz="2000" dirty="0" smtClean="0">
                <a:latin typeface="+mj-lt"/>
              </a:rPr>
              <a:t>romatina senza dettagli;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fase finale – apoptosi;</a:t>
            </a:r>
          </a:p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sz="2000" dirty="0" smtClean="0">
              <a:latin typeface="+mj-lt"/>
            </a:endParaRPr>
          </a:p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2000" dirty="0" smtClean="0">
                <a:latin typeface="+mj-lt"/>
              </a:rPr>
              <a:t>Nota:Aggregatui di cellule possono essere rilevati    con discheratosi.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435600" y="1943100"/>
            <a:ext cx="3038475" cy="2062163"/>
            <a:chOff x="5436096" y="1988840"/>
            <a:chExt cx="3038475" cy="206273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436096" y="1988840"/>
              <a:ext cx="3038475" cy="19907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444034" y="3745100"/>
              <a:ext cx="3030537" cy="3064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35 – Coilócitos</a:t>
              </a:r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5376863" y="4365625"/>
            <a:ext cx="3125787" cy="2220913"/>
            <a:chOff x="5376563" y="4519170"/>
            <a:chExt cx="3126560" cy="222219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 rot="5400000">
              <a:off x="5814467" y="4081266"/>
              <a:ext cx="2222198" cy="309800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390854" y="6322026"/>
              <a:ext cx="3112269" cy="30656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36 – HPV negli strati più profondi </a:t>
              </a: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5376863" y="3186113"/>
            <a:ext cx="3084512" cy="2114550"/>
            <a:chOff x="5376563" y="2825396"/>
            <a:chExt cx="3084092" cy="211577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376563" y="2825396"/>
              <a:ext cx="3084092" cy="20528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376563" y="4634603"/>
              <a:ext cx="3084092" cy="3065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37 – Discheratosi</a:t>
              </a:r>
            </a:p>
          </p:txBody>
        </p:sp>
      </p:grpSp>
      <p:pic>
        <p:nvPicPr>
          <p:cNvPr id="24583" name="Picture 4" descr="C:\Users\Sofia\Desktop\geeky_girl_looking_at_microscope_hg_cl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333375"/>
            <a:ext cx="13811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7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BIBLIOGRAFIA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00" dirty="0" smtClean="0">
                <a:latin typeface="+mj-lt"/>
              </a:rPr>
              <a:t>Figura </a:t>
            </a:r>
            <a:r>
              <a:rPr lang="pt-PT" sz="1000" dirty="0">
                <a:latin typeface="+mj-lt"/>
              </a:rPr>
              <a:t>15 – Gray, W., Mckee, G. </a:t>
            </a:r>
            <a:r>
              <a:rPr lang="pt-PT" sz="1000" i="1" dirty="0">
                <a:latin typeface="+mj-lt"/>
              </a:rPr>
              <a:t>Dagnostic Cytopathology</a:t>
            </a:r>
            <a:r>
              <a:rPr lang="pt-PT" sz="1000" dirty="0">
                <a:latin typeface="+mj-lt"/>
              </a:rPr>
              <a:t> (2ª Edição).</a:t>
            </a:r>
            <a:r>
              <a:rPr lang="en-US" sz="1000" dirty="0">
                <a:latin typeface="+mj-lt"/>
              </a:rPr>
              <a:t> Churchill Livingstone, 2003</a:t>
            </a:r>
            <a:endParaRPr lang="pt-PT" sz="1000" i="1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00" dirty="0" smtClean="0">
                <a:latin typeface="+mj-lt"/>
              </a:rPr>
              <a:t>Figura </a:t>
            </a:r>
            <a:r>
              <a:rPr lang="pt-PT" sz="1000" dirty="0">
                <a:latin typeface="+mj-lt"/>
              </a:rPr>
              <a:t>16 – Gray, W., Mckee, G. </a:t>
            </a:r>
            <a:r>
              <a:rPr lang="pt-PT" sz="1000" i="1" dirty="0">
                <a:latin typeface="+mj-lt"/>
              </a:rPr>
              <a:t>Dagnostic Cytopathology</a:t>
            </a:r>
            <a:r>
              <a:rPr lang="pt-PT" sz="1000" dirty="0">
                <a:latin typeface="+mj-lt"/>
              </a:rPr>
              <a:t> (2ª Edição).</a:t>
            </a:r>
            <a:r>
              <a:rPr lang="en-US" sz="1000" dirty="0">
                <a:latin typeface="+mj-lt"/>
              </a:rPr>
              <a:t> Churchill Livingstone, 2003</a:t>
            </a:r>
            <a:endParaRPr lang="pt-PT" sz="1000" i="1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00" dirty="0" smtClean="0">
                <a:latin typeface="+mj-lt"/>
              </a:rPr>
              <a:t>Figura </a:t>
            </a:r>
            <a:r>
              <a:rPr lang="pt-PT" sz="1000" dirty="0">
                <a:latin typeface="+mj-lt"/>
              </a:rPr>
              <a:t>17 – </a:t>
            </a:r>
            <a:r>
              <a:rPr lang="en-US" sz="1000" dirty="0" err="1">
                <a:latin typeface="+mj-lt"/>
              </a:rPr>
              <a:t>Cibas</a:t>
            </a:r>
            <a:r>
              <a:rPr lang="en-US" sz="1000" dirty="0">
                <a:latin typeface="+mj-lt"/>
              </a:rPr>
              <a:t>, E., </a:t>
            </a:r>
            <a:r>
              <a:rPr lang="en-US" sz="1000" dirty="0" err="1">
                <a:latin typeface="+mj-lt"/>
              </a:rPr>
              <a:t>Ducatman</a:t>
            </a:r>
            <a:r>
              <a:rPr lang="en-US" sz="1000" dirty="0">
                <a:latin typeface="+mj-lt"/>
              </a:rPr>
              <a:t>, B. </a:t>
            </a:r>
            <a:r>
              <a:rPr lang="en-US" sz="1000" i="1" dirty="0">
                <a:latin typeface="+mj-lt"/>
              </a:rPr>
              <a:t>Cytology – Diagnostic Principles and Clinical Correlates</a:t>
            </a:r>
            <a:r>
              <a:rPr lang="en-US" sz="1000" dirty="0">
                <a:latin typeface="+mj-lt"/>
              </a:rPr>
              <a:t> (3ª </a:t>
            </a:r>
            <a:r>
              <a:rPr lang="en-US" sz="1000" dirty="0" err="1" smtClean="0">
                <a:latin typeface="+mj-lt"/>
              </a:rPr>
              <a:t>Edizione</a:t>
            </a:r>
            <a:r>
              <a:rPr lang="en-US" sz="1000" dirty="0" smtClean="0">
                <a:latin typeface="+mj-lt"/>
              </a:rPr>
              <a:t>). </a:t>
            </a:r>
            <a:r>
              <a:rPr lang="en-US" sz="1000" dirty="0">
                <a:latin typeface="+mj-lt"/>
                <a:cs typeface="Arial"/>
              </a:rPr>
              <a:t>London: Saunders </a:t>
            </a:r>
            <a:endParaRPr lang="pt-PT" sz="10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00" dirty="0">
                <a:latin typeface="+mj-lt"/>
              </a:rPr>
              <a:t>Figura 18 – http://</a:t>
            </a:r>
            <a:r>
              <a:rPr lang="pt-PT" sz="1000" dirty="0" smtClean="0">
                <a:latin typeface="+mj-lt"/>
              </a:rPr>
              <a:t>www.cytologystuff.com/indexwork.htm</a:t>
            </a:r>
            <a:r>
              <a:rPr lang="pt-PT" sz="1000" dirty="0">
                <a:latin typeface="+mj-lt"/>
              </a:rPr>
              <a:t> , </a:t>
            </a:r>
            <a:r>
              <a:rPr lang="pt-PT" sz="1000" dirty="0" smtClean="0">
                <a:latin typeface="+mj-lt"/>
              </a:rPr>
              <a:t>edito il  26 Ottobredel 2011 </a:t>
            </a:r>
            <a:endParaRPr lang="pt-PT" sz="10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00" dirty="0">
                <a:latin typeface="+mj-lt"/>
              </a:rPr>
              <a:t>Figura 19 – http://</a:t>
            </a:r>
            <a:r>
              <a:rPr lang="pt-PT" sz="1000" dirty="0" smtClean="0">
                <a:latin typeface="+mj-lt"/>
              </a:rPr>
              <a:t>www.cytologystuff.com/indexwork.htm</a:t>
            </a:r>
            <a:r>
              <a:rPr lang="pt-PT" sz="1000" dirty="0">
                <a:latin typeface="+mj-lt"/>
              </a:rPr>
              <a:t> , </a:t>
            </a:r>
            <a:r>
              <a:rPr lang="pt-PT" sz="1000" dirty="0" smtClean="0">
                <a:latin typeface="+mj-lt"/>
              </a:rPr>
              <a:t>edito il 26  Ottobre del 2011</a:t>
            </a:r>
            <a:endParaRPr lang="pt-PT" sz="10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00" dirty="0">
                <a:latin typeface="+mj-lt"/>
              </a:rPr>
              <a:t>Figura 20 – http://</a:t>
            </a:r>
            <a:r>
              <a:rPr lang="pt-PT" sz="1000" dirty="0" smtClean="0">
                <a:latin typeface="+mj-lt"/>
              </a:rPr>
              <a:t>nih.techriver.net/view.php?patientId=314</a:t>
            </a:r>
            <a:r>
              <a:rPr lang="pt-PT" sz="1000" dirty="0">
                <a:latin typeface="+mj-lt"/>
              </a:rPr>
              <a:t> , </a:t>
            </a:r>
            <a:r>
              <a:rPr lang="pt-PT" sz="1000" dirty="0" smtClean="0"/>
              <a:t>edito il 26  Ottobre del 2011 </a:t>
            </a:r>
            <a:endParaRPr lang="pt-PT" sz="10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00" dirty="0" smtClean="0">
                <a:latin typeface="+mj-lt"/>
              </a:rPr>
              <a:t>Figura21-http</a:t>
            </a:r>
            <a:r>
              <a:rPr lang="pt-PT" sz="1000" dirty="0">
                <a:latin typeface="+mj-lt"/>
              </a:rPr>
              <a:t>://</a:t>
            </a:r>
            <a:r>
              <a:rPr lang="pt-PT" sz="1000" dirty="0" smtClean="0">
                <a:latin typeface="+mj-lt"/>
              </a:rPr>
              <a:t>nih.techriver.net/view.php?patientId=313 </a:t>
            </a:r>
            <a:r>
              <a:rPr lang="pt-PT" sz="1000" dirty="0" smtClean="0"/>
              <a:t>edito il 26  Ottobre del 2011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00" dirty="0" smtClean="0">
                <a:latin typeface="+mj-lt"/>
              </a:rPr>
              <a:t>Figura </a:t>
            </a:r>
            <a:r>
              <a:rPr lang="pt-PT" sz="1000" dirty="0">
                <a:latin typeface="+mj-lt"/>
              </a:rPr>
              <a:t>22 – http://</a:t>
            </a:r>
            <a:r>
              <a:rPr lang="pt-PT" sz="1000" dirty="0" smtClean="0">
                <a:latin typeface="+mj-lt"/>
              </a:rPr>
              <a:t>www.humenhealth.com/acinetobacter-infections/geotrichum-candidum.asp</a:t>
            </a:r>
            <a:r>
              <a:rPr lang="pt-PT" sz="1000" dirty="0">
                <a:latin typeface="+mj-lt"/>
              </a:rPr>
              <a:t> , </a:t>
            </a:r>
            <a:r>
              <a:rPr lang="pt-PT" sz="1000" dirty="0" smtClean="0"/>
              <a:t>edito il 26  Ottobre del 2011</a:t>
            </a:r>
            <a:endParaRPr lang="pt-PT" sz="10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00" dirty="0">
                <a:latin typeface="+mj-lt"/>
              </a:rPr>
              <a:t>Figura 23 – www.caltexmoldservices.com/.../</a:t>
            </a:r>
            <a:r>
              <a:rPr lang="pt-PT" sz="1000" dirty="0" smtClean="0">
                <a:latin typeface="+mj-lt"/>
              </a:rPr>
              <a:t>geotrichum</a:t>
            </a:r>
            <a:r>
              <a:rPr lang="pt-PT" sz="1000" dirty="0">
                <a:latin typeface="+mj-lt"/>
              </a:rPr>
              <a:t> , </a:t>
            </a:r>
            <a:r>
              <a:rPr lang="pt-PT" sz="1000" dirty="0" smtClean="0">
                <a:latin typeface="+mj-lt"/>
              </a:rPr>
              <a:t>edito il  </a:t>
            </a:r>
            <a:r>
              <a:rPr lang="pt-PT" sz="1000" dirty="0">
                <a:latin typeface="+mj-lt"/>
              </a:rPr>
              <a:t>26 </a:t>
            </a:r>
            <a:r>
              <a:rPr lang="pt-PT" sz="1000" dirty="0" smtClean="0">
                <a:latin typeface="+mj-lt"/>
              </a:rPr>
              <a:t>di Ottobre del 2011</a:t>
            </a:r>
            <a:endParaRPr lang="pt-PT" sz="10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00" dirty="0">
                <a:latin typeface="+mj-lt"/>
              </a:rPr>
              <a:t>Figura 24 – www.caltexmoldservices.com/.../geotrichum</a:t>
            </a:r>
            <a:r>
              <a:rPr lang="pt-PT" sz="1000" dirty="0" smtClean="0">
                <a:latin typeface="+mj-lt"/>
              </a:rPr>
              <a:t>/</a:t>
            </a:r>
            <a:r>
              <a:rPr lang="pt-PT" sz="1000" dirty="0">
                <a:latin typeface="+mj-lt"/>
              </a:rPr>
              <a:t> , </a:t>
            </a:r>
            <a:r>
              <a:rPr lang="pt-PT" sz="1000" dirty="0" smtClean="0">
                <a:latin typeface="+mj-lt"/>
              </a:rPr>
              <a:t>edito il 26 Ottobre del </a:t>
            </a:r>
            <a:r>
              <a:rPr lang="pt-PT" sz="1000" dirty="0">
                <a:latin typeface="+mj-lt"/>
              </a:rPr>
              <a:t>2011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00" dirty="0">
                <a:latin typeface="+mj-lt"/>
              </a:rPr>
              <a:t>Figura 25 – </a:t>
            </a:r>
            <a:r>
              <a:rPr lang="en-US" sz="1000" dirty="0" err="1">
                <a:latin typeface="+mj-lt"/>
              </a:rPr>
              <a:t>Cibas</a:t>
            </a:r>
            <a:r>
              <a:rPr lang="en-US" sz="1000" dirty="0">
                <a:latin typeface="+mj-lt"/>
              </a:rPr>
              <a:t>, E., </a:t>
            </a:r>
            <a:r>
              <a:rPr lang="en-US" sz="1000" dirty="0" err="1">
                <a:latin typeface="+mj-lt"/>
              </a:rPr>
              <a:t>Ducatman</a:t>
            </a:r>
            <a:r>
              <a:rPr lang="en-US" sz="1000" dirty="0">
                <a:latin typeface="+mj-lt"/>
              </a:rPr>
              <a:t>, B. </a:t>
            </a:r>
            <a:r>
              <a:rPr lang="en-US" sz="1000" i="1" dirty="0">
                <a:latin typeface="+mj-lt"/>
              </a:rPr>
              <a:t>Cytology – Diagnostic Principles and Clinical Correlates</a:t>
            </a:r>
            <a:r>
              <a:rPr lang="en-US" sz="1000" dirty="0">
                <a:latin typeface="+mj-lt"/>
              </a:rPr>
              <a:t> (3ª </a:t>
            </a:r>
            <a:r>
              <a:rPr lang="en-US" sz="1000" dirty="0" err="1">
                <a:latin typeface="+mj-lt"/>
              </a:rPr>
              <a:t>Edição</a:t>
            </a:r>
            <a:r>
              <a:rPr lang="en-US" sz="1000" dirty="0" smtClean="0">
                <a:latin typeface="+mj-lt"/>
              </a:rPr>
              <a:t>). </a:t>
            </a:r>
            <a:r>
              <a:rPr lang="en-US" sz="1000" dirty="0">
                <a:latin typeface="+mj-lt"/>
                <a:cs typeface="Arial"/>
              </a:rPr>
              <a:t>London: Saunders </a:t>
            </a:r>
            <a:r>
              <a:rPr lang="en-US" sz="1000" dirty="0" smtClean="0">
                <a:latin typeface="+mj-lt"/>
                <a:cs typeface="Arial"/>
              </a:rPr>
              <a:t>. </a:t>
            </a:r>
            <a:endParaRPr lang="pt-PT" sz="10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00" dirty="0">
                <a:latin typeface="+mj-lt"/>
              </a:rPr>
              <a:t>Figura 26 – http://</a:t>
            </a:r>
            <a:r>
              <a:rPr lang="pt-PT" sz="1000" dirty="0" smtClean="0">
                <a:latin typeface="+mj-lt"/>
              </a:rPr>
              <a:t>www.cytologystuff.com/indexwork.htm</a:t>
            </a:r>
            <a:r>
              <a:rPr lang="pt-PT" sz="1000" dirty="0">
                <a:latin typeface="+mj-lt"/>
              </a:rPr>
              <a:t> , </a:t>
            </a:r>
            <a:r>
              <a:rPr lang="pt-PT" sz="1000" dirty="0" smtClean="0">
                <a:latin typeface="+mj-lt"/>
              </a:rPr>
              <a:t>edito il </a:t>
            </a:r>
            <a:r>
              <a:rPr lang="pt-PT" sz="1000" dirty="0">
                <a:latin typeface="+mj-lt"/>
              </a:rPr>
              <a:t>26 </a:t>
            </a:r>
            <a:r>
              <a:rPr lang="pt-PT" sz="1000" dirty="0" smtClean="0">
                <a:latin typeface="+mj-lt"/>
              </a:rPr>
              <a:t>di  Ottobre del 2011</a:t>
            </a:r>
            <a:endParaRPr lang="pt-PT" sz="10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00" dirty="0">
                <a:latin typeface="+mj-lt"/>
              </a:rPr>
              <a:t>Figura 27 – http://</a:t>
            </a:r>
            <a:r>
              <a:rPr lang="pt-PT" sz="1000" dirty="0" smtClean="0">
                <a:latin typeface="+mj-lt"/>
              </a:rPr>
              <a:t>www.cytologystuff.com/indexwork.htm</a:t>
            </a:r>
            <a:r>
              <a:rPr lang="pt-PT" sz="1000" dirty="0">
                <a:latin typeface="+mj-lt"/>
              </a:rPr>
              <a:t> , </a:t>
            </a:r>
            <a:r>
              <a:rPr lang="pt-PT" sz="1000" dirty="0" smtClean="0">
                <a:latin typeface="+mj-lt"/>
              </a:rPr>
              <a:t>edito  il 26 di Ottobre del </a:t>
            </a:r>
            <a:r>
              <a:rPr lang="pt-PT" sz="1000" dirty="0">
                <a:latin typeface="+mj-lt"/>
              </a:rPr>
              <a:t>2011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00" dirty="0">
                <a:latin typeface="+mj-lt"/>
              </a:rPr>
              <a:t>Figura 28 – http://</a:t>
            </a:r>
            <a:r>
              <a:rPr lang="pt-PT" sz="1000" dirty="0" smtClean="0">
                <a:latin typeface="+mj-lt"/>
              </a:rPr>
              <a:t>www.cytologystuff.com/indexwork.htm</a:t>
            </a:r>
            <a:r>
              <a:rPr lang="pt-PT" sz="1000" dirty="0">
                <a:latin typeface="+mj-lt"/>
              </a:rPr>
              <a:t> , </a:t>
            </a:r>
            <a:r>
              <a:rPr lang="pt-PT" sz="1000" dirty="0" smtClean="0">
                <a:latin typeface="+mj-lt"/>
              </a:rPr>
              <a:t>edito il 26 di </a:t>
            </a:r>
            <a:r>
              <a:rPr lang="pt-PT" sz="1000" dirty="0">
                <a:latin typeface="+mj-lt"/>
              </a:rPr>
              <a:t>Outubro </a:t>
            </a:r>
            <a:r>
              <a:rPr lang="pt-PT" sz="1000" dirty="0" smtClean="0">
                <a:latin typeface="+mj-lt"/>
              </a:rPr>
              <a:t>del 2011</a:t>
            </a:r>
            <a:endParaRPr lang="pt-PT" sz="10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00" dirty="0">
                <a:latin typeface="+mj-lt"/>
              </a:rPr>
              <a:t>Figura 29 – </a:t>
            </a:r>
            <a:r>
              <a:rPr lang="en-US" sz="1000" dirty="0" err="1">
                <a:latin typeface="+mj-lt"/>
              </a:rPr>
              <a:t>Cibas</a:t>
            </a:r>
            <a:r>
              <a:rPr lang="en-US" sz="1000" dirty="0">
                <a:latin typeface="+mj-lt"/>
              </a:rPr>
              <a:t>, E., </a:t>
            </a:r>
            <a:r>
              <a:rPr lang="en-US" sz="1000" dirty="0" err="1">
                <a:latin typeface="+mj-lt"/>
              </a:rPr>
              <a:t>Ducatman</a:t>
            </a:r>
            <a:r>
              <a:rPr lang="en-US" sz="1000" dirty="0">
                <a:latin typeface="+mj-lt"/>
              </a:rPr>
              <a:t>, B. </a:t>
            </a:r>
            <a:r>
              <a:rPr lang="en-US" sz="1000" i="1" dirty="0">
                <a:latin typeface="+mj-lt"/>
              </a:rPr>
              <a:t>Cytology – Diagnostic Principles and Clinical Correlates</a:t>
            </a:r>
            <a:r>
              <a:rPr lang="en-US" sz="1000" dirty="0">
                <a:latin typeface="+mj-lt"/>
              </a:rPr>
              <a:t> (3ª </a:t>
            </a:r>
            <a:r>
              <a:rPr lang="en-US" sz="1000" dirty="0" err="1">
                <a:latin typeface="+mj-lt"/>
              </a:rPr>
              <a:t>Edição</a:t>
            </a:r>
            <a:r>
              <a:rPr lang="en-US" sz="1000" dirty="0" smtClean="0">
                <a:latin typeface="+mj-lt"/>
              </a:rPr>
              <a:t>). </a:t>
            </a:r>
            <a:r>
              <a:rPr lang="en-US" sz="1000" dirty="0">
                <a:latin typeface="+mj-lt"/>
                <a:cs typeface="Arial"/>
              </a:rPr>
              <a:t>London: Saunders </a:t>
            </a:r>
            <a:endParaRPr lang="pt-PT" sz="10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00" dirty="0">
                <a:latin typeface="+mj-lt"/>
              </a:rPr>
              <a:t>Figura 30 – http://</a:t>
            </a:r>
            <a:r>
              <a:rPr lang="pt-PT" sz="1000" dirty="0" smtClean="0">
                <a:latin typeface="+mj-lt"/>
              </a:rPr>
              <a:t>www.cytologystuff.com/indexwork.htm</a:t>
            </a:r>
            <a:r>
              <a:rPr lang="pt-PT" sz="1000" dirty="0">
                <a:latin typeface="+mj-lt"/>
              </a:rPr>
              <a:t> , </a:t>
            </a:r>
            <a:r>
              <a:rPr lang="pt-PT" sz="1000" dirty="0" smtClean="0">
                <a:latin typeface="+mj-lt"/>
              </a:rPr>
              <a:t>edito il 26 di Outubro del </a:t>
            </a:r>
            <a:r>
              <a:rPr lang="pt-PT" sz="1000" dirty="0">
                <a:latin typeface="+mj-lt"/>
              </a:rPr>
              <a:t>2011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00" dirty="0">
                <a:latin typeface="+mj-lt"/>
              </a:rPr>
              <a:t>Figura 31 – http://</a:t>
            </a:r>
            <a:r>
              <a:rPr lang="pt-PT" sz="1000" dirty="0" smtClean="0">
                <a:latin typeface="+mj-lt"/>
              </a:rPr>
              <a:t>www.cytologystuff.com/indexwork.htm</a:t>
            </a:r>
            <a:r>
              <a:rPr lang="pt-PT" sz="1000" dirty="0">
                <a:latin typeface="+mj-lt"/>
              </a:rPr>
              <a:t> , </a:t>
            </a:r>
            <a:r>
              <a:rPr lang="pt-PT" sz="1000" dirty="0" smtClean="0">
                <a:latin typeface="+mj-lt"/>
              </a:rPr>
              <a:t>edito il 26 di </a:t>
            </a:r>
            <a:r>
              <a:rPr lang="pt-PT" sz="1000" dirty="0">
                <a:latin typeface="+mj-lt"/>
              </a:rPr>
              <a:t>Outubro </a:t>
            </a:r>
            <a:r>
              <a:rPr lang="pt-PT" sz="1000" dirty="0" smtClean="0">
                <a:latin typeface="+mj-lt"/>
              </a:rPr>
              <a:t>del </a:t>
            </a:r>
            <a:r>
              <a:rPr lang="pt-PT" sz="1000" dirty="0">
                <a:latin typeface="+mj-lt"/>
              </a:rPr>
              <a:t>2011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000" dirty="0" err="1">
                <a:latin typeface="+mj-lt"/>
              </a:rPr>
              <a:t>Figura</a:t>
            </a:r>
            <a:r>
              <a:rPr lang="en-US" sz="1000" dirty="0">
                <a:latin typeface="+mj-lt"/>
              </a:rPr>
              <a:t> 32 – </a:t>
            </a:r>
            <a:r>
              <a:rPr lang="en-US" sz="1000" dirty="0" err="1">
                <a:latin typeface="+mj-lt"/>
              </a:rPr>
              <a:t>Cibas</a:t>
            </a:r>
            <a:r>
              <a:rPr lang="en-US" sz="1000" dirty="0">
                <a:latin typeface="+mj-lt"/>
              </a:rPr>
              <a:t>, E., </a:t>
            </a:r>
            <a:r>
              <a:rPr lang="en-US" sz="1000" dirty="0" err="1">
                <a:latin typeface="+mj-lt"/>
              </a:rPr>
              <a:t>Ducatman</a:t>
            </a:r>
            <a:r>
              <a:rPr lang="en-US" sz="1000" dirty="0">
                <a:latin typeface="+mj-lt"/>
              </a:rPr>
              <a:t>, B. Cytology – </a:t>
            </a:r>
            <a:r>
              <a:rPr lang="en-US" sz="1000" i="1" dirty="0">
                <a:latin typeface="+mj-lt"/>
              </a:rPr>
              <a:t>Diagnostic Principles and Clinical Correlates</a:t>
            </a:r>
            <a:r>
              <a:rPr lang="en-US" sz="1000" dirty="0">
                <a:latin typeface="+mj-lt"/>
              </a:rPr>
              <a:t> (3ª </a:t>
            </a:r>
            <a:r>
              <a:rPr lang="en-US" sz="1000" dirty="0" err="1">
                <a:latin typeface="+mj-lt"/>
              </a:rPr>
              <a:t>Edição</a:t>
            </a:r>
            <a:r>
              <a:rPr lang="en-US" sz="1000" dirty="0" smtClean="0">
                <a:latin typeface="+mj-lt"/>
              </a:rPr>
              <a:t>). </a:t>
            </a:r>
            <a:r>
              <a:rPr lang="en-US" sz="1000" dirty="0">
                <a:latin typeface="+mj-lt"/>
                <a:cs typeface="Arial"/>
              </a:rPr>
              <a:t>London: Saunders </a:t>
            </a:r>
            <a:endParaRPr lang="pt-PT" sz="10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000" dirty="0" err="1">
                <a:latin typeface="+mj-lt"/>
              </a:rPr>
              <a:t>Figura</a:t>
            </a:r>
            <a:r>
              <a:rPr lang="en-US" sz="1000" dirty="0">
                <a:latin typeface="+mj-lt"/>
              </a:rPr>
              <a:t> 33 – Koss, L. G. </a:t>
            </a:r>
            <a:r>
              <a:rPr lang="en-US" sz="1000" i="1" dirty="0">
                <a:latin typeface="+mj-lt"/>
              </a:rPr>
              <a:t>Diagnostic Cytology and its </a:t>
            </a:r>
            <a:r>
              <a:rPr lang="en-US" sz="1000" i="1" dirty="0" err="1">
                <a:latin typeface="+mj-lt"/>
              </a:rPr>
              <a:t>histopathologic</a:t>
            </a:r>
            <a:r>
              <a:rPr lang="en-US" sz="1000" i="1" dirty="0">
                <a:latin typeface="+mj-lt"/>
              </a:rPr>
              <a:t> bases</a:t>
            </a:r>
            <a:r>
              <a:rPr lang="en-US" sz="1000" dirty="0">
                <a:latin typeface="+mj-lt"/>
              </a:rPr>
              <a:t> (5ª </a:t>
            </a:r>
            <a:r>
              <a:rPr lang="en-US" sz="1000" dirty="0" err="1">
                <a:latin typeface="+mj-lt"/>
              </a:rPr>
              <a:t>Edição</a:t>
            </a:r>
            <a:r>
              <a:rPr lang="en-US" sz="1000" dirty="0">
                <a:latin typeface="+mj-lt"/>
              </a:rPr>
              <a:t>). Philadelphia: J.B. Lippincott. Vol. I</a:t>
            </a:r>
            <a:endParaRPr lang="pt-PT" sz="10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000" dirty="0" err="1">
                <a:latin typeface="+mj-lt"/>
              </a:rPr>
              <a:t>Figura</a:t>
            </a:r>
            <a:r>
              <a:rPr lang="en-US" sz="1000" dirty="0">
                <a:latin typeface="+mj-lt"/>
              </a:rPr>
              <a:t> 34 – Koss, L. G. </a:t>
            </a:r>
            <a:r>
              <a:rPr lang="en-US" sz="1000" i="1" dirty="0">
                <a:latin typeface="+mj-lt"/>
              </a:rPr>
              <a:t>Diagnostic Cytology and its </a:t>
            </a:r>
            <a:r>
              <a:rPr lang="en-US" sz="1000" i="1" dirty="0" err="1">
                <a:latin typeface="+mj-lt"/>
              </a:rPr>
              <a:t>histopathologic</a:t>
            </a:r>
            <a:r>
              <a:rPr lang="en-US" sz="1000" i="1" dirty="0">
                <a:latin typeface="+mj-lt"/>
              </a:rPr>
              <a:t> bases</a:t>
            </a:r>
            <a:r>
              <a:rPr lang="en-US" sz="1000" dirty="0">
                <a:latin typeface="+mj-lt"/>
              </a:rPr>
              <a:t> (5ª </a:t>
            </a:r>
            <a:r>
              <a:rPr lang="en-US" sz="1000" dirty="0" err="1">
                <a:latin typeface="+mj-lt"/>
              </a:rPr>
              <a:t>Edição</a:t>
            </a:r>
            <a:r>
              <a:rPr lang="en-US" sz="1000" dirty="0">
                <a:latin typeface="+mj-lt"/>
              </a:rPr>
              <a:t>). Philadelphia: J.B. Lippincott. Vol. I</a:t>
            </a:r>
            <a:endParaRPr lang="pt-PT" sz="10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00" dirty="0">
                <a:latin typeface="+mj-lt"/>
              </a:rPr>
              <a:t>Figura 35 – http://</a:t>
            </a:r>
            <a:r>
              <a:rPr lang="pt-PT" sz="1000" dirty="0" smtClean="0">
                <a:latin typeface="+mj-lt"/>
              </a:rPr>
              <a:t>www.pap-smear.info/pap-smear-pictures.shtml</a:t>
            </a:r>
            <a:r>
              <a:rPr lang="pt-PT" sz="1000" dirty="0">
                <a:latin typeface="+mj-lt"/>
              </a:rPr>
              <a:t> , </a:t>
            </a:r>
            <a:r>
              <a:rPr lang="pt-PT" sz="1000" dirty="0" smtClean="0">
                <a:latin typeface="+mj-lt"/>
              </a:rPr>
              <a:t>edito il 26 di Ottobre del 2011</a:t>
            </a:r>
            <a:endParaRPr lang="pt-PT" sz="10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00" dirty="0">
                <a:latin typeface="+mj-lt"/>
              </a:rPr>
              <a:t>Figura 36 – </a:t>
            </a:r>
            <a:r>
              <a:rPr lang="en-US" sz="1000" dirty="0" err="1">
                <a:latin typeface="+mj-lt"/>
              </a:rPr>
              <a:t>Cibas</a:t>
            </a:r>
            <a:r>
              <a:rPr lang="en-US" sz="1000" dirty="0">
                <a:latin typeface="+mj-lt"/>
              </a:rPr>
              <a:t>, E., </a:t>
            </a:r>
            <a:r>
              <a:rPr lang="en-US" sz="1000" dirty="0" err="1">
                <a:latin typeface="+mj-lt"/>
              </a:rPr>
              <a:t>Ducatman</a:t>
            </a:r>
            <a:r>
              <a:rPr lang="en-US" sz="1000" dirty="0">
                <a:latin typeface="+mj-lt"/>
              </a:rPr>
              <a:t>, B. </a:t>
            </a:r>
            <a:r>
              <a:rPr lang="en-US" sz="1000" i="1" dirty="0">
                <a:latin typeface="+mj-lt"/>
              </a:rPr>
              <a:t>Cytology – Diagnostic Principles and Clinical Correlates</a:t>
            </a:r>
            <a:r>
              <a:rPr lang="en-US" sz="1000" dirty="0">
                <a:latin typeface="+mj-lt"/>
              </a:rPr>
              <a:t> (3ª </a:t>
            </a:r>
            <a:r>
              <a:rPr lang="en-US" sz="1000" dirty="0" err="1">
                <a:latin typeface="+mj-lt"/>
              </a:rPr>
              <a:t>Edição</a:t>
            </a:r>
            <a:r>
              <a:rPr lang="en-US" sz="1000" dirty="0" smtClean="0">
                <a:latin typeface="+mj-lt"/>
              </a:rPr>
              <a:t>). </a:t>
            </a:r>
            <a:r>
              <a:rPr lang="en-US" sz="1000" dirty="0">
                <a:latin typeface="+mj-lt"/>
                <a:cs typeface="Arial"/>
              </a:rPr>
              <a:t>London: Saunders </a:t>
            </a:r>
            <a:endParaRPr lang="pt-PT" sz="1000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000" dirty="0" smtClean="0">
                <a:latin typeface="+mj-lt"/>
              </a:rPr>
              <a:t>Figura </a:t>
            </a:r>
            <a:r>
              <a:rPr lang="pt-PT" sz="1000" dirty="0">
                <a:latin typeface="+mj-lt"/>
              </a:rPr>
              <a:t>37 – http://www.cytologystuff.com/indexwork.htm , recuperado a 26 de Outubro de 2011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sz="1000" dirty="0">
              <a:latin typeface="+mj-lt"/>
            </a:endParaRPr>
          </a:p>
        </p:txBody>
      </p:sp>
      <p:pic>
        <p:nvPicPr>
          <p:cNvPr id="25604" name="Picture 4" descr="C:\Users\Sofia\Desktop\geeky_girl_looking_at_microscope_h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3811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ttangolo 5"/>
          <p:cNvSpPr>
            <a:spLocks noChangeArrowheads="1"/>
          </p:cNvSpPr>
          <p:nvPr/>
        </p:nvSpPr>
        <p:spPr bwMode="auto">
          <a:xfrm>
            <a:off x="2339975" y="2781300"/>
            <a:ext cx="4679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it-IT">
              <a:latin typeface="Century Gothic" pitchFamily="34" charset="0"/>
            </a:endParaRPr>
          </a:p>
        </p:txBody>
      </p:sp>
    </p:spTree>
  </p:cSld>
  <p:clrMapOvr>
    <a:masterClrMapping/>
  </p:clrMapOvr>
  <p:transition advTm="107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>
          <a:xfrm>
            <a:off x="955675" y="5656263"/>
            <a:ext cx="7245350" cy="40163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600" b="1" u="sng" dirty="0">
                <a:latin typeface="+mj-lt"/>
              </a:rPr>
              <a:t>Torulopsis </a:t>
            </a:r>
            <a:r>
              <a:rPr lang="pt-PT" sz="1600" b="1" u="sng" dirty="0" smtClean="0">
                <a:latin typeface="+mj-lt"/>
              </a:rPr>
              <a:t>Glabrata</a:t>
            </a:r>
            <a:endParaRPr lang="pt-PT" sz="1600" b="1" u="sng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7900" cy="522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/>
              <a:t>CHE COS’E’?</a:t>
            </a:r>
            <a:endParaRPr lang="pt-PT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20589" t="-1851" r="13701" b="46342"/>
          <a:stretch/>
        </p:blipFill>
        <p:spPr bwMode="auto">
          <a:xfrm>
            <a:off x="1281710" y="476672"/>
            <a:ext cx="6580581" cy="4244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  <p:custDataLst>
      <p:tags r:id="rId1"/>
    </p:custDataLst>
  </p:cSld>
  <p:clrMapOvr>
    <a:masterClrMapping/>
  </p:clrMapOvr>
  <p:transition advTm="178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sOMMArio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48208" y="1772816"/>
          <a:ext cx="8544272" cy="484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0" name="Picture 4" descr="C:\Users\Sofia\Desktop\geeky_girl_looking_at_microscope_hg_clr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333375"/>
            <a:ext cx="13811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42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044799-202F-4AD1-8626-C6321C6A1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F044799-202F-4AD1-8626-C6321C6A1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A7A935-1CB9-47E2-9A25-E4F0341F5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F7A7A935-1CB9-47E2-9A25-E4F0341F58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3D6238-735F-4874-BF74-F579E9E0D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023D6238-735F-4874-BF74-F579E9E0D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703EB1-410A-4529-8208-A08D00A71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7D703EB1-410A-4529-8208-A08D00A71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F94DC-3286-4F19-8E6C-E758FE888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7BFF94DC-3286-4F19-8E6C-E758FE888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4C7EC2-0196-45E3-8120-767927CED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EF4C7EC2-0196-45E3-8120-767927CED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4047FE-632D-4782-B211-B2DFBA529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E74047FE-632D-4782-B211-B2DFBA529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89F428-D38D-4616-B2A7-3D171E9F8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8989F428-D38D-4616-B2A7-3D171E9F8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D686B8-34EB-4E7B-B127-EB6A30446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A5D686B8-34EB-4E7B-B127-EB6A30446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284068-9A15-432B-BE90-1838C706C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04284068-9A15-432B-BE90-1838C706C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3A451E-BB3A-4631-8CD1-2F5ADB743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AD3A451E-BB3A-4631-8CD1-2F5ADB743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62E524-D7FC-46DE-B33F-979DFA0AF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D062E524-D7FC-46DE-B33F-979DFA0AF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>
          <a:xfrm>
            <a:off x="955675" y="5656263"/>
            <a:ext cx="7245350" cy="401637"/>
          </a:xfrm>
        </p:spPr>
        <p:txBody>
          <a:bodyPr rtlCol="0"/>
          <a:lstStyle/>
          <a:p>
            <a:pPr marL="1143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600" b="1" u="sng" dirty="0">
                <a:latin typeface="+mj-lt"/>
              </a:rPr>
              <a:t>Geotricum Candidum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7900" cy="522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/>
              <a:t>CHE COS’E’?</a:t>
            </a:r>
            <a:endParaRPr lang="pt-PT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9822"/>
          <a:stretch/>
        </p:blipFill>
        <p:spPr bwMode="auto">
          <a:xfrm>
            <a:off x="1219974" y="692695"/>
            <a:ext cx="6704053" cy="424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  <p:custDataLst>
      <p:tags r:id="rId1"/>
    </p:custDataLst>
  </p:cSld>
  <p:clrMapOvr>
    <a:masterClrMapping/>
  </p:clrMapOvr>
  <p:transition advTm="51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>
          <a:xfrm>
            <a:off x="955675" y="5656263"/>
            <a:ext cx="7245350" cy="401637"/>
          </a:xfrm>
        </p:spPr>
        <p:txBody>
          <a:bodyPr rtlCol="0"/>
          <a:lstStyle/>
          <a:p>
            <a:pPr marL="1143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600" b="1" u="sng" dirty="0">
                <a:latin typeface="+mj-lt"/>
              </a:rPr>
              <a:t>Bacilos de Döederlein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7900" cy="522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/>
              <a:t>CHE COS’E’?</a:t>
            </a:r>
            <a:endParaRPr lang="pt-PT" dirty="0"/>
          </a:p>
        </p:txBody>
      </p:sp>
      <p:pic>
        <p:nvPicPr>
          <p:cNvPr id="9" name="Picture 2" descr="C:\Users\Lara\Documents\ESTeSL\APCT - 3º Ano 1ºSemestre\Citopatologia II\1ªapresentação\lactobacil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1600" y="548680"/>
            <a:ext cx="6240801" cy="424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63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>
          <a:xfrm>
            <a:off x="955675" y="5656263"/>
            <a:ext cx="7245350" cy="40163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600" b="1" u="sng" dirty="0" smtClean="0">
                <a:latin typeface="+mj-lt"/>
              </a:rPr>
              <a:t>HPV - COILÓCITOS</a:t>
            </a:r>
            <a:endParaRPr lang="pt-PT" sz="1600" b="1" u="sng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7900" cy="522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/>
              <a:t>CHE COS’E’?</a:t>
            </a:r>
            <a:endParaRPr lang="pt-PT" dirty="0"/>
          </a:p>
        </p:txBody>
      </p:sp>
      <p:pic>
        <p:nvPicPr>
          <p:cNvPr id="13" name="Picture 6" descr="http://healthcare.sourcebioscience.com/media/25384/HPV%20-%20Koilocytos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63688" y="494483"/>
            <a:ext cx="5616624" cy="4215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  <p:custDataLst>
      <p:tags r:id="rId1"/>
    </p:custDataLst>
  </p:cSld>
  <p:clrMapOvr>
    <a:masterClrMapping/>
  </p:clrMapOvr>
  <p:transition advTm="74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>
          <a:xfrm>
            <a:off x="955675" y="5656263"/>
            <a:ext cx="7245350" cy="40163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600" b="1" u="sng" dirty="0">
                <a:latin typeface="+mj-lt"/>
              </a:rPr>
              <a:t>Chlamydia </a:t>
            </a:r>
            <a:r>
              <a:rPr lang="pt-PT" sz="1600" b="1" u="sng" dirty="0" smtClean="0">
                <a:latin typeface="+mj-lt"/>
              </a:rPr>
              <a:t>Trachomatis</a:t>
            </a:r>
            <a:endParaRPr lang="pt-PT" sz="16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7900" cy="522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/>
              <a:t>CHE COS’E’?</a:t>
            </a:r>
            <a:endParaRPr lang="pt-PT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53422" y="548680"/>
            <a:ext cx="5237157" cy="4159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  <p:custDataLst>
      <p:tags r:id="rId1"/>
    </p:custDataLst>
  </p:cSld>
  <p:clrMapOvr>
    <a:masterClrMapping/>
  </p:clrMapOvr>
  <p:transition advTm="39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>
          <a:xfrm>
            <a:off x="955675" y="5656263"/>
            <a:ext cx="7245350" cy="40163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600" b="1" u="sng" dirty="0" smtClean="0">
                <a:latin typeface="+mj-lt"/>
              </a:rPr>
              <a:t>LEPTOTRIX SPP</a:t>
            </a:r>
            <a:endParaRPr lang="pt-PT" sz="1600" b="1" u="sng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7900" cy="522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/>
              <a:t>CHE COS’E’?</a:t>
            </a:r>
            <a:endParaRPr lang="pt-P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55676" y="645072"/>
            <a:ext cx="5832648" cy="4152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63688" y="692696"/>
            <a:ext cx="5832648" cy="4152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  <p:custDataLst>
      <p:tags r:id="rId1"/>
    </p:custDataLst>
  </p:cSld>
  <p:clrMapOvr>
    <a:masterClrMapping/>
  </p:clrMapOvr>
  <p:transition advTm="24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BaTTERI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410200" cy="4373563"/>
          </a:xfrm>
        </p:spPr>
        <p:txBody>
          <a:bodyPr rtlCol="0">
            <a:normAutofit/>
          </a:bodyPr>
          <a:lstStyle/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b="1" u="sng" dirty="0" smtClean="0">
                <a:latin typeface="+mj-lt"/>
              </a:rPr>
              <a:t>Bacillo di </a:t>
            </a:r>
            <a:r>
              <a:rPr lang="pt-PT" b="1" u="sng" dirty="0" smtClean="0">
                <a:latin typeface="+mj-lt"/>
              </a:rPr>
              <a:t>Döderlein</a:t>
            </a:r>
            <a:endParaRPr lang="pt-PT" b="1" u="sng" dirty="0" smtClean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forma sottile e allungata;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varietà di taglia;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idrolisi glicogenica (citolisi);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oltre la 2ª metà  del ciclo;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presenza di flora vaginal normale;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distribuzione sulla superficie cellulare e fondo  .</a:t>
            </a:r>
            <a:endParaRPr lang="pt-PT" sz="2000" dirty="0">
              <a:latin typeface="+mj-lt"/>
            </a:endParaRPr>
          </a:p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dirty="0">
              <a:latin typeface="+mj-lt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5794375" y="2133600"/>
            <a:ext cx="2954338" cy="4430713"/>
            <a:chOff x="5580112" y="1805411"/>
            <a:chExt cx="2954033" cy="443190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4867132" y="2522736"/>
              <a:ext cx="4384337" cy="2949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5580112" y="5930842"/>
              <a:ext cx="2949270" cy="30647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1 – Bacilos de Döederlein 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5795963" y="2201863"/>
            <a:ext cx="2952750" cy="4395787"/>
            <a:chOff x="683568" y="1409878"/>
            <a:chExt cx="2952889" cy="4395386"/>
          </a:xfrm>
        </p:grpSpPr>
        <p:pic>
          <p:nvPicPr>
            <p:cNvPr id="7" name="Picture 2" descr="C:\Users\Lara\Documents\ESTeSL\APCT - 3º Ano 1ºSemestre\Citopatologia II\1ªapresentação\lactobacilo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-10894" y="2104340"/>
              <a:ext cx="4341813" cy="29528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683568" y="5498905"/>
              <a:ext cx="2949714" cy="306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2 – Bacilli di </a:t>
              </a:r>
              <a:r>
                <a:rPr lang="pt-PT" sz="1200" dirty="0" smtClean="0">
                  <a:latin typeface="+mj-lt"/>
                </a:rPr>
                <a:t>Döderlein </a:t>
              </a:r>
              <a:endParaRPr lang="pt-PT" sz="1200" dirty="0">
                <a:latin typeface="+mj-lt"/>
              </a:endParaRP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1370013" y="4418013"/>
            <a:ext cx="3130550" cy="2251075"/>
            <a:chOff x="971990" y="3887176"/>
            <a:chExt cx="3399039" cy="2456215"/>
          </a:xfrm>
        </p:grpSpPr>
        <p:pic>
          <p:nvPicPr>
            <p:cNvPr id="4" name="Imagem 9" descr="lactobacillusbig.jpg"/>
            <p:cNvPicPr>
              <a:picLocks noChangeAspect="1"/>
            </p:cNvPicPr>
            <p:nvPr/>
          </p:nvPicPr>
          <p:blipFill rotWithShape="1">
            <a:blip r:embed="rId6" cstate="print"/>
            <a:srcRect t="9847" r="3997" b="7906"/>
            <a:stretch/>
          </p:blipFill>
          <p:spPr>
            <a:xfrm rot="10800000">
              <a:off x="1000732" y="3887176"/>
              <a:ext cx="3370297" cy="230065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971990" y="5785633"/>
              <a:ext cx="3399039" cy="55775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3 – Bacilli di </a:t>
              </a:r>
              <a:r>
                <a:rPr lang="pt-PT" sz="1200" dirty="0" smtClean="0">
                  <a:latin typeface="+mj-lt"/>
                </a:rPr>
                <a:t>Döderlein  sopra </a:t>
              </a:r>
              <a:r>
                <a:rPr lang="pt-PT" sz="1200" dirty="0">
                  <a:latin typeface="+mj-lt"/>
                </a:rPr>
                <a:t>cellula pavimentosa </a:t>
              </a:r>
            </a:p>
          </p:txBody>
        </p:sp>
      </p:grpSp>
      <p:pic>
        <p:nvPicPr>
          <p:cNvPr id="10247" name="Picture 4" descr="C:\Users\Sofia\Desktop\geeky_girl_looking_at_microscope_hg_cl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333375"/>
            <a:ext cx="13811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0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BaTTERI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259263" cy="4373563"/>
          </a:xfrm>
        </p:spPr>
        <p:txBody>
          <a:bodyPr rtlCol="0">
            <a:normAutofit lnSpcReduction="10000"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b="1" u="sng" dirty="0" smtClean="0">
                <a:latin typeface="+mj-lt"/>
              </a:rPr>
              <a:t>Flora mista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misto di cocchi con bacilli di Döderlein</a:t>
            </a:r>
            <a:r>
              <a:rPr lang="pt-PT" sz="2000" dirty="0">
                <a:latin typeface="+mj-lt"/>
              </a:rPr>
              <a:t>.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b="1" u="sng" dirty="0" smtClean="0">
              <a:latin typeface="+mj-lt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b="1" u="sng" dirty="0" smtClean="0">
                <a:latin typeface="+mj-lt"/>
              </a:rPr>
              <a:t>Vaginosi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accentuata alterazione della flora;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sintomi principali  sono le perdite vaginali(leucorrea);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IUD e gravidanza – fattori di rischio;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molte volte si trovano  bacilli gram-negativi.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219700" y="1725613"/>
            <a:ext cx="3421063" cy="4602162"/>
            <a:chOff x="5220072" y="1724853"/>
            <a:chExt cx="3420126" cy="460290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 rot="16200000">
              <a:off x="4650051" y="2294874"/>
              <a:ext cx="4560168" cy="34201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220072" y="6021319"/>
              <a:ext cx="3420126" cy="30643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4 – Flora batterica  mista</a:t>
              </a:r>
            </a:p>
          </p:txBody>
        </p:sp>
      </p:grpSp>
      <p:pic>
        <p:nvPicPr>
          <p:cNvPr id="11269" name="Picture 4" descr="C:\Users\Sofia\Desktop\geeky_girl_looking_at_microscope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33375"/>
            <a:ext cx="13811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Batteri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043363" cy="4373563"/>
          </a:xfrm>
        </p:spPr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b="1" u="sng" dirty="0" smtClean="0">
                <a:latin typeface="+mj-lt"/>
              </a:rPr>
              <a:t>Gardnerella Vaginalis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forma di bacillo corto;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basofilo;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tende ad accumularsi nella superficie delle cellule pavimentose (“clue cells”).</a:t>
            </a:r>
            <a:endParaRPr lang="pt-PT" sz="2000" dirty="0">
              <a:latin typeface="+mj-lt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dirty="0">
              <a:latin typeface="+mj-lt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076825" y="1916113"/>
            <a:ext cx="3671888" cy="4537075"/>
            <a:chOff x="5580112" y="1953872"/>
            <a:chExt cx="2714402" cy="3901958"/>
          </a:xfrm>
        </p:grpSpPr>
        <p:pic>
          <p:nvPicPr>
            <p:cNvPr id="4" name="Picture 3"/>
            <p:cNvPicPr/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 rot="16200000">
              <a:off x="5011617" y="2522367"/>
              <a:ext cx="3851392" cy="271440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5580112" y="5592331"/>
              <a:ext cx="2714402" cy="26349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6 – Gardnerella Vaginalis – clue cell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95288" y="4005263"/>
            <a:ext cx="4321175" cy="2573337"/>
            <a:chOff x="855649" y="4074813"/>
            <a:chExt cx="4032448" cy="2289622"/>
          </a:xfrm>
        </p:grpSpPr>
        <p:pic>
          <p:nvPicPr>
            <p:cNvPr id="7" name="Picture 6"/>
            <p:cNvPicPr/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855649" y="4074813"/>
              <a:ext cx="4032448" cy="22322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sp>
          <p:nvSpPr>
            <p:cNvPr id="8" name="TextBox 7"/>
            <p:cNvSpPr txBox="1"/>
            <p:nvPr/>
          </p:nvSpPr>
          <p:spPr>
            <a:xfrm>
              <a:off x="855649" y="6091828"/>
              <a:ext cx="4032448" cy="27260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5 – Gardnerella Vaginalis</a:t>
              </a:r>
            </a:p>
          </p:txBody>
        </p:sp>
      </p:grpSp>
      <p:pic>
        <p:nvPicPr>
          <p:cNvPr id="12294" name="Picture 4" descr="C:\Users\Sofia\Desktop\geeky_girl_looking_at_microscope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33375"/>
            <a:ext cx="13811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9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BaTTERI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619625" cy="4373563"/>
          </a:xfrm>
        </p:spPr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b="1" u="sng" dirty="0" smtClean="0">
                <a:latin typeface="+mj-lt"/>
              </a:rPr>
              <a:t>Cocchi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rotondi/ovali;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molto piccoli;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aggregati a  fila indiana;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Gram-positivi o Gram-negativi.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PT" sz="20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PT" sz="20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PT" dirty="0">
              <a:latin typeface="+mj-lt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84788" y="2033588"/>
            <a:ext cx="3390900" cy="4679950"/>
            <a:chOff x="5573573" y="2336254"/>
            <a:chExt cx="2720941" cy="3852036"/>
          </a:xfrm>
        </p:grpSpPr>
        <p:pic>
          <p:nvPicPr>
            <p:cNvPr id="14" name="Picture 2" descr="http://pathmicro.med.sc.edu/fox/Neisseria-m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 l="24786" b="28571"/>
            <a:stretch>
              <a:fillRect/>
            </a:stretch>
          </p:blipFill>
          <p:spPr bwMode="auto">
            <a:xfrm rot="16200000">
              <a:off x="5014230" y="2895597"/>
              <a:ext cx="3829050" cy="27103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579942" y="5767545"/>
              <a:ext cx="2714572" cy="42074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8 – Ingrandimento  quadro </a:t>
              </a:r>
              <a:r>
                <a:rPr lang="pt-PT" sz="1200" i="1" dirty="0">
                  <a:latin typeface="+mj-lt"/>
                </a:rPr>
                <a:t>Neisseria Gonorrea </a:t>
              </a:r>
              <a:r>
                <a:rPr lang="pt-PT" sz="1200" dirty="0">
                  <a:latin typeface="+mj-lt"/>
                </a:rPr>
                <a:t>(diplococchi gram-negativi)</a:t>
              </a:r>
            </a:p>
          </p:txBody>
        </p:sp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755650" y="3716338"/>
            <a:ext cx="3771900" cy="2997200"/>
            <a:chOff x="855649" y="2996952"/>
            <a:chExt cx="4032448" cy="329583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855649" y="2996952"/>
              <a:ext cx="4032448" cy="31520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55649" y="5730675"/>
              <a:ext cx="4032448" cy="56210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7 – Cocchi Gram-positivi disposti  in fila indiana</a:t>
              </a:r>
            </a:p>
          </p:txBody>
        </p:sp>
      </p:grpSp>
      <p:pic>
        <p:nvPicPr>
          <p:cNvPr id="13318" name="Picture 4" descr="C:\Users\Sofia\Desktop\geeky_girl_looking_at_microscope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33375"/>
            <a:ext cx="13811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8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BATTERI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b="1" u="sng" dirty="0" smtClean="0">
                <a:latin typeface="+mj-lt"/>
              </a:rPr>
              <a:t>Actinomiceti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>
                <a:latin typeface="+mj-lt"/>
              </a:rPr>
              <a:t>z</a:t>
            </a:r>
            <a:r>
              <a:rPr lang="pt-PT" sz="2000" dirty="0" smtClean="0">
                <a:latin typeface="+mj-lt"/>
              </a:rPr>
              <a:t>ona centrale più densa;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formazioni filamentose mal delimitate;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associati a IUD;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commensale  o agente  patogeno;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può  provocare vacuolizzazione nelle cellule.</a:t>
            </a:r>
            <a:endParaRPr lang="pt-PT" sz="2000" dirty="0">
              <a:latin typeface="+mj-lt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dirty="0">
              <a:latin typeface="+mj-lt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84213" y="4076700"/>
            <a:ext cx="3186112" cy="2520950"/>
            <a:chOff x="683568" y="3429000"/>
            <a:chExt cx="3186201" cy="2520286"/>
          </a:xfrm>
        </p:grpSpPr>
        <p:pic>
          <p:nvPicPr>
            <p:cNvPr id="5" name="Picture 4" descr="C:\Users\Sofia\Downloads\slide0191.jpg"/>
            <p:cNvPicPr/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83568" y="3429000"/>
              <a:ext cx="3186201" cy="25202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683568" y="5642980"/>
              <a:ext cx="3186201" cy="30630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9 – Actinomiceti, 40X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127625" y="4076700"/>
            <a:ext cx="3405188" cy="2551113"/>
            <a:chOff x="3779912" y="1526977"/>
            <a:chExt cx="3404765" cy="2550095"/>
          </a:xfrm>
        </p:grpSpPr>
        <p:pic>
          <p:nvPicPr>
            <p:cNvPr id="8" name="Picture 7"/>
            <p:cNvPicPr/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779912" y="1526977"/>
              <a:ext cx="3404765" cy="24780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3779912" y="3770806"/>
              <a:ext cx="3404765" cy="30626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10 – Actinomices spp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148263" y="4005263"/>
            <a:ext cx="3462337" cy="2614612"/>
            <a:chOff x="1372669" y="1926047"/>
            <a:chExt cx="3494004" cy="305964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03648" y="1926047"/>
              <a:ext cx="3463025" cy="300590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1372669" y="4627150"/>
              <a:ext cx="3494004" cy="35853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11 – Actinomiceti</a:t>
              </a:r>
            </a:p>
          </p:txBody>
        </p:sp>
      </p:grpSp>
      <p:pic>
        <p:nvPicPr>
          <p:cNvPr id="14343" name="Picture 4" descr="C:\Users\Sofia\Desktop\geeky_girl_looking_at_microscope_hg_cl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333375"/>
            <a:ext cx="13811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4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BaTTERI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86238" cy="4373563"/>
          </a:xfrm>
        </p:spPr>
        <p:txBody>
          <a:bodyPr rtlCol="0">
            <a:normAutofit/>
          </a:bodyPr>
          <a:lstStyle/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b="1" u="sng" dirty="0" smtClean="0">
                <a:latin typeface="+mj-lt"/>
              </a:rPr>
              <a:t>Leptotrix 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sottile  e allungato;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varietà di taglia;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grigiastro;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  <a:ea typeface="Tahoma" pitchFamily="34" charset="0"/>
                <a:cs typeface="Tahoma" pitchFamily="34" charset="0"/>
              </a:rPr>
              <a:t>associato a Trichomonas Vaginalis e Candida Albicans.</a:t>
            </a:r>
            <a:endParaRPr lang="pt-PT" sz="2000" dirty="0">
              <a:latin typeface="+mj-lt"/>
              <a:ea typeface="Tahoma" pitchFamily="34" charset="0"/>
              <a:cs typeface="Tahoma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PT" sz="2000" dirty="0">
              <a:latin typeface="+mj-lt"/>
            </a:endParaRPr>
          </a:p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dirty="0">
              <a:latin typeface="+mj-lt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55650" y="3933825"/>
            <a:ext cx="3887788" cy="2644775"/>
            <a:chOff x="539552" y="3951700"/>
            <a:chExt cx="3888433" cy="2645652"/>
          </a:xfrm>
        </p:grpSpPr>
        <p:pic>
          <p:nvPicPr>
            <p:cNvPr id="11" name="Picture 10" descr="C:\Users\Rita\Desktop\Lepto e trico1.jpg"/>
            <p:cNvPicPr>
              <a:picLocks noChangeAspect="1" noChangeArrowheads="1"/>
            </p:cNvPicPr>
            <p:nvPr/>
          </p:nvPicPr>
          <p:blipFill>
            <a:blip r:embed="rId3" cstate="print"/>
            <a:srcRect b="14951"/>
            <a:stretch>
              <a:fillRect/>
            </a:stretch>
          </p:blipFill>
          <p:spPr bwMode="auto">
            <a:xfrm>
              <a:off x="539552" y="3951700"/>
              <a:ext cx="3888432" cy="26456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539552" y="6290863"/>
              <a:ext cx="3888433" cy="3064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12 – Leptotrix  60X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148263" y="1700213"/>
            <a:ext cx="3455987" cy="4881562"/>
            <a:chOff x="5436094" y="1875325"/>
            <a:chExt cx="2808314" cy="44385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 rot="5400000">
              <a:off x="4632755" y="2678664"/>
              <a:ext cx="4414992" cy="28083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436094" y="6035277"/>
              <a:ext cx="2808314" cy="27858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13 – Leptotrix </a:t>
              </a:r>
            </a:p>
          </p:txBody>
        </p:sp>
      </p:grpSp>
      <p:pic>
        <p:nvPicPr>
          <p:cNvPr id="15366" name="Picture 4" descr="C:\Users\Sofia\Desktop\geeky_girl_looking_at_microscope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33375"/>
            <a:ext cx="13811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BaTTERI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52600"/>
            <a:ext cx="4319588" cy="4373563"/>
          </a:xfrm>
        </p:spPr>
        <p:txBody>
          <a:bodyPr rtlCol="0">
            <a:normAutofit/>
          </a:bodyPr>
          <a:lstStyle/>
          <a:p>
            <a:pPr marL="11430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b="1" u="sng" dirty="0">
                <a:latin typeface="+mj-lt"/>
              </a:rPr>
              <a:t>Chlamydia </a:t>
            </a:r>
            <a:r>
              <a:rPr lang="pt-PT" b="1" u="sng" dirty="0" smtClean="0">
                <a:latin typeface="+mj-lt"/>
              </a:rPr>
              <a:t>Trachomatis</a:t>
            </a:r>
            <a:endParaRPr lang="pt-PT" b="1" u="sng" dirty="0">
              <a:solidFill>
                <a:srgbClr val="FF0000"/>
              </a:solidFill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batteri piccoli 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presente  nel citoplasma delle cellule pavimentose, metaplastiche e endocervicali;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vacuoli citoplasmatici con inclusioni centrali eosinofile o basofile (fase finale dell’infezione);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j-lt"/>
              </a:rPr>
              <a:t>possono plasmarsi gli agli altri;</a:t>
            </a:r>
          </a:p>
          <a:p>
            <a:pPr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PT" sz="2000" dirty="0" smtClean="0">
              <a:latin typeface="+mj-lt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229225" y="1766888"/>
            <a:ext cx="3030538" cy="2454275"/>
            <a:chOff x="4982582" y="3009980"/>
            <a:chExt cx="3030991" cy="2454558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000660" y="3009980"/>
              <a:ext cx="3012913" cy="23929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982582" y="5158115"/>
              <a:ext cx="3030991" cy="30642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14 – Chlamydia Trachomatis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932363" y="4343400"/>
            <a:ext cx="3762375" cy="2390775"/>
            <a:chOff x="2339752" y="2467599"/>
            <a:chExt cx="3762375" cy="239077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/>
                <a:ext uri="{28A0092B-C50C-407E-A947-70E740481C1C}"/>
              </a:extLst>
            </a:blip>
            <a:srcRect r="51946"/>
            <a:stretch/>
          </p:blipFill>
          <p:spPr bwMode="auto">
            <a:xfrm>
              <a:off x="2339752" y="2467599"/>
              <a:ext cx="3762375" cy="23907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339752" y="4542462"/>
              <a:ext cx="3762375" cy="30638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15 – Chlamydia Trachomatis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787900" y="1743075"/>
            <a:ext cx="3914775" cy="2416175"/>
            <a:chOff x="908154" y="2325651"/>
            <a:chExt cx="3914775" cy="2416202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/>
                <a:ext uri="{28A0092B-C50C-407E-A947-70E740481C1C}"/>
              </a:extLst>
            </a:blip>
            <a:srcRect l="50000"/>
            <a:stretch/>
          </p:blipFill>
          <p:spPr bwMode="auto">
            <a:xfrm>
              <a:off x="908154" y="2325651"/>
              <a:ext cx="3914775" cy="23907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908154" y="4435463"/>
              <a:ext cx="3914775" cy="30639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dirty="0">
                  <a:latin typeface="+mj-lt"/>
                </a:rPr>
                <a:t>Figura 16 – Chlamydia Trachomatis</a:t>
              </a:r>
            </a:p>
          </p:txBody>
        </p:sp>
      </p:grpSp>
      <p:pic>
        <p:nvPicPr>
          <p:cNvPr id="16391" name="Picture 4" descr="C:\Users\Sofia\Desktop\geeky_girl_looking_at_microscope_hg_cl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333375"/>
            <a:ext cx="13811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7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9|3.3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6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3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773</TotalTime>
  <Words>1471</Words>
  <Application>Microsoft Office PowerPoint</Application>
  <PresentationFormat>Presentazione su schermo (4:3)</PresentationFormat>
  <Paragraphs>237</Paragraphs>
  <Slides>24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Apothecary</vt:lpstr>
      <vt:lpstr>Citologia ginecolOgica</vt:lpstr>
      <vt:lpstr>sOMMArio</vt:lpstr>
      <vt:lpstr>BaTTERI</vt:lpstr>
      <vt:lpstr>BaTTERI</vt:lpstr>
      <vt:lpstr>Batteri</vt:lpstr>
      <vt:lpstr>BaTTERI</vt:lpstr>
      <vt:lpstr>BATTERI</vt:lpstr>
      <vt:lpstr>BaTTERI</vt:lpstr>
      <vt:lpstr>BaTTERI</vt:lpstr>
      <vt:lpstr>FUNGHI</vt:lpstr>
      <vt:lpstr>FUNGHI</vt:lpstr>
      <vt:lpstr>FUNGHI</vt:lpstr>
      <vt:lpstr>paraSSITI</vt:lpstr>
      <vt:lpstr>paraSSITI</vt:lpstr>
      <vt:lpstr>vírus</vt:lpstr>
      <vt:lpstr>vIrus</vt:lpstr>
      <vt:lpstr>vIrus</vt:lpstr>
      <vt:lpstr>BIBLIOGRAFIA</vt:lpstr>
      <vt:lpstr>CHE COS’E’?</vt:lpstr>
      <vt:lpstr>CHE COS’E’?</vt:lpstr>
      <vt:lpstr>CHE COS’E’?</vt:lpstr>
      <vt:lpstr>CHE COS’E’?</vt:lpstr>
      <vt:lpstr>CHE COS’E’?</vt:lpstr>
      <vt:lpstr>CHE COS’E’?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</dc:creator>
  <cp:lastModifiedBy>Marina</cp:lastModifiedBy>
  <cp:revision>108</cp:revision>
  <dcterms:created xsi:type="dcterms:W3CDTF">2011-10-07T17:17:16Z</dcterms:created>
  <dcterms:modified xsi:type="dcterms:W3CDTF">2014-04-07T12:04:33Z</dcterms:modified>
</cp:coreProperties>
</file>