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3" autoAdjust="0"/>
    <p:restoredTop sz="94671" autoAdjust="0"/>
  </p:normalViewPr>
  <p:slideViewPr>
    <p:cSldViewPr>
      <p:cViewPr varScale="1">
        <p:scale>
          <a:sx n="77" d="100"/>
          <a:sy n="77" d="100"/>
        </p:scale>
        <p:origin x="-1124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42F334-C08E-4577-8EEB-668811EB6BA8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DEDC7D-8788-4893-A62D-B29F41E8D92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83427A-479C-45AC-B59D-CAED32677C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14F816-2485-4AEB-9C8B-4A6E154FB1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 userDrawn="1"/>
        </p:nvSpPr>
        <p:spPr>
          <a:xfrm>
            <a:off x="928688" y="3648075"/>
            <a:ext cx="7291387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 descr="NewMarchi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1438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0" y="765175"/>
            <a:ext cx="827088" cy="6092825"/>
          </a:xfrm>
          <a:prstGeom prst="rect">
            <a:avLst/>
          </a:prstGeom>
          <a:solidFill>
            <a:srgbClr val="FFC1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10" name="Rectangle 19"/>
          <p:cNvSpPr>
            <a:spLocks noChangeArrowheads="1"/>
          </p:cNvSpPr>
          <p:nvPr userDrawn="1"/>
        </p:nvSpPr>
        <p:spPr bwMode="auto">
          <a:xfrm>
            <a:off x="828675" y="0"/>
            <a:ext cx="7491413" cy="765175"/>
          </a:xfrm>
          <a:prstGeom prst="rect">
            <a:avLst/>
          </a:prstGeom>
          <a:solidFill>
            <a:srgbClr val="62D862">
              <a:alpha val="75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pic>
        <p:nvPicPr>
          <p:cNvPr id="11" name="Picture 20" descr="logodipartiment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714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928688" y="3643313"/>
            <a:ext cx="214312" cy="1284287"/>
          </a:xfrm>
          <a:prstGeom prst="rect">
            <a:avLst/>
          </a:prstGeom>
          <a:solidFill>
            <a:srgbClr val="62D862">
              <a:alpha val="75000"/>
            </a:srgbClr>
          </a:solidFill>
          <a:ln w="9525">
            <a:solidFill>
              <a:srgbClr val="62D8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13" name="Rectangle 26"/>
          <p:cNvSpPr>
            <a:spLocks noChangeArrowheads="1"/>
          </p:cNvSpPr>
          <p:nvPr userDrawn="1"/>
        </p:nvSpPr>
        <p:spPr bwMode="auto">
          <a:xfrm>
            <a:off x="928688" y="5072063"/>
            <a:ext cx="238125" cy="642937"/>
          </a:xfrm>
          <a:prstGeom prst="rect">
            <a:avLst/>
          </a:prstGeom>
          <a:solidFill>
            <a:srgbClr val="FFC1E0">
              <a:alpha val="70000"/>
            </a:srgbClr>
          </a:solidFill>
          <a:ln w="9525">
            <a:solidFill>
              <a:srgbClr val="FFC1E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733800"/>
            <a:ext cx="6858000" cy="1143000"/>
          </a:xfrm>
        </p:spPr>
        <p:txBody>
          <a:bodyPr anchor="ctr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 anchor="ctr"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4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23DCB18-4AD0-43A5-B308-C0F5F507F1FF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15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941E7-AF94-40A6-A4C4-9092E9FE5C5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370BF-EB13-4948-8A73-69F71A09849D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096E9-85A3-48A3-85CD-D16BAC270D2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77580-9739-4799-A22F-57C0B508987A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6F9A0-58AA-4549-A9F6-2696863C68F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chemeClr val="bg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wMarchi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1438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0" y="765175"/>
            <a:ext cx="357188" cy="6092825"/>
          </a:xfrm>
          <a:prstGeom prst="rect">
            <a:avLst/>
          </a:prstGeom>
          <a:solidFill>
            <a:srgbClr val="FFC1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828675" y="0"/>
            <a:ext cx="7491413" cy="357188"/>
          </a:xfrm>
          <a:prstGeom prst="rect">
            <a:avLst/>
          </a:prstGeom>
          <a:solidFill>
            <a:srgbClr val="62D862">
              <a:alpha val="75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pic>
        <p:nvPicPr>
          <p:cNvPr id="7" name="Picture 20" descr="logodipartiment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714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58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8D75E-7161-4331-AD3D-2B9730A5B33C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FA45-37AA-4D69-83A8-8F1A56B6654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7F088-5ECA-4031-9E7E-5F943CD39F3C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FB48D-784E-49FB-B32B-10AEA77D8B0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1CE52-B575-4851-A57B-11C4A6B8B605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81C8B-1090-432A-8608-13CB015F8F0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E4FC-CD3A-4933-AD32-BC7FC5614AF0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A87F1-3001-4C42-AE7A-2B4E7E4EFEC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63296-4958-4EA6-AD6B-F8ADA65CDE14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A6FE0-B245-43D6-BEEB-6B9490B421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1FCEC-9316-449F-8507-8E2140EF4545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9D9EA-1C54-4423-9DE3-BCE1224F54F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99A0-9FF5-4EDD-A074-427CBD2AC2BF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1B0FF-CDBC-4063-BB89-730ACE5B325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F49C2-E736-477F-A7FF-B64C2962DACD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C7E80-8B3E-4815-9610-2E2BE6C4B0F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833EB8-87B8-4729-A619-935FD180A9AB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729EBA-5AD8-4FE9-978B-F914ECE5AAC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18" r:id="rId4"/>
    <p:sldLayoutId id="2147483719" r:id="rId5"/>
    <p:sldLayoutId id="2147483724" r:id="rId6"/>
    <p:sldLayoutId id="2147483725" r:id="rId7"/>
    <p:sldLayoutId id="2147483726" r:id="rId8"/>
    <p:sldLayoutId id="2147483727" r:id="rId9"/>
    <p:sldLayoutId id="2147483720" r:id="rId10"/>
    <p:sldLayoutId id="21474837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tteo\Downloads\Come%20funziona%20il%20Paypal%20per%20gli%20acquisti%20online%20-%20YouTube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INFORMATICA PER IL</a:t>
            </a:r>
            <a:br>
              <a:rPr lang="it-IT" dirty="0" smtClean="0"/>
            </a:br>
            <a:r>
              <a:rPr lang="it-IT" dirty="0" smtClean="0"/>
              <a:t>COMMERCIO ELETTRONICO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it-IT" dirty="0" smtClean="0">
                <a:solidFill>
                  <a:schemeClr val="tx1"/>
                </a:solidFill>
              </a:rPr>
              <a:t>MATTEO CRISTANI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EMONEY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31937"/>
            <a:ext cx="77724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EMONEY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1270595"/>
            <a:ext cx="78390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EMONEY</a:t>
            </a:r>
            <a:endParaRPr lang="it-IT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1337270"/>
            <a:ext cx="76390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BLIND SIGNATURE</a:t>
            </a:r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1580356"/>
            <a:ext cx="79914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BLIND SIGNATURE</a:t>
            </a:r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549871"/>
            <a:ext cx="79533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BLIND SIGNATURE</a:t>
            </a:r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527398"/>
            <a:ext cx="79533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FORMATO DEI PAGAMENTI ONLINE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BONIFICI ELETTRONICI</a:t>
            </a:r>
          </a:p>
          <a:p>
            <a:r>
              <a:rPr lang="it-IT" dirty="0" smtClean="0"/>
              <a:t>EMONEY</a:t>
            </a:r>
          </a:p>
          <a:p>
            <a:r>
              <a:rPr lang="it-IT" dirty="0" smtClean="0"/>
              <a:t>PAGAMENTO PER TRANSAZIONI DIRETTE</a:t>
            </a:r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TRANSAZIONI DIRETTE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La maggior parte dei sistemi di pagamento su internet è online</a:t>
            </a:r>
          </a:p>
          <a:p>
            <a:r>
              <a:rPr lang="it-IT" dirty="0" smtClean="0"/>
              <a:t>Un pezzo importante dei sistemi di pagamento, invece, è offline</a:t>
            </a:r>
          </a:p>
          <a:p>
            <a:r>
              <a:rPr lang="it-IT" dirty="0" smtClean="0"/>
              <a:t>Il pagamento avviene per risoluzione diretta</a:t>
            </a:r>
          </a:p>
          <a:p>
            <a:r>
              <a:rPr lang="it-IT" dirty="0" smtClean="0"/>
              <a:t>ESEMPIO</a:t>
            </a:r>
          </a:p>
          <a:p>
            <a:pPr lvl="1"/>
            <a:r>
              <a:rPr lang="it-IT" dirty="0" err="1" smtClean="0"/>
              <a:t>Ebay</a:t>
            </a:r>
            <a:endParaRPr lang="it-IT" dirty="0" smtClean="0"/>
          </a:p>
          <a:p>
            <a:r>
              <a:rPr lang="it-IT" dirty="0" smtClean="0"/>
              <a:t>Supporto standard: carte prepagate (</a:t>
            </a:r>
            <a:r>
              <a:rPr lang="it-IT" dirty="0" err="1" smtClean="0"/>
              <a:t>paypal</a:t>
            </a:r>
            <a:r>
              <a:rPr lang="it-IT" dirty="0" smtClean="0"/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ESCROWING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Se un sistema di pagamento non è sicuro è utile interporre un operatore che garantisca la correttezza della transazione</a:t>
            </a:r>
          </a:p>
          <a:p>
            <a:r>
              <a:rPr lang="it-IT" dirty="0" smtClean="0"/>
              <a:t>I sistemi di </a:t>
            </a:r>
            <a:r>
              <a:rPr lang="it-IT" dirty="0" err="1" smtClean="0"/>
              <a:t>e-scrowing</a:t>
            </a:r>
            <a:r>
              <a:rPr lang="it-IT" dirty="0" smtClean="0"/>
              <a:t> sono basati su questo schema</a:t>
            </a:r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FUNZIONAMENTO </a:t>
            </a:r>
            <a:r>
              <a:rPr lang="it-IT" sz="2000" dirty="0" err="1" smtClean="0"/>
              <a:t>DI</a:t>
            </a:r>
            <a:r>
              <a:rPr lang="it-IT" sz="2000" dirty="0" smtClean="0"/>
              <a:t> UNA PROCEDURA </a:t>
            </a:r>
            <a:r>
              <a:rPr lang="it-IT" sz="2000" dirty="0" err="1" smtClean="0"/>
              <a:t>DI</a:t>
            </a:r>
            <a:r>
              <a:rPr lang="it-IT" sz="2000" dirty="0" smtClean="0"/>
              <a:t> ESCROWING</a:t>
            </a:r>
            <a:endParaRPr lang="it-IT" sz="20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268760"/>
            <a:ext cx="7058025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42937"/>
          </a:xfrm>
        </p:spPr>
        <p:txBody>
          <a:bodyPr/>
          <a:lstStyle/>
          <a:p>
            <a:pPr eaLnBrk="1" hangingPunct="1"/>
            <a:r>
              <a:rPr lang="it-IT" dirty="0" smtClean="0"/>
              <a:t>INDICE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96753"/>
            <a:ext cx="8229600" cy="720080"/>
          </a:xfrm>
        </p:spPr>
        <p:txBody>
          <a:bodyPr/>
          <a:lstStyle/>
          <a:p>
            <a:pPr eaLnBrk="1" hangingPunct="1"/>
            <a:r>
              <a:rPr lang="it-IT" dirty="0" smtClean="0"/>
              <a:t>CICLO DELLE LEZIONI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755576" y="1988840"/>
          <a:ext cx="7704858" cy="396044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84143"/>
                <a:gridCol w="1284143"/>
                <a:gridCol w="1284143"/>
                <a:gridCol w="1284143"/>
                <a:gridCol w="1284143"/>
                <a:gridCol w="1284143"/>
              </a:tblGrid>
              <a:tr h="1320147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LEZ.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  <a:p>
                      <a:r>
                        <a:rPr lang="it-IT" sz="1200" b="0" i="1" dirty="0" smtClean="0">
                          <a:solidFill>
                            <a:schemeClr val="tx1"/>
                          </a:solidFill>
                        </a:rPr>
                        <a:t>INTRODUZIONE</a:t>
                      </a:r>
                      <a:r>
                        <a:rPr lang="it-IT" sz="1200" b="0" i="1" baseline="0" dirty="0" smtClean="0">
                          <a:solidFill>
                            <a:schemeClr val="tx1"/>
                          </a:solidFill>
                        </a:rPr>
                        <a:t> AL CORSO</a:t>
                      </a:r>
                      <a:endParaRPr lang="it-IT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2	</a:t>
                      </a:r>
                      <a:endParaRPr lang="it-IT" b="1" dirty="0" smtClean="0"/>
                    </a:p>
                    <a:p>
                      <a:r>
                        <a:rPr lang="it-IT" sz="1200" b="0" i="1" dirty="0" smtClean="0"/>
                        <a:t>CHE COS’E’ IL COMMERCIO ELETTRONICO</a:t>
                      </a:r>
                      <a:endParaRPr lang="it-IT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FONDAMENTI </a:t>
                      </a:r>
                      <a:r>
                        <a:rPr kumimoji="0" lang="it-IT" sz="12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it-IT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TEORIA DELLA</a:t>
                      </a:r>
                      <a:br>
                        <a:rPr kumimoji="0" lang="it-IT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STRUTTURA DELLA RETE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1" dirty="0" smtClean="0"/>
                        <a:t>FONDAMENTI</a:t>
                      </a:r>
                      <a:r>
                        <a:rPr lang="it-IT" sz="1200" b="0" i="1" baseline="0" dirty="0" smtClean="0"/>
                        <a:t> </a:t>
                      </a:r>
                      <a:r>
                        <a:rPr lang="it-IT" sz="1200" b="0" i="1" baseline="0" dirty="0" err="1" smtClean="0"/>
                        <a:t>DI</a:t>
                      </a:r>
                      <a:r>
                        <a:rPr lang="it-IT" sz="1200" b="0" i="1" baseline="0" dirty="0" smtClean="0"/>
                        <a:t> SICUREZZA INFORMATICA</a:t>
                      </a:r>
                      <a:endParaRPr lang="it-IT" sz="1200" b="0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ELEMENTI BASE </a:t>
                      </a:r>
                      <a:r>
                        <a:rPr kumimoji="0" lang="it-IT" sz="1200" b="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CRITTOGRAFIA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20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CRITTOGRAFIA ASIMMETRICA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LEZ.</a:t>
                      </a:r>
                      <a:r>
                        <a:rPr lang="it-IT" b="1" baseline="0" dirty="0" smtClean="0">
                          <a:solidFill>
                            <a:srgbClr val="FF0000"/>
                          </a:solidFill>
                        </a:rPr>
                        <a:t> 8</a:t>
                      </a:r>
                      <a:endParaRPr lang="it-IT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TRANSAZIONI ONLINE</a:t>
                      </a:r>
                    </a:p>
                    <a:p>
                      <a:endParaRPr kumimoji="0" lang="it-IT" sz="1200" b="0" i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MODALITA’ TECNOLOGICHE </a:t>
                      </a:r>
                      <a:r>
                        <a:rPr kumimoji="0" lang="it-IT" sz="1200" b="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COMMERCIO ELETTRONICO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ELEMENTI</a:t>
                      </a: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TEORIA DEI GIOCHI</a:t>
                      </a:r>
                      <a:endParaRPr kumimoji="0" lang="it-IT" sz="12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11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STRATEGIE</a:t>
                      </a: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NEGOZIATO NEI GIOCHI A SOMMA ZERO</a:t>
                      </a:r>
                      <a:endParaRPr kumimoji="0" lang="it-IT" sz="12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LEZ. 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BARGAINING E ASTA INGLESE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20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</a:t>
                      </a:r>
                      <a:r>
                        <a:rPr lang="it-IT" b="1" smtClean="0"/>
                        <a:t>.</a:t>
                      </a:r>
                      <a:r>
                        <a:rPr lang="it-IT" b="1" baseline="0" smtClean="0"/>
                        <a:t> 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ASTE ONLINE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14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E-SHOPS</a:t>
                      </a:r>
                      <a:endParaRPr kumimoji="0" lang="it-IT" sz="1200" b="0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smtClean="0"/>
                        <a:t>LEZ.</a:t>
                      </a:r>
                      <a:r>
                        <a:rPr lang="it-IT" b="1" baseline="0" smtClean="0"/>
                        <a:t> 15</a:t>
                      </a:r>
                      <a:endParaRPr lang="it-IT" b="1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LABORATORIO DI COMMERCIO ELETTRONICO</a:t>
                      </a:r>
                    </a:p>
                    <a:p>
                      <a:endParaRPr kumimoji="0" lang="it-IT" sz="1200" b="0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16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LABORATORIO </a:t>
                      </a:r>
                      <a:r>
                        <a:rPr kumimoji="0" lang="it-IT" sz="1200" b="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COMMERCIO ELETTRONICO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LABORATORIO </a:t>
                      </a:r>
                      <a:r>
                        <a:rPr kumimoji="0" lang="it-IT" sz="1200" b="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COMMERCIO ELETTRONICO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LEZ.</a:t>
                      </a:r>
                      <a:r>
                        <a:rPr lang="it-IT" b="1" baseline="0" dirty="0" smtClean="0"/>
                        <a:t> 18</a:t>
                      </a:r>
                      <a:endParaRPr lang="it-IT" b="1" dirty="0" smtClean="0"/>
                    </a:p>
                    <a:p>
                      <a:r>
                        <a:rPr kumimoji="0" lang="it-IT" sz="12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SOMMARIO DEL CORSO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SISTEMA PAYPAL</a:t>
            </a:r>
            <a:endParaRPr lang="it-IT" dirty="0"/>
          </a:p>
        </p:txBody>
      </p:sp>
      <p:pic>
        <p:nvPicPr>
          <p:cNvPr id="4" name="Come funziona il Paypal per gli acquisti online - YouTub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1" y="1484784"/>
            <a:ext cx="7552839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LA SICUREZZA NEI PAGAMENTI IN RETE</a:t>
            </a:r>
          </a:p>
          <a:p>
            <a:r>
              <a:rPr lang="it-IT" dirty="0" smtClean="0"/>
              <a:t>LA NATURA DELLE TRANSAZIONI ONLINE</a:t>
            </a:r>
          </a:p>
          <a:p>
            <a:r>
              <a:rPr lang="it-IT" dirty="0" smtClean="0"/>
              <a:t>FORME </a:t>
            </a:r>
            <a:r>
              <a:rPr lang="it-IT" dirty="0" err="1" smtClean="0"/>
              <a:t>DI</a:t>
            </a:r>
            <a:r>
              <a:rPr lang="it-IT" dirty="0" smtClean="0"/>
              <a:t> PAGAMENTO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b="1" dirty="0" smtClean="0"/>
              <a:t>Motivazione</a:t>
            </a:r>
          </a:p>
          <a:p>
            <a:pPr lvl="1"/>
            <a:r>
              <a:rPr lang="it-IT" dirty="0" smtClean="0"/>
              <a:t>Mancanza di uno standard utilizzabile per rendere sicure le transazioni basate su carte di credito.</a:t>
            </a:r>
          </a:p>
          <a:p>
            <a:pPr lvl="1"/>
            <a:r>
              <a:rPr lang="it-IT" dirty="0" smtClean="0"/>
              <a:t>Porre le basi per un forte e definitivo incremento delle transazioni</a:t>
            </a:r>
          </a:p>
          <a:p>
            <a:r>
              <a:rPr lang="pt-BR" dirty="0" smtClean="0"/>
              <a:t>Visa, Mastercard, Ibm, MS, Netscape ~ 1996</a:t>
            </a:r>
          </a:p>
          <a:p>
            <a:r>
              <a:rPr lang="it-IT" dirty="0" smtClean="0"/>
              <a:t>Protocollo standard nato con l’obbiettivo di rendere sicure le transazioni di carte di credito su reti insicure basate su commercio elettronico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b="1" dirty="0" smtClean="0"/>
              <a:t>Obiettivi</a:t>
            </a:r>
          </a:p>
          <a:p>
            <a:pPr lvl="1"/>
            <a:r>
              <a:rPr lang="it-IT" dirty="0" smtClean="0"/>
              <a:t>Fornire confidenzialità sulle informazioni di pagamento ed ordine.</a:t>
            </a:r>
          </a:p>
          <a:p>
            <a:pPr lvl="1"/>
            <a:r>
              <a:rPr lang="it-IT" dirty="0" smtClean="0"/>
              <a:t>Assicurare l’integrità di tutti i dati trasmessi</a:t>
            </a:r>
          </a:p>
          <a:p>
            <a:pPr lvl="1"/>
            <a:r>
              <a:rPr lang="it-IT" dirty="0" smtClean="0"/>
              <a:t>Autenticazione dell’utente: chi inoltra le informazioni è l’effettivo proprietario della carta di credito</a:t>
            </a:r>
          </a:p>
          <a:p>
            <a:pPr lvl="1"/>
            <a:r>
              <a:rPr lang="it-IT" dirty="0" smtClean="0"/>
              <a:t>Autenticazione del venditore: esso deve poter accettare transazioni basate su </a:t>
            </a:r>
            <a:r>
              <a:rPr lang="it-IT" dirty="0" err="1" smtClean="0"/>
              <a:t>CC</a:t>
            </a:r>
            <a:r>
              <a:rPr lang="it-IT" dirty="0" smtClean="0"/>
              <a:t> attraverso strumenti di relazione con le istituzioni finanziarie (</a:t>
            </a:r>
            <a:r>
              <a:rPr lang="it-IT" dirty="0" err="1" smtClean="0"/>
              <a:t>payment</a:t>
            </a:r>
            <a:r>
              <a:rPr lang="it-IT" dirty="0" smtClean="0"/>
              <a:t> </a:t>
            </a:r>
            <a:r>
              <a:rPr lang="it-IT" dirty="0" err="1" smtClean="0"/>
              <a:t>gateways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Assicurare l’uso dei best security </a:t>
            </a:r>
            <a:r>
              <a:rPr lang="it-IT" dirty="0" err="1" smtClean="0"/>
              <a:t>practice</a:t>
            </a:r>
            <a:r>
              <a:rPr lang="it-IT" dirty="0" smtClean="0"/>
              <a:t> nella protezione di tutti gli attori coinvolti</a:t>
            </a:r>
          </a:p>
          <a:p>
            <a:pPr lvl="1"/>
            <a:r>
              <a:rPr lang="it-IT" dirty="0" smtClean="0"/>
              <a:t>Facilitare ed incoraggiare l’interoperabilità tra software e network </a:t>
            </a:r>
            <a:r>
              <a:rPr lang="it-IT" dirty="0" err="1" smtClean="0"/>
              <a:t>providers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SET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1340768"/>
            <a:ext cx="79819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DUAL SIGNATURE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8911"/>
            <a:ext cx="77724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DUAL SIGNATURE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27745"/>
            <a:ext cx="74676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METODI PER PAGARE ONLINE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1251545"/>
            <a:ext cx="79152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zione del lavoro del team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del lavoro del team</Template>
  <TotalTime>0</TotalTime>
  <Words>392</Words>
  <Application>Microsoft Office PowerPoint</Application>
  <PresentationFormat>Presentazione su schermo (4:3)</PresentationFormat>
  <Paragraphs>86</Paragraphs>
  <Slides>20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Presentazione del lavoro del team</vt:lpstr>
      <vt:lpstr>INFORMATICA PER IL COMMERCIO ELETTRONICO</vt:lpstr>
      <vt:lpstr>INDICE</vt:lpstr>
      <vt:lpstr>AGENDA</vt:lpstr>
      <vt:lpstr>SET</vt:lpstr>
      <vt:lpstr>SET</vt:lpstr>
      <vt:lpstr>SET</vt:lpstr>
      <vt:lpstr>DUAL SIGNATURE</vt:lpstr>
      <vt:lpstr>DUAL SIGNATURE</vt:lpstr>
      <vt:lpstr>I METODI PER PAGARE ONLINE</vt:lpstr>
      <vt:lpstr>EMONEY</vt:lpstr>
      <vt:lpstr>EMONEY</vt:lpstr>
      <vt:lpstr>EMONEY</vt:lpstr>
      <vt:lpstr>BLIND SIGNATURE</vt:lpstr>
      <vt:lpstr>BLIND SIGNATURE</vt:lpstr>
      <vt:lpstr>BLIND SIGNATURE</vt:lpstr>
      <vt:lpstr>FORMATO DEI PAGAMENTI ONLINE</vt:lpstr>
      <vt:lpstr>TRANSAZIONI DIRETTE</vt:lpstr>
      <vt:lpstr>ESCROWING</vt:lpstr>
      <vt:lpstr>FUNZIONAMENTO DI UNA PROCEDURA DI ESCROWING</vt:lpstr>
      <vt:lpstr>IL SISTEMA PAYPAL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2008-10-25T04:26:16Z</dcterms:created>
  <dcterms:modified xsi:type="dcterms:W3CDTF">2011-08-20T17:13:31Z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1040</vt:lpwstr>
  </property>
  <property fmtid="{D5CDD505-2E9C-101B-9397-08002B2CF9AE}" pid="3" name="_TemplateID">
    <vt:lpwstr>TC102282691040</vt:lpwstr>
  </property>
</Properties>
</file>