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7" r:id="rId2"/>
    <p:sldId id="269" r:id="rId3"/>
    <p:sldId id="260" r:id="rId4"/>
    <p:sldId id="261" r:id="rId5"/>
    <p:sldId id="265" r:id="rId6"/>
    <p:sldId id="262" r:id="rId7"/>
    <p:sldId id="263" r:id="rId8"/>
    <p:sldId id="266" r:id="rId9"/>
    <p:sldId id="267" r:id="rId10"/>
    <p:sldId id="268" r:id="rId11"/>
    <p:sldId id="264"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78865" autoAdjust="0"/>
  </p:normalViewPr>
  <p:slideViewPr>
    <p:cSldViewPr>
      <p:cViewPr>
        <p:scale>
          <a:sx n="66" d="100"/>
          <a:sy n="66" d="100"/>
        </p:scale>
        <p:origin x="-1930" y="-14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3B766F-CBD3-4190-92FC-C1E1DFA0E322}" type="datetimeFigureOut">
              <a:rPr lang="it-IT" smtClean="0"/>
              <a:pPr/>
              <a:t>02/04/2013</a:t>
            </a:fld>
            <a:endParaRPr lang="it-I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864D5A-FF50-44A4-86E1-A7A54EF796B8}" type="slidenum">
              <a:rPr lang="it-IT" smtClean="0"/>
              <a:pPr/>
              <a:t>‹#›</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a:lstStyle/>
          <a:p>
            <a:endParaRPr lang="it-IT" smtClean="0">
              <a:ea typeface="ＭＳ Ｐゴシック" pitchFamily="34" charset="-128"/>
            </a:endParaRPr>
          </a:p>
        </p:txBody>
      </p:sp>
      <p:sp>
        <p:nvSpPr>
          <p:cNvPr id="19460" name="Slide Number Placeholder 3"/>
          <p:cNvSpPr>
            <a:spLocks noGrp="1"/>
          </p:cNvSpPr>
          <p:nvPr>
            <p:ph type="sldNum" sz="quarter" idx="5"/>
          </p:nvPr>
        </p:nvSpPr>
        <p:spPr bwMode="auto">
          <a:noFill/>
          <a:ln>
            <a:miter lim="800000"/>
            <a:headEnd/>
            <a:tailEnd/>
          </a:ln>
        </p:spPr>
        <p:txBody>
          <a:bodyPr/>
          <a:lstStyle/>
          <a:p>
            <a:fld id="{907A683A-5F35-4277-AA33-3C614CEB3B50}" type="slidenum">
              <a:rPr lang="en-GB" smtClean="0">
                <a:latin typeface="Calibri" pitchFamily="34" charset="0"/>
                <a:ea typeface="ＭＳ Ｐゴシック" pitchFamily="34" charset="-128"/>
              </a:rPr>
              <a:pPr/>
              <a:t>1</a:t>
            </a:fld>
            <a:endParaRPr lang="en-GB" smtClean="0">
              <a:latin typeface="Calibri" pitchFamily="34"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a:lstStyle/>
          <a:p>
            <a:endParaRPr lang="it-IT" smtClean="0">
              <a:ea typeface="ＭＳ Ｐゴシック" pitchFamily="34" charset="-128"/>
            </a:endParaRPr>
          </a:p>
        </p:txBody>
      </p:sp>
      <p:sp>
        <p:nvSpPr>
          <p:cNvPr id="26628" name="Slide Number Placeholder 3"/>
          <p:cNvSpPr>
            <a:spLocks noGrp="1"/>
          </p:cNvSpPr>
          <p:nvPr>
            <p:ph type="sldNum" sz="quarter" idx="5"/>
          </p:nvPr>
        </p:nvSpPr>
        <p:spPr bwMode="auto">
          <a:noFill/>
          <a:ln>
            <a:miter lim="800000"/>
            <a:headEnd/>
            <a:tailEnd/>
          </a:ln>
        </p:spPr>
        <p:txBody>
          <a:bodyPr/>
          <a:lstStyle/>
          <a:p>
            <a:fld id="{E2860D0D-C2B5-4ABC-88C5-00B943F9DF2F}" type="slidenum">
              <a:rPr lang="en-GB" smtClean="0">
                <a:latin typeface="Calibri" pitchFamily="34" charset="0"/>
                <a:ea typeface="ＭＳ Ｐゴシック" pitchFamily="34" charset="-128"/>
              </a:rPr>
              <a:pPr/>
              <a:t>3</a:t>
            </a:fld>
            <a:endParaRPr lang="en-GB" smtClean="0">
              <a:latin typeface="Calibri" pitchFamily="34" charset="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a:lstStyle/>
          <a:p>
            <a:endParaRPr lang="it-IT" smtClean="0">
              <a:ea typeface="ＭＳ Ｐゴシック" pitchFamily="34" charset="-128"/>
            </a:endParaRPr>
          </a:p>
        </p:txBody>
      </p:sp>
      <p:sp>
        <p:nvSpPr>
          <p:cNvPr id="27652" name="Slide Number Placeholder 3"/>
          <p:cNvSpPr>
            <a:spLocks noGrp="1"/>
          </p:cNvSpPr>
          <p:nvPr>
            <p:ph type="sldNum" sz="quarter" idx="5"/>
          </p:nvPr>
        </p:nvSpPr>
        <p:spPr bwMode="auto">
          <a:noFill/>
          <a:ln>
            <a:miter lim="800000"/>
            <a:headEnd/>
            <a:tailEnd/>
          </a:ln>
        </p:spPr>
        <p:txBody>
          <a:bodyPr/>
          <a:lstStyle/>
          <a:p>
            <a:fld id="{BE0CA5D2-09F8-45E1-B4B0-65AAF980DEE5}" type="slidenum">
              <a:rPr lang="en-GB" smtClean="0">
                <a:latin typeface="Calibri" pitchFamily="34" charset="0"/>
                <a:ea typeface="ＭＳ Ｐゴシック" pitchFamily="34" charset="-128"/>
              </a:rPr>
              <a:pPr/>
              <a:t>4</a:t>
            </a:fld>
            <a:endParaRPr lang="en-GB" smtClean="0">
              <a:latin typeface="Calibri" pitchFamily="34" charset="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a:lstStyle/>
          <a:p>
            <a:endParaRPr lang="it-IT" smtClean="0">
              <a:ea typeface="ＭＳ Ｐゴシック" pitchFamily="34" charset="-128"/>
            </a:endParaRPr>
          </a:p>
        </p:txBody>
      </p:sp>
      <p:sp>
        <p:nvSpPr>
          <p:cNvPr id="27652" name="Slide Number Placeholder 3"/>
          <p:cNvSpPr>
            <a:spLocks noGrp="1"/>
          </p:cNvSpPr>
          <p:nvPr>
            <p:ph type="sldNum" sz="quarter" idx="5"/>
          </p:nvPr>
        </p:nvSpPr>
        <p:spPr bwMode="auto">
          <a:noFill/>
          <a:ln>
            <a:miter lim="800000"/>
            <a:headEnd/>
            <a:tailEnd/>
          </a:ln>
        </p:spPr>
        <p:txBody>
          <a:bodyPr/>
          <a:lstStyle/>
          <a:p>
            <a:fld id="{BE0CA5D2-09F8-45E1-B4B0-65AAF980DEE5}" type="slidenum">
              <a:rPr lang="en-GB" smtClean="0">
                <a:latin typeface="Calibri" pitchFamily="34" charset="0"/>
                <a:ea typeface="ＭＳ Ｐゴシック" pitchFamily="34" charset="-128"/>
              </a:rPr>
              <a:pPr/>
              <a:t>5</a:t>
            </a:fld>
            <a:endParaRPr lang="en-GB" smtClean="0">
              <a:latin typeface="Calibri" pitchFamily="34" charset="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a:lstStyle/>
          <a:p>
            <a:endParaRPr lang="it-IT" smtClean="0">
              <a:ea typeface="ＭＳ Ｐゴシック" pitchFamily="34" charset="-128"/>
            </a:endParaRPr>
          </a:p>
        </p:txBody>
      </p:sp>
      <p:sp>
        <p:nvSpPr>
          <p:cNvPr id="4" name="Slide Number Placeholder 3"/>
          <p:cNvSpPr>
            <a:spLocks noGrp="1"/>
          </p:cNvSpPr>
          <p:nvPr>
            <p:ph type="sldNum" sz="quarter" idx="5"/>
          </p:nvPr>
        </p:nvSpPr>
        <p:spPr/>
        <p:txBody>
          <a:bodyPr/>
          <a:lstStyle/>
          <a:p>
            <a:fld id="{71459C08-9FF2-4E29-927F-DB221491219F}" type="slidenum">
              <a:rPr lang="en-GB"/>
              <a:pPr/>
              <a:t>7</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a:lstStyle/>
          <a:p>
            <a:endParaRPr lang="it-IT" smtClean="0">
              <a:ea typeface="ＭＳ Ｐゴシック" pitchFamily="34" charset="-128"/>
            </a:endParaRPr>
          </a:p>
        </p:txBody>
      </p:sp>
      <p:sp>
        <p:nvSpPr>
          <p:cNvPr id="4" name="Slide Number Placeholder 3"/>
          <p:cNvSpPr>
            <a:spLocks noGrp="1"/>
          </p:cNvSpPr>
          <p:nvPr>
            <p:ph type="sldNum" sz="quarter" idx="5"/>
          </p:nvPr>
        </p:nvSpPr>
        <p:spPr/>
        <p:txBody>
          <a:bodyPr/>
          <a:lstStyle/>
          <a:p>
            <a:fld id="{3C814CDF-896D-4F20-BEBD-58C8B67E659F}" type="slidenum">
              <a:rPr lang="en-GB"/>
              <a:pPr/>
              <a:t>8</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a:lstStyle/>
          <a:p>
            <a:endParaRPr lang="it-IT" smtClean="0">
              <a:ea typeface="ＭＳ Ｐゴシック" pitchFamily="34" charset="-128"/>
            </a:endParaRPr>
          </a:p>
        </p:txBody>
      </p:sp>
      <p:sp>
        <p:nvSpPr>
          <p:cNvPr id="4" name="Slide Number Placeholder 3"/>
          <p:cNvSpPr>
            <a:spLocks noGrp="1"/>
          </p:cNvSpPr>
          <p:nvPr>
            <p:ph type="sldNum" sz="quarter" idx="5"/>
          </p:nvPr>
        </p:nvSpPr>
        <p:spPr/>
        <p:txBody>
          <a:bodyPr/>
          <a:lstStyle/>
          <a:p>
            <a:fld id="{2D285A66-C9EF-4F8D-8695-4D8B2A01168E}" type="slidenum">
              <a:rPr lang="en-GB"/>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t-IT"/>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t-IT"/>
          </a:p>
        </p:txBody>
      </p:sp>
      <p:sp>
        <p:nvSpPr>
          <p:cNvPr id="4" name="Date Placeholder 3"/>
          <p:cNvSpPr>
            <a:spLocks noGrp="1"/>
          </p:cNvSpPr>
          <p:nvPr>
            <p:ph type="dt" sz="half" idx="10"/>
          </p:nvPr>
        </p:nvSpPr>
        <p:spPr/>
        <p:txBody>
          <a:bodyPr/>
          <a:lstStyle/>
          <a:p>
            <a:fld id="{2D2BC8AA-E0C3-4701-B603-923068AD4A94}" type="datetimeFigureOut">
              <a:rPr lang="it-IT" smtClean="0"/>
              <a:pPr/>
              <a:t>02/04/2013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F9166910-10F7-4EFC-BBC0-5A3C3834A191}" type="slidenum">
              <a:rPr lang="it-IT" smtClean="0"/>
              <a:pPr/>
              <a:t>‹#›</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fld id="{2D2BC8AA-E0C3-4701-B603-923068AD4A94}" type="datetimeFigureOut">
              <a:rPr lang="it-IT" smtClean="0"/>
              <a:pPr/>
              <a:t>02/04/2013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F9166910-10F7-4EFC-BBC0-5A3C3834A191}" type="slidenum">
              <a:rPr lang="it-IT" smtClean="0"/>
              <a:pPr/>
              <a:t>‹#›</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t-I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fld id="{2D2BC8AA-E0C3-4701-B603-923068AD4A94}" type="datetimeFigureOut">
              <a:rPr lang="it-IT" smtClean="0"/>
              <a:pPr/>
              <a:t>02/04/2013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F9166910-10F7-4EFC-BBC0-5A3C3834A191}" type="slidenum">
              <a:rPr lang="it-IT" smtClean="0"/>
              <a:pPr/>
              <a:t>‹#›</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fld id="{2D2BC8AA-E0C3-4701-B603-923068AD4A94}" type="datetimeFigureOut">
              <a:rPr lang="it-IT" smtClean="0"/>
              <a:pPr/>
              <a:t>02/04/2013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F9166910-10F7-4EFC-BBC0-5A3C3834A191}" type="slidenum">
              <a:rPr lang="it-IT" smtClean="0"/>
              <a:pPr/>
              <a:t>‹#›</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t-I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2BC8AA-E0C3-4701-B603-923068AD4A94}" type="datetimeFigureOut">
              <a:rPr lang="it-IT" smtClean="0"/>
              <a:pPr/>
              <a:t>02/04/2013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F9166910-10F7-4EFC-BBC0-5A3C3834A191}" type="slidenum">
              <a:rPr lang="it-IT" smtClean="0"/>
              <a:pPr/>
              <a:t>‹#›</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Date Placeholder 4"/>
          <p:cNvSpPr>
            <a:spLocks noGrp="1"/>
          </p:cNvSpPr>
          <p:nvPr>
            <p:ph type="dt" sz="half" idx="10"/>
          </p:nvPr>
        </p:nvSpPr>
        <p:spPr/>
        <p:txBody>
          <a:bodyPr/>
          <a:lstStyle/>
          <a:p>
            <a:fld id="{2D2BC8AA-E0C3-4701-B603-923068AD4A94}" type="datetimeFigureOut">
              <a:rPr lang="it-IT" smtClean="0"/>
              <a:pPr/>
              <a:t>02/04/2013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F9166910-10F7-4EFC-BBC0-5A3C3834A191}" type="slidenum">
              <a:rPr lang="it-IT" smtClean="0"/>
              <a:pPr/>
              <a:t>‹#›</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t-I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7" name="Date Placeholder 6"/>
          <p:cNvSpPr>
            <a:spLocks noGrp="1"/>
          </p:cNvSpPr>
          <p:nvPr>
            <p:ph type="dt" sz="half" idx="10"/>
          </p:nvPr>
        </p:nvSpPr>
        <p:spPr/>
        <p:txBody>
          <a:bodyPr/>
          <a:lstStyle/>
          <a:p>
            <a:fld id="{2D2BC8AA-E0C3-4701-B603-923068AD4A94}" type="datetimeFigureOut">
              <a:rPr lang="it-IT" smtClean="0"/>
              <a:pPr/>
              <a:t>02/04/2013</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F9166910-10F7-4EFC-BBC0-5A3C3834A191}" type="slidenum">
              <a:rPr lang="it-IT" smtClean="0"/>
              <a:pPr/>
              <a:t>‹#›</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Date Placeholder 2"/>
          <p:cNvSpPr>
            <a:spLocks noGrp="1"/>
          </p:cNvSpPr>
          <p:nvPr>
            <p:ph type="dt" sz="half" idx="10"/>
          </p:nvPr>
        </p:nvSpPr>
        <p:spPr/>
        <p:txBody>
          <a:bodyPr/>
          <a:lstStyle/>
          <a:p>
            <a:fld id="{2D2BC8AA-E0C3-4701-B603-923068AD4A94}" type="datetimeFigureOut">
              <a:rPr lang="it-IT" smtClean="0"/>
              <a:pPr/>
              <a:t>02/04/2013</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F9166910-10F7-4EFC-BBC0-5A3C3834A191}" type="slidenum">
              <a:rPr lang="it-IT" smtClean="0"/>
              <a:pPr/>
              <a:t>‹#›</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2BC8AA-E0C3-4701-B603-923068AD4A94}" type="datetimeFigureOut">
              <a:rPr lang="it-IT" smtClean="0"/>
              <a:pPr/>
              <a:t>02/04/2013</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F9166910-10F7-4EFC-BBC0-5A3C3834A191}" type="slidenum">
              <a:rPr lang="it-IT" smtClean="0"/>
              <a:pPr/>
              <a:t>‹#›</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t-I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2BC8AA-E0C3-4701-B603-923068AD4A94}" type="datetimeFigureOut">
              <a:rPr lang="it-IT" smtClean="0"/>
              <a:pPr/>
              <a:t>02/04/2013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F9166910-10F7-4EFC-BBC0-5A3C3834A191}" type="slidenum">
              <a:rPr lang="it-IT" smtClean="0"/>
              <a:pPr/>
              <a:t>‹#›</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t-I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it-I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2BC8AA-E0C3-4701-B603-923068AD4A94}" type="datetimeFigureOut">
              <a:rPr lang="it-IT" smtClean="0"/>
              <a:pPr/>
              <a:t>02/04/2013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F9166910-10F7-4EFC-BBC0-5A3C3834A191}" type="slidenum">
              <a:rPr lang="it-IT" smtClean="0"/>
              <a:pPr/>
              <a:t>‹#›</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85000"/>
              </a:schemeClr>
            </a:gs>
            <a:gs pos="24000">
              <a:schemeClr val="bg1"/>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it-IT"/>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2BC8AA-E0C3-4701-B603-923068AD4A94}" type="datetimeFigureOut">
              <a:rPr lang="it-IT" smtClean="0"/>
              <a:pPr/>
              <a:t>02/04/2013</a:t>
            </a:fld>
            <a:endParaRPr lang="it-I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166910-10F7-4EFC-BBC0-5A3C3834A191}" type="slidenum">
              <a:rPr lang="it-IT" smtClean="0"/>
              <a:pPr/>
              <a:t>‹#›</a:t>
            </a:fld>
            <a:endParaRPr lang="it-I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10.emf"/><Relationship Id="rId4" Type="http://schemas.openxmlformats.org/officeDocument/2006/relationships/image" Target="../media/image9.emf"/></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85800" y="1905000"/>
            <a:ext cx="7772400" cy="1470025"/>
          </a:xfrm>
        </p:spPr>
        <p:txBody>
          <a:bodyPr>
            <a:normAutofit fontScale="90000"/>
          </a:bodyPr>
          <a:lstStyle/>
          <a:p>
            <a:r>
              <a:rPr lang="en-GB" sz="5400" smtClean="0">
                <a:solidFill>
                  <a:srgbClr val="C00000"/>
                </a:solidFill>
              </a:rPr>
              <a:t>Frequency Domain Processing (part 2)</a:t>
            </a:r>
            <a:br>
              <a:rPr lang="en-GB" sz="5400" smtClean="0">
                <a:solidFill>
                  <a:srgbClr val="C00000"/>
                </a:solidFill>
              </a:rPr>
            </a:br>
            <a:r>
              <a:rPr lang="en-GB" sz="5400" smtClean="0">
                <a:solidFill>
                  <a:srgbClr val="C00000"/>
                </a:solidFill>
              </a:rPr>
              <a:t>and Filtering </a:t>
            </a:r>
          </a:p>
        </p:txBody>
      </p:sp>
      <p:sp>
        <p:nvSpPr>
          <p:cNvPr id="2051" name="Subtitle 2"/>
          <p:cNvSpPr>
            <a:spLocks noGrp="1"/>
          </p:cNvSpPr>
          <p:nvPr>
            <p:ph type="subTitle" idx="1"/>
          </p:nvPr>
        </p:nvSpPr>
        <p:spPr>
          <a:xfrm>
            <a:off x="1371600" y="4052888"/>
            <a:ext cx="6400800" cy="1752600"/>
          </a:xfrm>
        </p:spPr>
        <p:txBody>
          <a:bodyPr/>
          <a:lstStyle/>
          <a:p>
            <a:pPr>
              <a:lnSpc>
                <a:spcPct val="150000"/>
              </a:lnSpc>
            </a:pPr>
            <a:r>
              <a:rPr lang="en-GB" sz="2000" smtClean="0">
                <a:solidFill>
                  <a:schemeClr val="tx1"/>
                </a:solidFill>
                <a:latin typeface="Univers LT Std 55" pitchFamily="34" charset="0"/>
                <a:ea typeface="ＭＳ Ｐゴシック" pitchFamily="34" charset="-128"/>
              </a:rPr>
              <a:t>C. Andr</a:t>
            </a:r>
            <a:r>
              <a:rPr lang="es-ES" sz="2000" smtClean="0">
                <a:solidFill>
                  <a:schemeClr val="tx1"/>
                </a:solidFill>
                <a:latin typeface="Univers LT Std 55" pitchFamily="34" charset="0"/>
                <a:ea typeface="ＭＳ Ｐゴシック" pitchFamily="34" charset="-128"/>
              </a:rPr>
              <a:t>és Méndez</a:t>
            </a:r>
            <a:endParaRPr lang="en-GB" sz="2000" smtClean="0">
              <a:solidFill>
                <a:schemeClr val="tx1"/>
              </a:solidFill>
              <a:latin typeface="Univers LT Std 55" pitchFamily="34" charset="0"/>
              <a:ea typeface="ＭＳ Ｐゴシック" pitchFamily="34" charset="-128"/>
            </a:endParaRPr>
          </a:p>
          <a:p>
            <a:pPr>
              <a:lnSpc>
                <a:spcPct val="150000"/>
              </a:lnSpc>
            </a:pPr>
            <a:r>
              <a:rPr lang="en-GB" sz="2000" smtClean="0">
                <a:solidFill>
                  <a:schemeClr val="tx1"/>
                </a:solidFill>
                <a:ea typeface="ＭＳ Ｐゴシック" pitchFamily="34" charset="-128"/>
              </a:rPr>
              <a:t>03/04/2013</a:t>
            </a:r>
            <a:endParaRPr lang="en-GB" sz="2000" smtClean="0">
              <a:solidFill>
                <a:schemeClr val="tx1"/>
              </a:solidFill>
              <a:ea typeface="ＭＳ Ｐゴシック" pitchFamily="34" charset="-128"/>
            </a:endParaRPr>
          </a:p>
        </p:txBody>
      </p:sp>
      <p:cxnSp>
        <p:nvCxnSpPr>
          <p:cNvPr id="6" name="Straight Connector 5"/>
          <p:cNvCxnSpPr/>
          <p:nvPr/>
        </p:nvCxnSpPr>
        <p:spPr>
          <a:xfrm>
            <a:off x="1066800" y="3860800"/>
            <a:ext cx="7162800" cy="0"/>
          </a:xfrm>
          <a:prstGeom prst="line">
            <a:avLst/>
          </a:prstGeom>
          <a:ln w="25400"/>
        </p:spPr>
        <p:style>
          <a:lnRef idx="1">
            <a:schemeClr val="dk1"/>
          </a:lnRef>
          <a:fillRef idx="0">
            <a:schemeClr val="dk1"/>
          </a:fillRef>
          <a:effectRef idx="0">
            <a:schemeClr val="dk1"/>
          </a:effectRef>
          <a:fontRef idx="minor">
            <a:schemeClr val="tx1"/>
          </a:fontRef>
        </p:style>
      </p:cxnSp>
      <p:pic>
        <p:nvPicPr>
          <p:cNvPr id="2053" name="Picture 2" descr="http://www.riaonweb.it/Immagini/links/logo_univr.gif"/>
          <p:cNvPicPr>
            <a:picLocks noChangeAspect="1" noChangeArrowheads="1"/>
          </p:cNvPicPr>
          <p:nvPr/>
        </p:nvPicPr>
        <p:blipFill>
          <a:blip r:embed="rId3" cstate="print"/>
          <a:srcRect/>
          <a:stretch>
            <a:fillRect/>
          </a:stretch>
        </p:blipFill>
        <p:spPr bwMode="auto">
          <a:xfrm>
            <a:off x="533400" y="4953000"/>
            <a:ext cx="1638300" cy="1627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solidFill>
                  <a:srgbClr val="C00000"/>
                </a:solidFill>
              </a:rPr>
              <a:t>Filtering Procedure in MatLab</a:t>
            </a:r>
            <a:endParaRPr lang="it-IT">
              <a:solidFill>
                <a:srgbClr val="C00000"/>
              </a:solidFill>
            </a:endParaRPr>
          </a:p>
        </p:txBody>
      </p:sp>
      <p:sp>
        <p:nvSpPr>
          <p:cNvPr id="3" name="Content Placeholder 2"/>
          <p:cNvSpPr>
            <a:spLocks noGrp="1"/>
          </p:cNvSpPr>
          <p:nvPr>
            <p:ph idx="1"/>
          </p:nvPr>
        </p:nvSpPr>
        <p:spPr/>
        <p:txBody>
          <a:bodyPr>
            <a:noAutofit/>
          </a:bodyPr>
          <a:lstStyle/>
          <a:p>
            <a:r>
              <a:rPr lang="en-US" sz="2000" smtClean="0"/>
              <a:t>For a M x N size image.  </a:t>
            </a:r>
          </a:p>
          <a:p>
            <a:pPr lvl="1"/>
            <a:r>
              <a:rPr lang="en-US" sz="1800" smtClean="0"/>
              <a:t>Determine the padded size P x Q needed (P = 2M and Q = 2N is the most common method) </a:t>
            </a:r>
          </a:p>
          <a:p>
            <a:pPr lvl="1"/>
            <a:r>
              <a:rPr lang="en-US" sz="1800" smtClean="0"/>
              <a:t>Multiply image f(x,y) by (–1)(x+y) to get fc(x,y) </a:t>
            </a:r>
          </a:p>
          <a:p>
            <a:pPr lvl="1"/>
            <a:r>
              <a:rPr lang="en-US" sz="1800" smtClean="0"/>
              <a:t>Zero pad fc(x,y) then take DFT to get FZP(u,v) in FD </a:t>
            </a:r>
          </a:p>
          <a:p>
            <a:pPr lvl="1"/>
            <a:r>
              <a:rPr lang="en-US" sz="1800" smtClean="0"/>
              <a:t>Create centered H(u,v) filter function in FD of the proper padded size P x Q </a:t>
            </a:r>
          </a:p>
          <a:p>
            <a:pPr lvl="1"/>
            <a:r>
              <a:rPr lang="en-US" sz="1800" smtClean="0"/>
              <a:t>Point by point multiply FZP(u,v) by H(u,v) </a:t>
            </a:r>
          </a:p>
          <a:p>
            <a:pPr lvl="1"/>
            <a:r>
              <a:rPr lang="en-US" sz="1800" smtClean="0"/>
              <a:t>Take the inverse DFT of the result in (5) </a:t>
            </a:r>
          </a:p>
          <a:p>
            <a:pPr lvl="1"/>
            <a:r>
              <a:rPr lang="en-US" sz="1800" smtClean="0"/>
              <a:t>Obtain real part of result in (6) </a:t>
            </a:r>
          </a:p>
          <a:p>
            <a:pPr lvl="1"/>
            <a:r>
              <a:rPr lang="en-US" sz="1800" smtClean="0"/>
              <a:t>Crop filtered image from the UL corner of array </a:t>
            </a:r>
          </a:p>
          <a:p>
            <a:pPr lvl="1"/>
            <a:r>
              <a:rPr lang="en-US" sz="1800" smtClean="0"/>
              <a:t>Multiply result in (8) by (–1)(x+y) </a:t>
            </a:r>
          </a:p>
          <a:p>
            <a:pPr lvl="1"/>
            <a:r>
              <a:rPr lang="en-US" sz="1800" smtClean="0"/>
              <a:t>You now have a filtered image of the same size as the original image </a:t>
            </a:r>
            <a:endParaRPr lang="it-IT" sz="18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mtClean="0">
                <a:solidFill>
                  <a:srgbClr val="C00000"/>
                </a:solidFill>
              </a:rPr>
              <a:t>Spatial vs Frequency domain</a:t>
            </a:r>
            <a:endParaRPr lang="it-IT">
              <a:solidFill>
                <a:srgbClr val="C00000"/>
              </a:solidFill>
            </a:endParaRPr>
          </a:p>
        </p:txBody>
      </p:sp>
      <p:pic>
        <p:nvPicPr>
          <p:cNvPr id="2050" name="Picture 2"/>
          <p:cNvPicPr>
            <a:picLocks noChangeAspect="1" noChangeArrowheads="1"/>
          </p:cNvPicPr>
          <p:nvPr/>
        </p:nvPicPr>
        <p:blipFill>
          <a:blip r:embed="rId2" cstate="print"/>
          <a:srcRect/>
          <a:stretch>
            <a:fillRect/>
          </a:stretch>
        </p:blipFill>
        <p:spPr bwMode="auto">
          <a:xfrm>
            <a:off x="1447800" y="1574800"/>
            <a:ext cx="6457950" cy="51308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solidFill>
                  <a:srgbClr val="C00000"/>
                </a:solidFill>
              </a:rPr>
              <a:t>Specific Frequency Domain Filters</a:t>
            </a:r>
            <a:endParaRPr lang="it-IT">
              <a:solidFill>
                <a:srgbClr val="C00000"/>
              </a:solidFill>
            </a:endParaRPr>
          </a:p>
        </p:txBody>
      </p:sp>
      <p:sp>
        <p:nvSpPr>
          <p:cNvPr id="3" name="Content Placeholder 2"/>
          <p:cNvSpPr>
            <a:spLocks noGrp="1"/>
          </p:cNvSpPr>
          <p:nvPr>
            <p:ph idx="1"/>
          </p:nvPr>
        </p:nvSpPr>
        <p:spPr/>
        <p:txBody>
          <a:bodyPr>
            <a:normAutofit fontScale="70000" lnSpcReduction="20000"/>
          </a:bodyPr>
          <a:lstStyle/>
          <a:p>
            <a:pPr>
              <a:lnSpc>
                <a:spcPct val="120000"/>
              </a:lnSpc>
            </a:pPr>
            <a:r>
              <a:rPr lang="en-US" smtClean="0"/>
              <a:t>As you have already seen, based on the property that </a:t>
            </a:r>
            <a:r>
              <a:rPr lang="en-US" b="1" smtClean="0"/>
              <a:t>multiplying the FFT of two functions from the spatial domain produces the convolution of those functions</a:t>
            </a:r>
            <a:r>
              <a:rPr lang="en-US" smtClean="0"/>
              <a:t>, you can use Fourier transforms as a fast convolution on large images. Note that on small images it is faster to work in the spatial domain.  </a:t>
            </a:r>
          </a:p>
          <a:p>
            <a:pPr>
              <a:lnSpc>
                <a:spcPct val="120000"/>
              </a:lnSpc>
            </a:pPr>
            <a:r>
              <a:rPr lang="en-US" smtClean="0"/>
              <a:t>However, you can also create filters </a:t>
            </a:r>
            <a:r>
              <a:rPr lang="en-US" b="1" smtClean="0"/>
              <a:t>directly in the frequency domain</a:t>
            </a:r>
            <a:r>
              <a:rPr lang="en-US" smtClean="0"/>
              <a:t>. There are three commonly discussed filters in the frequency domain: </a:t>
            </a:r>
          </a:p>
          <a:p>
            <a:pPr>
              <a:lnSpc>
                <a:spcPct val="120000"/>
              </a:lnSpc>
            </a:pPr>
            <a:r>
              <a:rPr lang="en-US" b="1" smtClean="0"/>
              <a:t>Lowpass</a:t>
            </a:r>
            <a:r>
              <a:rPr lang="en-US" smtClean="0"/>
              <a:t> filters, sometimes known as smoothing filters </a:t>
            </a:r>
          </a:p>
          <a:p>
            <a:pPr>
              <a:lnSpc>
                <a:spcPct val="120000"/>
              </a:lnSpc>
            </a:pPr>
            <a:r>
              <a:rPr lang="en-US" b="1" smtClean="0"/>
              <a:t>Highpass</a:t>
            </a:r>
            <a:r>
              <a:rPr lang="en-US" smtClean="0"/>
              <a:t> filters, sometimes known as sharpening filters  </a:t>
            </a:r>
          </a:p>
          <a:p>
            <a:pPr>
              <a:lnSpc>
                <a:spcPct val="120000"/>
              </a:lnSpc>
            </a:pPr>
            <a:r>
              <a:rPr lang="en-US" b="1" smtClean="0"/>
              <a:t>Notch</a:t>
            </a:r>
            <a:r>
              <a:rPr lang="en-US" smtClean="0"/>
              <a:t> filters, sometimes known as band-stop filters</a:t>
            </a:r>
            <a:endParaRPr lang="it-IT"/>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solidFill>
                  <a:srgbClr val="C00000"/>
                </a:solidFill>
              </a:rPr>
              <a:t>Low-Pass filters</a:t>
            </a:r>
            <a:endParaRPr lang="it-IT">
              <a:solidFill>
                <a:srgbClr val="C00000"/>
              </a:solidFill>
            </a:endParaRPr>
          </a:p>
        </p:txBody>
      </p:sp>
      <p:sp>
        <p:nvSpPr>
          <p:cNvPr id="3" name="Content Placeholder 2"/>
          <p:cNvSpPr>
            <a:spLocks noGrp="1"/>
          </p:cNvSpPr>
          <p:nvPr>
            <p:ph idx="1"/>
          </p:nvPr>
        </p:nvSpPr>
        <p:spPr/>
        <p:txBody>
          <a:bodyPr>
            <a:noAutofit/>
          </a:bodyPr>
          <a:lstStyle/>
          <a:p>
            <a:r>
              <a:rPr lang="it-IT" sz="2400" smtClean="0"/>
              <a:t>Lowpass filters: </a:t>
            </a:r>
          </a:p>
          <a:p>
            <a:pPr lvl="1"/>
            <a:r>
              <a:rPr lang="it-IT" sz="2000" smtClean="0"/>
              <a:t>create a blurred (or smoothed) image </a:t>
            </a:r>
          </a:p>
          <a:p>
            <a:pPr lvl="1"/>
            <a:r>
              <a:rPr lang="it-IT" sz="2000" smtClean="0"/>
              <a:t>attenuate the high frequencies and leave the low frequencies of the Fourier transform relatively unchanged  </a:t>
            </a:r>
          </a:p>
          <a:p>
            <a:pPr lvl="1"/>
            <a:endParaRPr lang="it-IT" sz="2000" smtClean="0"/>
          </a:p>
          <a:p>
            <a:r>
              <a:rPr lang="it-IT" sz="2400" smtClean="0"/>
              <a:t>Three main lowpass filters are discussed in </a:t>
            </a:r>
            <a:r>
              <a:rPr lang="it-IT" sz="2400" i="1" smtClean="0"/>
              <a:t>Digital Image Processing Using MATLAB</a:t>
            </a:r>
            <a:r>
              <a:rPr lang="it-IT" sz="2400" smtClean="0"/>
              <a:t>:  </a:t>
            </a:r>
          </a:p>
          <a:p>
            <a:pPr lvl="1"/>
            <a:r>
              <a:rPr lang="it-IT" sz="2000" smtClean="0"/>
              <a:t>Ideal lowpass filter (ILPF) </a:t>
            </a:r>
          </a:p>
          <a:p>
            <a:pPr lvl="1"/>
            <a:r>
              <a:rPr lang="it-IT" sz="2000" smtClean="0"/>
              <a:t>Butterworth lowpass filter (BLPF) </a:t>
            </a:r>
          </a:p>
          <a:p>
            <a:pPr lvl="1"/>
            <a:r>
              <a:rPr lang="it-IT" sz="2000" smtClean="0"/>
              <a:t>Gaussian lowpass filter (GLPF)</a:t>
            </a:r>
            <a:endParaRPr lang="it-IT" sz="20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524000" y="152400"/>
            <a:ext cx="6010275" cy="62103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solidFill>
                  <a:srgbClr val="C00000"/>
                </a:solidFill>
              </a:rPr>
              <a:t>Low-Pass filters</a:t>
            </a:r>
            <a:endParaRPr lang="it-IT">
              <a:solidFill>
                <a:srgbClr val="C00000"/>
              </a:solidFill>
            </a:endParaRPr>
          </a:p>
        </p:txBody>
      </p:sp>
      <p:pic>
        <p:nvPicPr>
          <p:cNvPr id="2050" name="Picture 2"/>
          <p:cNvPicPr>
            <a:picLocks noChangeAspect="1" noChangeArrowheads="1"/>
          </p:cNvPicPr>
          <p:nvPr/>
        </p:nvPicPr>
        <p:blipFill>
          <a:blip r:embed="rId2" cstate="print"/>
          <a:srcRect/>
          <a:stretch>
            <a:fillRect/>
          </a:stretch>
        </p:blipFill>
        <p:spPr bwMode="auto">
          <a:xfrm>
            <a:off x="717055" y="1524000"/>
            <a:ext cx="6598145" cy="4891088"/>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solidFill>
                  <a:srgbClr val="C00000"/>
                </a:solidFill>
              </a:rPr>
              <a:t>Low-Pass filters</a:t>
            </a:r>
            <a:endParaRPr lang="it-IT">
              <a:solidFill>
                <a:srgbClr val="C00000"/>
              </a:solidFill>
            </a:endParaRPr>
          </a:p>
        </p:txBody>
      </p:sp>
      <p:sp>
        <p:nvSpPr>
          <p:cNvPr id="3" name="Content Placeholder 2"/>
          <p:cNvSpPr>
            <a:spLocks noGrp="1"/>
          </p:cNvSpPr>
          <p:nvPr>
            <p:ph idx="1"/>
          </p:nvPr>
        </p:nvSpPr>
        <p:spPr/>
        <p:txBody>
          <a:bodyPr>
            <a:noAutofit/>
          </a:bodyPr>
          <a:lstStyle/>
          <a:p>
            <a:pPr>
              <a:buNone/>
            </a:pPr>
            <a:r>
              <a:rPr lang="en-US" sz="900" smtClean="0"/>
              <a:t>function H = lpfilter(type, M, N, D0, n) </a:t>
            </a:r>
          </a:p>
          <a:p>
            <a:pPr>
              <a:buNone/>
            </a:pPr>
            <a:r>
              <a:rPr lang="en-US" sz="900" smtClean="0"/>
              <a:t>%LPFILTER Computes frequency domain lowpass filters </a:t>
            </a:r>
          </a:p>
          <a:p>
            <a:pPr>
              <a:buNone/>
            </a:pPr>
            <a:r>
              <a:rPr lang="en-US" sz="900" smtClean="0"/>
              <a:t>%   H = LPFILTER(TYPE, M, N, D0, n) creates the transfer function of a lowpass filter, H, of the specified TYPE and size (M-by-N).  To </a:t>
            </a:r>
          </a:p>
          <a:p>
            <a:pPr>
              <a:buNone/>
            </a:pPr>
            <a:r>
              <a:rPr lang="en-US" sz="900" smtClean="0"/>
              <a:t>%   view the filter as an image or mesh plot, it should be centered using H = fftshift(H). </a:t>
            </a:r>
          </a:p>
          <a:p>
            <a:pPr>
              <a:buNone/>
            </a:pPr>
            <a:r>
              <a:rPr lang="en-US" sz="900" smtClean="0"/>
              <a:t>%   Valid values for TYPE, D0, and n are: </a:t>
            </a:r>
          </a:p>
          <a:p>
            <a:pPr>
              <a:buNone/>
            </a:pPr>
            <a:r>
              <a:rPr lang="en-US" sz="900" smtClean="0"/>
              <a:t>%   'ideal'    Ideal lowpass filter with cutoff frequency D0.  n need not be supplied.  D0 must be positive </a:t>
            </a:r>
          </a:p>
          <a:p>
            <a:pPr>
              <a:buNone/>
            </a:pPr>
            <a:r>
              <a:rPr lang="en-US" sz="900" smtClean="0"/>
              <a:t>%   'btw'      Butterworth lowpass filter of order n, and cutoff D0. The default value for n is 1.0.  D0 must be positive. </a:t>
            </a:r>
          </a:p>
          <a:p>
            <a:pPr>
              <a:buNone/>
            </a:pPr>
            <a:r>
              <a:rPr lang="en-US" sz="900" smtClean="0"/>
              <a:t>%   'gaussian' Gaussian lowpass filter with cutoff (standard deviation) D0.  n need not be supplied.  D0 must be positive. </a:t>
            </a:r>
          </a:p>
          <a:p>
            <a:pPr>
              <a:buNone/>
            </a:pPr>
            <a:r>
              <a:rPr lang="en-US" sz="900" smtClean="0"/>
              <a:t> </a:t>
            </a:r>
          </a:p>
          <a:p>
            <a:pPr>
              <a:buNone/>
            </a:pPr>
            <a:r>
              <a:rPr lang="en-US" sz="900" smtClean="0"/>
              <a:t>% Use function dftuv to set up the meshgrid arrays needed for  computing the required distances. </a:t>
            </a:r>
          </a:p>
          <a:p>
            <a:pPr>
              <a:buNone/>
            </a:pPr>
            <a:r>
              <a:rPr lang="en-US" sz="900" smtClean="0"/>
              <a:t>[U, V] = dftuv(M, N); </a:t>
            </a:r>
          </a:p>
          <a:p>
            <a:pPr>
              <a:buNone/>
            </a:pPr>
            <a:r>
              <a:rPr lang="en-US" sz="900" smtClean="0"/>
              <a:t> </a:t>
            </a:r>
          </a:p>
          <a:p>
            <a:pPr>
              <a:buNone/>
            </a:pPr>
            <a:r>
              <a:rPr lang="en-US" sz="900" smtClean="0"/>
              <a:t>% Compute the distances D(U, V). </a:t>
            </a:r>
          </a:p>
          <a:p>
            <a:pPr>
              <a:buNone/>
            </a:pPr>
            <a:r>
              <a:rPr lang="en-US" sz="900" smtClean="0"/>
              <a:t>D = sqrt(U.^2 + V.^2); </a:t>
            </a:r>
          </a:p>
          <a:p>
            <a:pPr>
              <a:buNone/>
            </a:pPr>
            <a:r>
              <a:rPr lang="en-US" sz="900" smtClean="0"/>
              <a:t> </a:t>
            </a:r>
          </a:p>
          <a:p>
            <a:pPr>
              <a:buNone/>
            </a:pPr>
            <a:r>
              <a:rPr lang="en-US" sz="900" smtClean="0"/>
              <a:t>% Begin fiter computations. </a:t>
            </a:r>
          </a:p>
          <a:p>
            <a:pPr>
              <a:buNone/>
            </a:pPr>
            <a:r>
              <a:rPr lang="en-US" sz="900" smtClean="0"/>
              <a:t>switch type </a:t>
            </a:r>
          </a:p>
          <a:p>
            <a:pPr>
              <a:buNone/>
            </a:pPr>
            <a:r>
              <a:rPr lang="en-US" sz="900" smtClean="0"/>
              <a:t>case 'ideal' </a:t>
            </a:r>
          </a:p>
          <a:p>
            <a:pPr>
              <a:buNone/>
            </a:pPr>
            <a:r>
              <a:rPr lang="en-US" sz="900" smtClean="0"/>
              <a:t>   H = double(D &lt;=D0); </a:t>
            </a:r>
          </a:p>
          <a:p>
            <a:pPr>
              <a:buNone/>
            </a:pPr>
            <a:r>
              <a:rPr lang="en-US" sz="900" smtClean="0"/>
              <a:t>case 'btw' </a:t>
            </a:r>
          </a:p>
          <a:p>
            <a:pPr>
              <a:buNone/>
            </a:pPr>
            <a:r>
              <a:rPr lang="en-US" sz="900" smtClean="0"/>
              <a:t>   if nargin == 4 </a:t>
            </a:r>
          </a:p>
          <a:p>
            <a:pPr>
              <a:buNone/>
            </a:pPr>
            <a:r>
              <a:rPr lang="en-US" sz="900" smtClean="0"/>
              <a:t>      n = 1; </a:t>
            </a:r>
          </a:p>
          <a:p>
            <a:pPr>
              <a:buNone/>
            </a:pPr>
            <a:r>
              <a:rPr lang="en-US" sz="900" smtClean="0"/>
              <a:t>   end </a:t>
            </a:r>
          </a:p>
          <a:p>
            <a:pPr>
              <a:buNone/>
            </a:pPr>
            <a:r>
              <a:rPr lang="en-US" sz="900" smtClean="0"/>
              <a:t>   H = 1./(1 + (D./D0).^(2*n)); </a:t>
            </a:r>
          </a:p>
          <a:p>
            <a:pPr>
              <a:buNone/>
            </a:pPr>
            <a:r>
              <a:rPr lang="en-US" sz="900" smtClean="0"/>
              <a:t>case 'gaussian' </a:t>
            </a:r>
          </a:p>
          <a:p>
            <a:pPr>
              <a:buNone/>
            </a:pPr>
            <a:r>
              <a:rPr lang="en-US" sz="900" smtClean="0"/>
              <a:t>   H = exp(-(D.^2)./(2*(D0^2))); </a:t>
            </a:r>
          </a:p>
          <a:p>
            <a:pPr>
              <a:buNone/>
            </a:pPr>
            <a:r>
              <a:rPr lang="en-US" sz="900" smtClean="0"/>
              <a:t>otherwise </a:t>
            </a:r>
          </a:p>
          <a:p>
            <a:pPr>
              <a:buNone/>
            </a:pPr>
            <a:r>
              <a:rPr lang="en-US" sz="900" smtClean="0"/>
              <a:t>   error('Unknown filter type.') </a:t>
            </a:r>
          </a:p>
          <a:p>
            <a:pPr>
              <a:buNone/>
            </a:pPr>
            <a:r>
              <a:rPr lang="en-US" sz="900" smtClean="0"/>
              <a:t>end</a:t>
            </a:r>
            <a:endParaRPr lang="it-IT" sz="9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solidFill>
                  <a:srgbClr val="C00000"/>
                </a:solidFill>
              </a:rPr>
              <a:t>Low-Pass filters</a:t>
            </a:r>
            <a:endParaRPr lang="it-IT">
              <a:solidFill>
                <a:srgbClr val="C00000"/>
              </a:solidFill>
            </a:endParaRPr>
          </a:p>
        </p:txBody>
      </p:sp>
      <p:sp>
        <p:nvSpPr>
          <p:cNvPr id="3" name="Content Placeholder 2"/>
          <p:cNvSpPr>
            <a:spLocks noGrp="1"/>
          </p:cNvSpPr>
          <p:nvPr>
            <p:ph idx="1"/>
          </p:nvPr>
        </p:nvSpPr>
        <p:spPr>
          <a:xfrm>
            <a:off x="457200" y="1295400"/>
            <a:ext cx="8229600" cy="4525963"/>
          </a:xfrm>
        </p:spPr>
        <p:txBody>
          <a:bodyPr>
            <a:noAutofit/>
          </a:bodyPr>
          <a:lstStyle/>
          <a:p>
            <a:r>
              <a:rPr lang="it-IT" sz="1200" b="1" smtClean="0"/>
              <a:t>Ideal  </a:t>
            </a:r>
          </a:p>
          <a:p>
            <a:pPr lvl="1"/>
            <a:r>
              <a:rPr lang="it-IT" sz="1050" smtClean="0"/>
              <a:t>HLPF_ideal=fftshift(lpfilter('ideal', 500, 500, 50)); 0</a:t>
            </a:r>
          </a:p>
          <a:p>
            <a:pPr lvl="1"/>
            <a:r>
              <a:rPr lang="it-IT" sz="1050" smtClean="0"/>
              <a:t>mesh(HLPF_ideal(1:10:500,1:10:500)) </a:t>
            </a:r>
          </a:p>
          <a:p>
            <a:pPr lvl="1"/>
            <a:r>
              <a:rPr lang="it-IT" sz="1050" smtClean="0"/>
              <a:t>colormap([0 0 0]) </a:t>
            </a:r>
          </a:p>
          <a:p>
            <a:pPr lvl="1"/>
            <a:r>
              <a:rPr lang="it-IT" sz="1050" smtClean="0"/>
              <a:t>axis off </a:t>
            </a:r>
          </a:p>
          <a:p>
            <a:pPr lvl="1"/>
            <a:r>
              <a:rPr lang="it-IT" sz="1050" smtClean="0"/>
              <a:t>grid off </a:t>
            </a:r>
          </a:p>
          <a:p>
            <a:pPr lvl="1"/>
            <a:r>
              <a:rPr lang="it-IT" sz="1050" smtClean="0"/>
              <a:t>axis([0 50 0 50 0 1]) </a:t>
            </a:r>
          </a:p>
          <a:p>
            <a:pPr lvl="1"/>
            <a:r>
              <a:rPr lang="it-IT" sz="1050" smtClean="0"/>
              <a:t>figure, imshow(HLPF_ideal) </a:t>
            </a:r>
          </a:p>
          <a:p>
            <a:pPr>
              <a:buNone/>
            </a:pPr>
            <a:r>
              <a:rPr lang="it-IT" sz="1200" smtClean="0"/>
              <a:t> </a:t>
            </a:r>
          </a:p>
          <a:p>
            <a:r>
              <a:rPr lang="it-IT" sz="1200" b="1" smtClean="0"/>
              <a:t>Butterworth  </a:t>
            </a:r>
          </a:p>
          <a:p>
            <a:pPr lvl="1"/>
            <a:r>
              <a:rPr lang="it-IT" sz="1050" smtClean="0"/>
              <a:t>HLPF_btw=fftshift(lpfilter('btw', 500, 500, 50)); </a:t>
            </a:r>
          </a:p>
          <a:p>
            <a:pPr lvl="1"/>
            <a:r>
              <a:rPr lang="it-IT" sz="1050" smtClean="0"/>
              <a:t>figure, mesh(HLPF_btw(1:10:500,1:10:500)) </a:t>
            </a:r>
          </a:p>
          <a:p>
            <a:pPr lvl="1"/>
            <a:r>
              <a:rPr lang="it-IT" sz="1050" smtClean="0"/>
              <a:t>colormap([0 0 0]) </a:t>
            </a:r>
          </a:p>
          <a:p>
            <a:pPr lvl="1"/>
            <a:r>
              <a:rPr lang="it-IT" sz="1050" smtClean="0"/>
              <a:t>axis off </a:t>
            </a:r>
          </a:p>
          <a:p>
            <a:pPr lvl="1"/>
            <a:r>
              <a:rPr lang="it-IT" sz="1050" smtClean="0"/>
              <a:t>grid off </a:t>
            </a:r>
          </a:p>
          <a:p>
            <a:pPr lvl="1"/>
            <a:r>
              <a:rPr lang="it-IT" sz="1050" smtClean="0"/>
              <a:t>axis([0 50 0 50 0 1]) </a:t>
            </a:r>
          </a:p>
          <a:p>
            <a:pPr lvl="1"/>
            <a:r>
              <a:rPr lang="it-IT" sz="1050" smtClean="0"/>
              <a:t>figure, imshow(HLPF_btw)</a:t>
            </a:r>
          </a:p>
          <a:p>
            <a:endParaRPr lang="it-IT" sz="1200" smtClean="0"/>
          </a:p>
          <a:p>
            <a:r>
              <a:rPr lang="it-IT" sz="1200" b="1" smtClean="0"/>
              <a:t>Gaussian  </a:t>
            </a:r>
          </a:p>
          <a:p>
            <a:pPr lvl="1"/>
            <a:r>
              <a:rPr lang="it-IT" sz="1050" smtClean="0"/>
              <a:t>HLPF_gauss=fftshift(lpfilter('gaussian', 500, 500, 50)); </a:t>
            </a:r>
          </a:p>
          <a:p>
            <a:pPr lvl="1"/>
            <a:r>
              <a:rPr lang="it-IT" sz="1050" smtClean="0"/>
              <a:t>figure, mesh(HLPF_gauss(1:10:500,1:10:500)) </a:t>
            </a:r>
          </a:p>
          <a:p>
            <a:pPr lvl="1"/>
            <a:r>
              <a:rPr lang="it-IT" sz="1050" smtClean="0"/>
              <a:t>colormap([0 0 0]) </a:t>
            </a:r>
          </a:p>
          <a:p>
            <a:pPr lvl="1"/>
            <a:r>
              <a:rPr lang="it-IT" sz="1050" smtClean="0"/>
              <a:t>axis off </a:t>
            </a:r>
          </a:p>
          <a:p>
            <a:pPr lvl="1"/>
            <a:r>
              <a:rPr lang="it-IT" sz="1050" smtClean="0"/>
              <a:t>grid off </a:t>
            </a:r>
          </a:p>
          <a:p>
            <a:pPr lvl="1"/>
            <a:r>
              <a:rPr lang="it-IT" sz="1050" smtClean="0"/>
              <a:t>axis([0 50 0 50 0 1]) </a:t>
            </a:r>
          </a:p>
          <a:p>
            <a:pPr lvl="1"/>
            <a:r>
              <a:rPr lang="it-IT" sz="1050" smtClean="0"/>
              <a:t>figure, imshow(HLPF_gauss)</a:t>
            </a:r>
            <a:endParaRPr lang="it-IT" sz="105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solidFill>
                  <a:srgbClr val="C00000"/>
                </a:solidFill>
              </a:rPr>
              <a:t>Low-Pass filters</a:t>
            </a:r>
            <a:endParaRPr lang="it-IT">
              <a:solidFill>
                <a:srgbClr val="C00000"/>
              </a:solidFill>
            </a:endParaRPr>
          </a:p>
        </p:txBody>
      </p:sp>
      <p:sp>
        <p:nvSpPr>
          <p:cNvPr id="3" name="Content Placeholder 2"/>
          <p:cNvSpPr>
            <a:spLocks noGrp="1"/>
          </p:cNvSpPr>
          <p:nvPr>
            <p:ph idx="1"/>
          </p:nvPr>
        </p:nvSpPr>
        <p:spPr/>
        <p:txBody>
          <a:bodyPr>
            <a:normAutofit/>
          </a:bodyPr>
          <a:lstStyle/>
          <a:p>
            <a:r>
              <a:rPr lang="it-IT" sz="2400" b="1" smtClean="0"/>
              <a:t>Esercizio </a:t>
            </a:r>
            <a:r>
              <a:rPr lang="it-IT" sz="2400" b="1" smtClean="0"/>
              <a:t>4 </a:t>
            </a:r>
            <a:endParaRPr lang="it-IT" sz="2400" b="1" smtClean="0"/>
          </a:p>
          <a:p>
            <a:r>
              <a:rPr lang="it-IT" sz="2400" smtClean="0"/>
              <a:t>Caricare e convertire in scala di grigi l’immagine football.jpg e visualizzarla </a:t>
            </a:r>
          </a:p>
          <a:p>
            <a:r>
              <a:rPr lang="it-IT" sz="2400" smtClean="0"/>
              <a:t>Calcolare il padding adeguato </a:t>
            </a:r>
          </a:p>
          <a:p>
            <a:r>
              <a:rPr lang="it-IT" sz="2400" smtClean="0"/>
              <a:t>Creare un filtro low-pass gaussiano  </a:t>
            </a:r>
          </a:p>
          <a:p>
            <a:r>
              <a:rPr lang="it-IT" sz="2400" smtClean="0"/>
              <a:t>Calcolare la DFT </a:t>
            </a:r>
          </a:p>
          <a:p>
            <a:r>
              <a:rPr lang="it-IT" sz="2400" smtClean="0"/>
              <a:t>Applicare il filtro </a:t>
            </a:r>
          </a:p>
          <a:p>
            <a:r>
              <a:rPr lang="it-IT" sz="2400" smtClean="0"/>
              <a:t>Riconvertire al dominio spaziale </a:t>
            </a:r>
          </a:p>
          <a:p>
            <a:r>
              <a:rPr lang="it-IT" sz="2400" smtClean="0"/>
              <a:t>Tagliare l’immagine per riportarla alle dimensioni originali </a:t>
            </a:r>
          </a:p>
          <a:p>
            <a:r>
              <a:rPr lang="it-IT" sz="2400" smtClean="0"/>
              <a:t>Visualizzare l’immagine e lo spettro</a:t>
            </a:r>
            <a:endParaRPr lang="it-IT" sz="24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solidFill>
                  <a:srgbClr val="C00000"/>
                </a:solidFill>
              </a:rPr>
              <a:t>High-Pass filters</a:t>
            </a:r>
            <a:endParaRPr lang="it-IT">
              <a:solidFill>
                <a:srgbClr val="C00000"/>
              </a:solidFill>
            </a:endParaRPr>
          </a:p>
        </p:txBody>
      </p:sp>
      <p:pic>
        <p:nvPicPr>
          <p:cNvPr id="3074" name="Picture 2"/>
          <p:cNvPicPr>
            <a:picLocks noChangeAspect="1" noChangeArrowheads="1"/>
          </p:cNvPicPr>
          <p:nvPr/>
        </p:nvPicPr>
        <p:blipFill>
          <a:blip r:embed="rId2" cstate="print"/>
          <a:srcRect/>
          <a:stretch>
            <a:fillRect/>
          </a:stretch>
        </p:blipFill>
        <p:spPr bwMode="auto">
          <a:xfrm>
            <a:off x="2667000" y="1447800"/>
            <a:ext cx="3848100" cy="52324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solidFill>
                  <a:srgbClr val="C00000"/>
                </a:solidFill>
              </a:rPr>
              <a:t>Where to find the presentations?</a:t>
            </a:r>
            <a:endParaRPr lang="it-IT">
              <a:solidFill>
                <a:srgbClr val="C00000"/>
              </a:solidFill>
            </a:endParaRPr>
          </a:p>
        </p:txBody>
      </p:sp>
      <p:sp>
        <p:nvSpPr>
          <p:cNvPr id="3" name="Content Placeholder 2"/>
          <p:cNvSpPr>
            <a:spLocks noGrp="1"/>
          </p:cNvSpPr>
          <p:nvPr>
            <p:ph idx="1"/>
          </p:nvPr>
        </p:nvSpPr>
        <p:spPr>
          <a:xfrm>
            <a:off x="685800" y="2895600"/>
            <a:ext cx="8229600" cy="914400"/>
          </a:xfrm>
        </p:spPr>
        <p:txBody>
          <a:bodyPr/>
          <a:lstStyle/>
          <a:p>
            <a:pPr>
              <a:buNone/>
            </a:pPr>
            <a:r>
              <a:rPr lang="it-IT" smtClean="0"/>
              <a:t>http://profs.sci.univr.it/~mendezguerrero</a:t>
            </a:r>
            <a:endParaRPr lang="it-IT"/>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solidFill>
                  <a:srgbClr val="C00000"/>
                </a:solidFill>
              </a:rPr>
              <a:t>High-Pass filters</a:t>
            </a:r>
            <a:endParaRPr lang="it-IT"/>
          </a:p>
        </p:txBody>
      </p:sp>
      <p:sp>
        <p:nvSpPr>
          <p:cNvPr id="3" name="Content Placeholder 2"/>
          <p:cNvSpPr>
            <a:spLocks noGrp="1"/>
          </p:cNvSpPr>
          <p:nvPr>
            <p:ph idx="1"/>
          </p:nvPr>
        </p:nvSpPr>
        <p:spPr/>
        <p:txBody>
          <a:bodyPr>
            <a:noAutofit/>
          </a:bodyPr>
          <a:lstStyle/>
          <a:p>
            <a:pPr>
              <a:buNone/>
            </a:pPr>
            <a:r>
              <a:rPr lang="en-US" sz="1100" smtClean="0"/>
              <a:t>function H = hpfilter(type, M, N, D0, n) </a:t>
            </a:r>
          </a:p>
          <a:p>
            <a:pPr>
              <a:buNone/>
            </a:pPr>
            <a:r>
              <a:rPr lang="en-US" sz="1100" smtClean="0"/>
              <a:t>%HPFILTER Computes frequency domain highpass filters </a:t>
            </a:r>
          </a:p>
          <a:p>
            <a:pPr>
              <a:buNone/>
            </a:pPr>
            <a:r>
              <a:rPr lang="en-US" sz="1100" smtClean="0"/>
              <a:t>%   H = HPFILTER(TYPE, M, N, D0, n) creates the transfer function of </a:t>
            </a:r>
          </a:p>
          <a:p>
            <a:pPr>
              <a:buNone/>
            </a:pPr>
            <a:r>
              <a:rPr lang="en-US" sz="1100" smtClean="0"/>
              <a:t>%   a highpass filter, H, of the specified TYPE and size (M-by-N). </a:t>
            </a:r>
          </a:p>
          <a:p>
            <a:pPr>
              <a:buNone/>
            </a:pPr>
            <a:r>
              <a:rPr lang="en-US" sz="1100" smtClean="0"/>
              <a:t>%   Valid values for TYPE, D0, and n are: </a:t>
            </a:r>
          </a:p>
          <a:p>
            <a:pPr>
              <a:buNone/>
            </a:pPr>
            <a:r>
              <a:rPr lang="en-US" sz="1100" smtClean="0"/>
              <a:t>%   'ideal'     Ideal highpass filter with cutoff frequency D0.  n </a:t>
            </a:r>
          </a:p>
          <a:p>
            <a:pPr>
              <a:buNone/>
            </a:pPr>
            <a:r>
              <a:rPr lang="en-US" sz="1100" smtClean="0"/>
              <a:t>%               need not be supplied.  D0 must be positive </a:t>
            </a:r>
          </a:p>
          <a:p>
            <a:pPr>
              <a:buNone/>
            </a:pPr>
            <a:r>
              <a:rPr lang="en-US" sz="1100" smtClean="0"/>
              <a:t>%   'btw'       Butterworth highpass filter of order n, and cutoff D0. </a:t>
            </a:r>
          </a:p>
          <a:p>
            <a:pPr>
              <a:buNone/>
            </a:pPr>
            <a:r>
              <a:rPr lang="en-US" sz="1100" smtClean="0"/>
              <a:t>%               The default value for n is 1.0.  D0 must be positive. </a:t>
            </a:r>
          </a:p>
          <a:p>
            <a:pPr>
              <a:buNone/>
            </a:pPr>
            <a:r>
              <a:rPr lang="en-US" sz="1100" smtClean="0"/>
              <a:t>%   'gaussian'  Gaussian highpass filter with cutoff (standard deviation) </a:t>
            </a:r>
          </a:p>
          <a:p>
            <a:pPr>
              <a:buNone/>
            </a:pPr>
            <a:r>
              <a:rPr lang="en-US" sz="1100" smtClean="0"/>
              <a:t>%               D0.  n need not be supplied.  D0 must be positive. </a:t>
            </a:r>
          </a:p>
          <a:p>
            <a:pPr>
              <a:buNone/>
            </a:pPr>
            <a:r>
              <a:rPr lang="en-US" sz="1100" smtClean="0"/>
              <a:t> </a:t>
            </a:r>
          </a:p>
          <a:p>
            <a:pPr>
              <a:buNone/>
            </a:pPr>
            <a:r>
              <a:rPr lang="en-US" sz="1100" smtClean="0"/>
              <a:t>% The transfer function Hhp of a highpass filter is 1 - Hlp, </a:t>
            </a:r>
          </a:p>
          <a:p>
            <a:pPr>
              <a:buNone/>
            </a:pPr>
            <a:r>
              <a:rPr lang="en-US" sz="1100" smtClean="0"/>
              <a:t>% where Hlp is the transfer function of the corresponding lowpass </a:t>
            </a:r>
          </a:p>
          <a:p>
            <a:pPr>
              <a:buNone/>
            </a:pPr>
            <a:r>
              <a:rPr lang="en-US" sz="1100" smtClean="0"/>
              <a:t>% filter.  Thus, we can use function lpfilter to generate highpass </a:t>
            </a:r>
          </a:p>
          <a:p>
            <a:pPr>
              <a:buNone/>
            </a:pPr>
            <a:r>
              <a:rPr lang="en-US" sz="1100" smtClean="0"/>
              <a:t>% filters. </a:t>
            </a:r>
          </a:p>
          <a:p>
            <a:pPr>
              <a:buNone/>
            </a:pPr>
            <a:r>
              <a:rPr lang="en-US" sz="1100" smtClean="0"/>
              <a:t> </a:t>
            </a:r>
          </a:p>
          <a:p>
            <a:pPr>
              <a:buNone/>
            </a:pPr>
            <a:r>
              <a:rPr lang="en-US" sz="1100" smtClean="0"/>
              <a:t>if nargin == 4 </a:t>
            </a:r>
          </a:p>
          <a:p>
            <a:pPr>
              <a:buNone/>
            </a:pPr>
            <a:r>
              <a:rPr lang="en-US" sz="1100" smtClean="0"/>
              <a:t>   n = 1; % Default value of n. </a:t>
            </a:r>
          </a:p>
          <a:p>
            <a:pPr>
              <a:buNone/>
            </a:pPr>
            <a:r>
              <a:rPr lang="en-US" sz="1100" smtClean="0"/>
              <a:t>end </a:t>
            </a:r>
          </a:p>
          <a:p>
            <a:pPr>
              <a:buNone/>
            </a:pPr>
            <a:r>
              <a:rPr lang="en-US" sz="1100" smtClean="0"/>
              <a:t> </a:t>
            </a:r>
          </a:p>
          <a:p>
            <a:pPr>
              <a:buNone/>
            </a:pPr>
            <a:r>
              <a:rPr lang="en-US" sz="1100" smtClean="0"/>
              <a:t>% Generate highpass filter. </a:t>
            </a:r>
          </a:p>
          <a:p>
            <a:pPr>
              <a:buNone/>
            </a:pPr>
            <a:r>
              <a:rPr lang="en-US" sz="1100" smtClean="0"/>
              <a:t>Hlp = lpfilter(type, M, N, D0, n); </a:t>
            </a:r>
          </a:p>
          <a:p>
            <a:pPr>
              <a:buNone/>
            </a:pPr>
            <a:r>
              <a:rPr lang="en-US" sz="1100" smtClean="0"/>
              <a:t>H = 1 - Hlp;</a:t>
            </a:r>
            <a:endParaRPr lang="it-IT" sz="11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solidFill>
                  <a:srgbClr val="C00000"/>
                </a:solidFill>
              </a:rPr>
              <a:t>High-Pass filters</a:t>
            </a:r>
            <a:endParaRPr lang="it-IT"/>
          </a:p>
        </p:txBody>
      </p:sp>
      <p:sp>
        <p:nvSpPr>
          <p:cNvPr id="3" name="Content Placeholder 2"/>
          <p:cNvSpPr>
            <a:spLocks noGrp="1"/>
          </p:cNvSpPr>
          <p:nvPr>
            <p:ph idx="1"/>
          </p:nvPr>
        </p:nvSpPr>
        <p:spPr>
          <a:xfrm>
            <a:off x="457200" y="1447800"/>
            <a:ext cx="8229600" cy="4525963"/>
          </a:xfrm>
        </p:spPr>
        <p:txBody>
          <a:bodyPr>
            <a:noAutofit/>
          </a:bodyPr>
          <a:lstStyle/>
          <a:p>
            <a:r>
              <a:rPr lang="it-IT" sz="1400" b="1" smtClean="0"/>
              <a:t>Ideal  </a:t>
            </a:r>
          </a:p>
          <a:p>
            <a:pPr lvl="1"/>
            <a:r>
              <a:rPr lang="it-IT" sz="1000" smtClean="0"/>
              <a:t>HHPF_ideal=fftshift(hpfilter('ideal', 500, 500, 50)); </a:t>
            </a:r>
          </a:p>
          <a:p>
            <a:pPr lvl="1"/>
            <a:r>
              <a:rPr lang="it-IT" sz="1000" smtClean="0"/>
              <a:t>mesh(HHPF_ideal(1:10:500,1:10:500)) </a:t>
            </a:r>
          </a:p>
          <a:p>
            <a:pPr lvl="1"/>
            <a:r>
              <a:rPr lang="it-IT" sz="1000" smtClean="0"/>
              <a:t>colormap([0 0 0]) </a:t>
            </a:r>
          </a:p>
          <a:p>
            <a:pPr lvl="1"/>
            <a:r>
              <a:rPr lang="it-IT" sz="1000" smtClean="0"/>
              <a:t>axis off </a:t>
            </a:r>
          </a:p>
          <a:p>
            <a:pPr lvl="1"/>
            <a:r>
              <a:rPr lang="it-IT" sz="1000" smtClean="0"/>
              <a:t>grid off </a:t>
            </a:r>
          </a:p>
          <a:p>
            <a:pPr lvl="1"/>
            <a:r>
              <a:rPr lang="it-IT" sz="1000" smtClean="0"/>
              <a:t>axis([0 50 0 50 0 1]) </a:t>
            </a:r>
          </a:p>
          <a:p>
            <a:pPr lvl="1"/>
            <a:r>
              <a:rPr lang="it-IT" sz="1000" smtClean="0"/>
              <a:t>figure, imshow(HHPF_ideal) </a:t>
            </a:r>
          </a:p>
          <a:p>
            <a:pPr>
              <a:buNone/>
            </a:pPr>
            <a:r>
              <a:rPr lang="it-IT" sz="1400" smtClean="0"/>
              <a:t> </a:t>
            </a:r>
          </a:p>
          <a:p>
            <a:r>
              <a:rPr lang="it-IT" sz="1400" b="1" smtClean="0"/>
              <a:t>Butterworth  </a:t>
            </a:r>
          </a:p>
          <a:p>
            <a:pPr lvl="1"/>
            <a:r>
              <a:rPr lang="it-IT" sz="1000" smtClean="0"/>
              <a:t>HHPF_btw=fftshift(hpfilter('btw', 500, 500, 50)); </a:t>
            </a:r>
          </a:p>
          <a:p>
            <a:pPr lvl="1"/>
            <a:r>
              <a:rPr lang="it-IT" sz="1000" smtClean="0"/>
              <a:t>figure, mesh(HHPF_btw(1:10:500,1:10:500)) </a:t>
            </a:r>
          </a:p>
          <a:p>
            <a:pPr lvl="1"/>
            <a:r>
              <a:rPr lang="it-IT" sz="1000" smtClean="0"/>
              <a:t>colormap([0 0 0]) </a:t>
            </a:r>
          </a:p>
          <a:p>
            <a:pPr lvl="1"/>
            <a:r>
              <a:rPr lang="it-IT" sz="1000" smtClean="0"/>
              <a:t>axis off </a:t>
            </a:r>
          </a:p>
          <a:p>
            <a:pPr lvl="1"/>
            <a:r>
              <a:rPr lang="it-IT" sz="1000" smtClean="0"/>
              <a:t>grid off </a:t>
            </a:r>
          </a:p>
          <a:p>
            <a:pPr lvl="1"/>
            <a:r>
              <a:rPr lang="it-IT" sz="1000" smtClean="0"/>
              <a:t>axis([0 50 0 50 0 1]) </a:t>
            </a:r>
          </a:p>
          <a:p>
            <a:pPr lvl="1"/>
            <a:r>
              <a:rPr lang="it-IT" sz="1000" smtClean="0"/>
              <a:t>figure, imshow(HHPF_btw) </a:t>
            </a:r>
          </a:p>
          <a:p>
            <a:endParaRPr lang="it-IT" sz="1400" smtClean="0"/>
          </a:p>
          <a:p>
            <a:r>
              <a:rPr lang="it-IT" sz="1400" b="1" smtClean="0"/>
              <a:t>Gaussian  </a:t>
            </a:r>
          </a:p>
          <a:p>
            <a:pPr lvl="1"/>
            <a:r>
              <a:rPr lang="it-IT" sz="1000" smtClean="0"/>
              <a:t>HHPF_gauss=fftshift(hpfilter('gaussian', 500, 500, 50)); </a:t>
            </a:r>
          </a:p>
          <a:p>
            <a:pPr lvl="1"/>
            <a:r>
              <a:rPr lang="it-IT" sz="1000" smtClean="0"/>
              <a:t>figure, mesh(HHPF_gauss(1:10:500,1:10:500)) </a:t>
            </a:r>
          </a:p>
          <a:p>
            <a:pPr lvl="1"/>
            <a:r>
              <a:rPr lang="it-IT" sz="1000" smtClean="0"/>
              <a:t>colormap([0 0 0]) </a:t>
            </a:r>
          </a:p>
          <a:p>
            <a:pPr lvl="1"/>
            <a:r>
              <a:rPr lang="it-IT" sz="1000" smtClean="0"/>
              <a:t>axis off </a:t>
            </a:r>
          </a:p>
          <a:p>
            <a:pPr lvl="1"/>
            <a:r>
              <a:rPr lang="it-IT" sz="1000" smtClean="0"/>
              <a:t>grid off </a:t>
            </a:r>
          </a:p>
          <a:p>
            <a:pPr lvl="1"/>
            <a:r>
              <a:rPr lang="it-IT" sz="1000" smtClean="0"/>
              <a:t>axis([0 50 0 50 0 1]) </a:t>
            </a:r>
          </a:p>
          <a:p>
            <a:pPr lvl="1"/>
            <a:r>
              <a:rPr lang="it-IT" sz="1000" smtClean="0"/>
              <a:t>figure, imshow(HHPF_gauss) </a:t>
            </a:r>
            <a:endParaRPr lang="it-IT" sz="10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solidFill>
                  <a:srgbClr val="C00000"/>
                </a:solidFill>
              </a:rPr>
              <a:t>High-Pass filters</a:t>
            </a:r>
            <a:endParaRPr lang="it-IT"/>
          </a:p>
        </p:txBody>
      </p:sp>
      <p:sp>
        <p:nvSpPr>
          <p:cNvPr id="3" name="Content Placeholder 2"/>
          <p:cNvSpPr>
            <a:spLocks noGrp="1"/>
          </p:cNvSpPr>
          <p:nvPr>
            <p:ph idx="1"/>
          </p:nvPr>
        </p:nvSpPr>
        <p:spPr/>
        <p:txBody>
          <a:bodyPr>
            <a:normAutofit/>
          </a:bodyPr>
          <a:lstStyle/>
          <a:p>
            <a:pPr>
              <a:buNone/>
            </a:pPr>
            <a:r>
              <a:rPr lang="it-IT" sz="2400" b="1" smtClean="0"/>
              <a:t> Esercizio </a:t>
            </a:r>
            <a:r>
              <a:rPr lang="it-IT" sz="2400" b="1" smtClean="0"/>
              <a:t>5 </a:t>
            </a:r>
            <a:endParaRPr lang="it-IT" sz="2400" b="1" smtClean="0"/>
          </a:p>
          <a:p>
            <a:r>
              <a:rPr lang="it-IT" sz="2400" smtClean="0"/>
              <a:t>Caricare e convertire in scala di grigi l’immagine football.jpg e visualizzarla </a:t>
            </a:r>
          </a:p>
          <a:p>
            <a:r>
              <a:rPr lang="it-IT" sz="2400" smtClean="0"/>
              <a:t>Calcolare il padding adeguato </a:t>
            </a:r>
          </a:p>
          <a:p>
            <a:r>
              <a:rPr lang="it-IT" sz="2400" smtClean="0"/>
              <a:t>Creare un filtro high-pass gaussiano  </a:t>
            </a:r>
          </a:p>
          <a:p>
            <a:r>
              <a:rPr lang="it-IT" sz="2400" smtClean="0"/>
              <a:t>Calcolare la DFT </a:t>
            </a:r>
          </a:p>
          <a:p>
            <a:r>
              <a:rPr lang="it-IT" sz="2400" smtClean="0"/>
              <a:t>Applicare il filtro </a:t>
            </a:r>
          </a:p>
          <a:p>
            <a:r>
              <a:rPr lang="it-IT" sz="2400" smtClean="0"/>
              <a:t>Riconvertire al dominio spaziale </a:t>
            </a:r>
          </a:p>
          <a:p>
            <a:r>
              <a:rPr lang="it-IT" sz="2400" smtClean="0"/>
              <a:t>Tagliare l’immagine per riportarla alle dimensioni originali </a:t>
            </a:r>
          </a:p>
          <a:p>
            <a:r>
              <a:rPr lang="it-IT" sz="2400" smtClean="0"/>
              <a:t> Visualizzare l’immagine e lo spettro </a:t>
            </a:r>
            <a:endParaRPr lang="it-IT" sz="24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solidFill>
                  <a:srgbClr val="C00000"/>
                </a:solidFill>
              </a:rPr>
              <a:t>Aliasing and Interpolation</a:t>
            </a:r>
            <a:endParaRPr lang="it-IT">
              <a:solidFill>
                <a:srgbClr val="C00000"/>
              </a:solidFill>
            </a:endParaRPr>
          </a:p>
        </p:txBody>
      </p:sp>
      <p:sp>
        <p:nvSpPr>
          <p:cNvPr id="3" name="Content Placeholder 2"/>
          <p:cNvSpPr>
            <a:spLocks noGrp="1"/>
          </p:cNvSpPr>
          <p:nvPr>
            <p:ph idx="1"/>
          </p:nvPr>
        </p:nvSpPr>
        <p:spPr/>
        <p:txBody>
          <a:bodyPr>
            <a:normAutofit/>
          </a:bodyPr>
          <a:lstStyle/>
          <a:p>
            <a:pPr>
              <a:buNone/>
            </a:pPr>
            <a:r>
              <a:rPr lang="it-IT" sz="2400" b="1" smtClean="0"/>
              <a:t>Esercizio 5 </a:t>
            </a:r>
          </a:p>
          <a:p>
            <a:r>
              <a:rPr lang="it-IT" sz="2400" smtClean="0"/>
              <a:t>Caricare l’immagine Barbara.tif </a:t>
            </a:r>
          </a:p>
          <a:p>
            <a:r>
              <a:rPr lang="it-IT" sz="2400" smtClean="0"/>
              <a:t>Portarla ad ¼ della dimensione originale </a:t>
            </a:r>
          </a:p>
          <a:p>
            <a:r>
              <a:rPr lang="it-IT" sz="2400" smtClean="0"/>
              <a:t>Ripristinare la dimensione originale </a:t>
            </a:r>
          </a:p>
          <a:p>
            <a:r>
              <a:rPr lang="it-IT" sz="2400" smtClean="0"/>
              <a:t>Usare un filtro anti-aliasing per ridurre gli artefatti </a:t>
            </a:r>
          </a:p>
          <a:p>
            <a:r>
              <a:rPr lang="it-IT" sz="2400" smtClean="0"/>
              <a:t>confrontare i risultati </a:t>
            </a:r>
            <a:endParaRPr lang="it-IT" sz="24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152400" y="2090775"/>
            <a:ext cx="1514475" cy="1490625"/>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1752600" y="352425"/>
            <a:ext cx="3193177" cy="3228975"/>
          </a:xfrm>
          <a:prstGeom prst="rect">
            <a:avLst/>
          </a:prstGeom>
          <a:noFill/>
          <a:ln w="9525">
            <a:noFill/>
            <a:miter lim="800000"/>
            <a:headEnd/>
            <a:tailEnd/>
          </a:ln>
        </p:spPr>
      </p:pic>
      <p:pic>
        <p:nvPicPr>
          <p:cNvPr id="4100" name="Picture 4"/>
          <p:cNvPicPr>
            <a:picLocks noChangeAspect="1" noChangeArrowheads="1"/>
          </p:cNvPicPr>
          <p:nvPr/>
        </p:nvPicPr>
        <p:blipFill>
          <a:blip r:embed="rId4" cstate="print"/>
          <a:srcRect/>
          <a:stretch>
            <a:fillRect/>
          </a:stretch>
        </p:blipFill>
        <p:spPr bwMode="auto">
          <a:xfrm>
            <a:off x="3124200" y="4648200"/>
            <a:ext cx="2019300" cy="2066925"/>
          </a:xfrm>
          <a:prstGeom prst="rect">
            <a:avLst/>
          </a:prstGeom>
          <a:noFill/>
          <a:ln w="9525">
            <a:noFill/>
            <a:miter lim="800000"/>
            <a:headEnd/>
            <a:tailEnd/>
          </a:ln>
        </p:spPr>
      </p:pic>
      <p:pic>
        <p:nvPicPr>
          <p:cNvPr id="4101" name="Picture 5"/>
          <p:cNvPicPr>
            <a:picLocks noChangeAspect="1" noChangeArrowheads="1"/>
          </p:cNvPicPr>
          <p:nvPr/>
        </p:nvPicPr>
        <p:blipFill>
          <a:blip r:embed="rId5" cstate="print"/>
          <a:srcRect/>
          <a:stretch>
            <a:fillRect/>
          </a:stretch>
        </p:blipFill>
        <p:spPr bwMode="auto">
          <a:xfrm>
            <a:off x="5486400" y="2971800"/>
            <a:ext cx="3657600" cy="3708283"/>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it-IT" sz="3200" smtClean="0">
                <a:solidFill>
                  <a:srgbClr val="C00000"/>
                </a:solidFill>
              </a:rPr>
              <a:t>Elaborazione nel dominio della frequenza</a:t>
            </a:r>
          </a:p>
        </p:txBody>
      </p:sp>
      <p:sp>
        <p:nvSpPr>
          <p:cNvPr id="15363" name="Content Placeholder 2"/>
          <p:cNvSpPr>
            <a:spLocks noGrp="1"/>
          </p:cNvSpPr>
          <p:nvPr>
            <p:ph idx="1"/>
          </p:nvPr>
        </p:nvSpPr>
        <p:spPr>
          <a:xfrm>
            <a:off x="457200" y="1349375"/>
            <a:ext cx="8229600" cy="5032375"/>
          </a:xfrm>
        </p:spPr>
        <p:txBody>
          <a:bodyPr>
            <a:spAutoFit/>
          </a:bodyPr>
          <a:lstStyle/>
          <a:p>
            <a:r>
              <a:rPr lang="it-IT" sz="1800" smtClean="0"/>
              <a:t>The general idea is that the image (</a:t>
            </a:r>
            <a:r>
              <a:rPr lang="it-IT" sz="1800" i="1" smtClean="0"/>
              <a:t>f(x,y)</a:t>
            </a:r>
            <a:r>
              <a:rPr lang="it-IT" sz="1800" smtClean="0"/>
              <a:t> of size </a:t>
            </a:r>
            <a:r>
              <a:rPr lang="it-IT" sz="1800" i="1" smtClean="0"/>
              <a:t>M </a:t>
            </a:r>
            <a:r>
              <a:rPr lang="it-IT" sz="1800" smtClean="0"/>
              <a:t>x</a:t>
            </a:r>
            <a:r>
              <a:rPr lang="it-IT" sz="1800" i="1" smtClean="0"/>
              <a:t> N</a:t>
            </a:r>
            <a:r>
              <a:rPr lang="it-IT" sz="1800" smtClean="0"/>
              <a:t>) will be represented in the frequency domain (</a:t>
            </a:r>
            <a:r>
              <a:rPr lang="it-IT" sz="1800" i="1" smtClean="0"/>
              <a:t>F(u,v)</a:t>
            </a:r>
            <a:r>
              <a:rPr lang="it-IT" sz="1800" smtClean="0"/>
              <a:t>). The equation for the two-dimensional discrete Fourier transform (DFT) is:</a:t>
            </a:r>
          </a:p>
          <a:p>
            <a:endParaRPr lang="it-IT" sz="1800" smtClean="0"/>
          </a:p>
          <a:p>
            <a:endParaRPr lang="it-IT" sz="1800" smtClean="0"/>
          </a:p>
          <a:p>
            <a:r>
              <a:rPr lang="it-IT" sz="1800" smtClean="0"/>
              <a:t>The concept behind the Fourier transform is that any waveform that can be constructed using a sum of sine and cosine waves of different frequencies. The exponential in the above formula can be expanded into sines and cosines with the variables u and v determining these frequencies.</a:t>
            </a:r>
          </a:p>
          <a:p>
            <a:r>
              <a:rPr lang="it-IT" sz="1800" smtClean="0"/>
              <a:t>The inverse of the above discrete Fourier transform is given by the following equation:</a:t>
            </a:r>
          </a:p>
          <a:p>
            <a:endParaRPr lang="it-IT" sz="1800" smtClean="0"/>
          </a:p>
          <a:p>
            <a:endParaRPr lang="it-IT" sz="1800" smtClean="0"/>
          </a:p>
          <a:p>
            <a:r>
              <a:rPr lang="it-IT" sz="1800" smtClean="0"/>
              <a:t>Thus, if we have </a:t>
            </a:r>
            <a:r>
              <a:rPr lang="it-IT" sz="1800" i="1" smtClean="0"/>
              <a:t>F(u,v)</a:t>
            </a:r>
            <a:r>
              <a:rPr lang="it-IT" sz="1800" smtClean="0"/>
              <a:t>, we can obtain the corresponding image (</a:t>
            </a:r>
            <a:r>
              <a:rPr lang="it-IT" sz="1800" i="1" smtClean="0"/>
              <a:t>f(x,y)</a:t>
            </a:r>
            <a:r>
              <a:rPr lang="it-IT" sz="1800" smtClean="0"/>
              <a:t>) using the inverse, discrete Fourier transform</a:t>
            </a:r>
            <a:r>
              <a:rPr lang="it-IT" smtClean="0"/>
              <a:t>. </a:t>
            </a:r>
          </a:p>
        </p:txBody>
      </p:sp>
      <p:pic>
        <p:nvPicPr>
          <p:cNvPr id="15364" name="Picture 3"/>
          <p:cNvPicPr>
            <a:picLocks noChangeAspect="1"/>
          </p:cNvPicPr>
          <p:nvPr/>
        </p:nvPicPr>
        <p:blipFill>
          <a:blip r:embed="rId3" cstate="print"/>
          <a:srcRect/>
          <a:stretch>
            <a:fillRect/>
          </a:stretch>
        </p:blipFill>
        <p:spPr bwMode="auto">
          <a:xfrm>
            <a:off x="2667000" y="2200275"/>
            <a:ext cx="4089400" cy="723900"/>
          </a:xfrm>
          <a:prstGeom prst="rect">
            <a:avLst/>
          </a:prstGeom>
          <a:noFill/>
          <a:ln w="9525">
            <a:noFill/>
            <a:miter lim="800000"/>
            <a:headEnd/>
            <a:tailEnd/>
          </a:ln>
        </p:spPr>
      </p:pic>
      <p:pic>
        <p:nvPicPr>
          <p:cNvPr id="15365" name="Picture 4"/>
          <p:cNvPicPr>
            <a:picLocks noChangeAspect="1"/>
          </p:cNvPicPr>
          <p:nvPr/>
        </p:nvPicPr>
        <p:blipFill>
          <a:blip r:embed="rId4" cstate="print"/>
          <a:srcRect/>
          <a:stretch>
            <a:fillRect/>
          </a:stretch>
        </p:blipFill>
        <p:spPr bwMode="auto">
          <a:xfrm>
            <a:off x="2330450" y="4543425"/>
            <a:ext cx="4483100" cy="68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it-IT" smtClean="0">
                <a:solidFill>
                  <a:srgbClr val="C00000"/>
                </a:solidFill>
              </a:rPr>
              <a:t>Visualizzazione dello spettro</a:t>
            </a:r>
          </a:p>
        </p:txBody>
      </p:sp>
      <p:sp>
        <p:nvSpPr>
          <p:cNvPr id="16387" name="Content Placeholder 2"/>
          <p:cNvSpPr>
            <a:spLocks noGrp="1"/>
          </p:cNvSpPr>
          <p:nvPr>
            <p:ph idx="1"/>
          </p:nvPr>
        </p:nvSpPr>
        <p:spPr>
          <a:xfrm>
            <a:off x="457200" y="1600200"/>
            <a:ext cx="4800600" cy="4525963"/>
          </a:xfrm>
        </p:spPr>
        <p:txBody>
          <a:bodyPr>
            <a:normAutofit/>
          </a:bodyPr>
          <a:lstStyle/>
          <a:p>
            <a:r>
              <a:rPr lang="it-IT" sz="2400" b="1" smtClean="0"/>
              <a:t>Esercizio </a:t>
            </a:r>
            <a:r>
              <a:rPr lang="it-IT" sz="2400" b="1" smtClean="0"/>
              <a:t>1</a:t>
            </a:r>
            <a:endParaRPr lang="it-IT" sz="2400" b="1" smtClean="0"/>
          </a:p>
          <a:p>
            <a:pPr lvl="1"/>
            <a:r>
              <a:rPr lang="it-IT" sz="2000" smtClean="0"/>
              <a:t>Creare un step 2D binario</a:t>
            </a:r>
          </a:p>
          <a:p>
            <a:pPr lvl="1"/>
            <a:r>
              <a:rPr lang="it-IT" sz="2000" smtClean="0"/>
              <a:t>Calcolare la DFT e visualizzare lo spettro di ampiezza (</a:t>
            </a:r>
            <a:r>
              <a:rPr lang="it-IT" sz="2000" b="1" smtClean="0"/>
              <a:t>fft2</a:t>
            </a:r>
            <a:r>
              <a:rPr lang="it-IT" sz="2000" smtClean="0"/>
              <a:t>)</a:t>
            </a:r>
          </a:p>
          <a:p>
            <a:pPr lvl="1"/>
            <a:r>
              <a:rPr lang="it-IT" sz="2000" smtClean="0"/>
              <a:t>Shiftare la componente zero al centro dello spettro (</a:t>
            </a:r>
            <a:r>
              <a:rPr lang="it-IT" sz="2000" b="1" smtClean="0"/>
              <a:t>fftshift</a:t>
            </a:r>
            <a:r>
              <a:rPr lang="it-IT" sz="2000" smtClean="0"/>
              <a:t>)</a:t>
            </a:r>
          </a:p>
          <a:p>
            <a:pPr lvl="1"/>
            <a:r>
              <a:rPr lang="it-IT" sz="2000" smtClean="0"/>
              <a:t>Per migliorare la visualizzazione usare la funzione </a:t>
            </a:r>
            <a:r>
              <a:rPr lang="it-IT" sz="2000" b="1" smtClean="0"/>
              <a:t>log</a:t>
            </a:r>
          </a:p>
          <a:p>
            <a:pPr lvl="1"/>
            <a:endParaRPr lang="it-IT" sz="2000" b="1" smtClean="0"/>
          </a:p>
          <a:p>
            <a:pPr lvl="1"/>
            <a:endParaRPr lang="it-IT" sz="2000" b="1" smtClean="0"/>
          </a:p>
          <a:p>
            <a:r>
              <a:rPr lang="it-IT" sz="1400" smtClean="0"/>
              <a:t>Suggerimento per la visualizzazione</a:t>
            </a:r>
          </a:p>
          <a:p>
            <a:pPr>
              <a:buFont typeface="Wingdings 3" pitchFamily="18" charset="2"/>
              <a:buNone/>
            </a:pPr>
            <a:r>
              <a:rPr lang="it-IT" sz="1400" smtClean="0"/>
              <a:t>	usare </a:t>
            </a:r>
            <a:r>
              <a:rPr lang="it-IT" sz="1400" b="1" smtClean="0"/>
              <a:t>imshow(f,'InitialMagnification','fit') </a:t>
            </a:r>
          </a:p>
        </p:txBody>
      </p:sp>
      <p:pic>
        <p:nvPicPr>
          <p:cNvPr id="1026" name="Picture 2"/>
          <p:cNvPicPr>
            <a:picLocks noChangeAspect="1" noChangeArrowheads="1"/>
          </p:cNvPicPr>
          <p:nvPr/>
        </p:nvPicPr>
        <p:blipFill>
          <a:blip r:embed="rId3" cstate="print"/>
          <a:srcRect/>
          <a:stretch>
            <a:fillRect/>
          </a:stretch>
        </p:blipFill>
        <p:spPr bwMode="auto">
          <a:xfrm>
            <a:off x="5791200" y="1752600"/>
            <a:ext cx="2266950" cy="2200275"/>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5791200" y="4191000"/>
            <a:ext cx="2209800" cy="2200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it-IT" smtClean="0">
                <a:solidFill>
                  <a:srgbClr val="C00000"/>
                </a:solidFill>
              </a:rPr>
              <a:t>Visualizzazione dello spettro</a:t>
            </a:r>
          </a:p>
        </p:txBody>
      </p:sp>
      <p:sp>
        <p:nvSpPr>
          <p:cNvPr id="16387" name="Content Placeholder 2"/>
          <p:cNvSpPr>
            <a:spLocks noGrp="1"/>
          </p:cNvSpPr>
          <p:nvPr>
            <p:ph idx="1"/>
          </p:nvPr>
        </p:nvSpPr>
        <p:spPr/>
        <p:txBody>
          <a:bodyPr/>
          <a:lstStyle/>
          <a:p>
            <a:r>
              <a:rPr lang="it-IT" sz="2400" b="1" smtClean="0"/>
              <a:t>Esercizio </a:t>
            </a:r>
            <a:r>
              <a:rPr lang="it-IT" sz="2400" b="1" smtClean="0"/>
              <a:t>2</a:t>
            </a:r>
            <a:endParaRPr lang="it-IT" sz="2400" b="1" smtClean="0"/>
          </a:p>
          <a:p>
            <a:pPr lvl="1"/>
            <a:r>
              <a:rPr lang="it-IT" sz="2000" smtClean="0"/>
              <a:t>Creare un’immagine 30x30 con un rettangolo bianco su sfondo nero</a:t>
            </a:r>
          </a:p>
          <a:p>
            <a:pPr lvl="1"/>
            <a:r>
              <a:rPr lang="it-IT" sz="2000" smtClean="0"/>
              <a:t>Calcolare la DFT e visualizzare lo spettro di ampiezza (</a:t>
            </a:r>
            <a:r>
              <a:rPr lang="it-IT" sz="2000" b="1" smtClean="0"/>
              <a:t>fft2</a:t>
            </a:r>
            <a:r>
              <a:rPr lang="it-IT" sz="2000" smtClean="0"/>
              <a:t>)</a:t>
            </a:r>
          </a:p>
          <a:p>
            <a:pPr lvl="1"/>
            <a:r>
              <a:rPr lang="it-IT" sz="2000" smtClean="0"/>
              <a:t>Aggiungere dello zero padding per migliorare il calcolo della DFT</a:t>
            </a:r>
          </a:p>
          <a:p>
            <a:pPr lvl="1"/>
            <a:r>
              <a:rPr lang="it-IT" sz="2000" smtClean="0"/>
              <a:t>Shiftare la componente zero al centro dello spettro (</a:t>
            </a:r>
            <a:r>
              <a:rPr lang="it-IT" sz="2000" b="1" smtClean="0"/>
              <a:t>fftshift</a:t>
            </a:r>
            <a:r>
              <a:rPr lang="it-IT" sz="2000" smtClean="0"/>
              <a:t>)</a:t>
            </a:r>
          </a:p>
          <a:p>
            <a:pPr lvl="1"/>
            <a:r>
              <a:rPr lang="it-IT" sz="2000" smtClean="0"/>
              <a:t>Per migliorare la visualizzazione usare la funzione </a:t>
            </a:r>
            <a:r>
              <a:rPr lang="it-IT" sz="2000" b="1" smtClean="0"/>
              <a:t>log</a:t>
            </a:r>
          </a:p>
          <a:p>
            <a:pPr lvl="1"/>
            <a:endParaRPr lang="it-IT" sz="2000" b="1" smtClean="0"/>
          </a:p>
          <a:p>
            <a:pPr lvl="1"/>
            <a:endParaRPr lang="it-IT" sz="2000" b="1" smtClean="0"/>
          </a:p>
          <a:p>
            <a:r>
              <a:rPr lang="it-IT" sz="1400" smtClean="0"/>
              <a:t>Suggerimento per la visualizzazione</a:t>
            </a:r>
          </a:p>
          <a:p>
            <a:pPr>
              <a:buFont typeface="Wingdings 3" pitchFamily="18" charset="2"/>
              <a:buNone/>
            </a:pPr>
            <a:r>
              <a:rPr lang="it-IT" sz="1400" smtClean="0"/>
              <a:t>	usare </a:t>
            </a:r>
            <a:r>
              <a:rPr lang="it-IT" sz="1400" b="1" smtClean="0"/>
              <a:t>imshow(f,'InitialMagnification','fit') </a:t>
            </a:r>
          </a:p>
        </p:txBody>
      </p:sp>
      <p:pic>
        <p:nvPicPr>
          <p:cNvPr id="16388" name="Picture 3"/>
          <p:cNvPicPr>
            <a:picLocks noChangeAspect="1"/>
          </p:cNvPicPr>
          <p:nvPr/>
        </p:nvPicPr>
        <p:blipFill>
          <a:blip r:embed="rId3" cstate="print"/>
          <a:srcRect/>
          <a:stretch>
            <a:fillRect/>
          </a:stretch>
        </p:blipFill>
        <p:spPr bwMode="auto">
          <a:xfrm>
            <a:off x="6743700" y="4381500"/>
            <a:ext cx="2095500" cy="2095500"/>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l="18704" t="6238" r="15831" b="9552"/>
          <a:stretch>
            <a:fillRect/>
          </a:stretch>
        </p:blipFill>
        <p:spPr bwMode="auto">
          <a:xfrm>
            <a:off x="4419600" y="4346121"/>
            <a:ext cx="2209800" cy="213087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it-IT" smtClean="0">
                <a:solidFill>
                  <a:srgbClr val="C00000"/>
                </a:solidFill>
              </a:rPr>
              <a:t>Visualizzazione dello spettro (2)</a:t>
            </a:r>
            <a:endParaRPr lang="it-IT" smtClean="0"/>
          </a:p>
        </p:txBody>
      </p:sp>
      <p:pic>
        <p:nvPicPr>
          <p:cNvPr id="17411" name="Picture 2"/>
          <p:cNvPicPr>
            <a:picLocks noChangeAspect="1" noChangeArrowheads="1"/>
          </p:cNvPicPr>
          <p:nvPr/>
        </p:nvPicPr>
        <p:blipFill>
          <a:blip r:embed="rId2" cstate="print"/>
          <a:srcRect/>
          <a:stretch>
            <a:fillRect/>
          </a:stretch>
        </p:blipFill>
        <p:spPr bwMode="auto">
          <a:xfrm>
            <a:off x="1403350" y="1417638"/>
            <a:ext cx="3259138" cy="2443162"/>
          </a:xfrm>
          <a:prstGeom prst="rect">
            <a:avLst/>
          </a:prstGeom>
          <a:noFill/>
          <a:ln w="9525">
            <a:noFill/>
            <a:miter lim="800000"/>
            <a:headEnd/>
            <a:tailEnd/>
          </a:ln>
        </p:spPr>
      </p:pic>
      <p:pic>
        <p:nvPicPr>
          <p:cNvPr id="17412" name="Picture 3"/>
          <p:cNvPicPr>
            <a:picLocks noChangeAspect="1" noChangeArrowheads="1"/>
          </p:cNvPicPr>
          <p:nvPr/>
        </p:nvPicPr>
        <p:blipFill>
          <a:blip r:embed="rId3" cstate="print"/>
          <a:srcRect/>
          <a:stretch>
            <a:fillRect/>
          </a:stretch>
        </p:blipFill>
        <p:spPr bwMode="auto">
          <a:xfrm>
            <a:off x="4662488" y="1412875"/>
            <a:ext cx="3295650" cy="2471738"/>
          </a:xfrm>
          <a:prstGeom prst="rect">
            <a:avLst/>
          </a:prstGeom>
          <a:noFill/>
          <a:ln w="9525">
            <a:noFill/>
            <a:miter lim="800000"/>
            <a:headEnd/>
            <a:tailEnd/>
          </a:ln>
        </p:spPr>
      </p:pic>
      <p:pic>
        <p:nvPicPr>
          <p:cNvPr id="17413" name="Picture 4"/>
          <p:cNvPicPr>
            <a:picLocks noChangeAspect="1" noChangeArrowheads="1"/>
          </p:cNvPicPr>
          <p:nvPr/>
        </p:nvPicPr>
        <p:blipFill>
          <a:blip r:embed="rId4" cstate="print"/>
          <a:srcRect/>
          <a:stretch>
            <a:fillRect/>
          </a:stretch>
        </p:blipFill>
        <p:spPr bwMode="auto">
          <a:xfrm>
            <a:off x="1403350" y="4005263"/>
            <a:ext cx="3505200" cy="2735262"/>
          </a:xfrm>
          <a:prstGeom prst="rect">
            <a:avLst/>
          </a:prstGeom>
          <a:noFill/>
          <a:ln w="9525">
            <a:noFill/>
            <a:miter lim="800000"/>
            <a:headEnd/>
            <a:tailEnd/>
          </a:ln>
        </p:spPr>
      </p:pic>
      <p:pic>
        <p:nvPicPr>
          <p:cNvPr id="17414" name="Picture 5"/>
          <p:cNvPicPr>
            <a:picLocks noChangeAspect="1" noChangeArrowheads="1"/>
          </p:cNvPicPr>
          <p:nvPr/>
        </p:nvPicPr>
        <p:blipFill>
          <a:blip r:embed="rId5" cstate="print"/>
          <a:srcRect/>
          <a:stretch>
            <a:fillRect/>
          </a:stretch>
        </p:blipFill>
        <p:spPr bwMode="auto">
          <a:xfrm>
            <a:off x="4572000" y="4000500"/>
            <a:ext cx="3505200" cy="2735263"/>
          </a:xfrm>
          <a:prstGeom prst="rect">
            <a:avLst/>
          </a:prstGeom>
          <a:noFill/>
          <a:ln w="9525">
            <a:noFill/>
            <a:miter lim="800000"/>
            <a:headEnd/>
            <a:tailEnd/>
          </a:ln>
        </p:spPr>
      </p:pic>
      <p:sp>
        <p:nvSpPr>
          <p:cNvPr id="17415" name="TextBox 7"/>
          <p:cNvSpPr txBox="1">
            <a:spLocks noChangeArrowheads="1"/>
          </p:cNvSpPr>
          <p:nvPr/>
        </p:nvSpPr>
        <p:spPr bwMode="auto">
          <a:xfrm>
            <a:off x="2124075" y="3573463"/>
            <a:ext cx="928688" cy="368300"/>
          </a:xfrm>
          <a:prstGeom prst="rect">
            <a:avLst/>
          </a:prstGeom>
          <a:noFill/>
          <a:ln w="9525">
            <a:noFill/>
            <a:miter lim="800000"/>
            <a:headEnd/>
            <a:tailEnd/>
          </a:ln>
        </p:spPr>
        <p:txBody>
          <a:bodyPr wrap="none">
            <a:spAutoFit/>
          </a:bodyPr>
          <a:lstStyle/>
          <a:p>
            <a:r>
              <a:rPr lang="en-US"/>
              <a:t>original</a:t>
            </a:r>
            <a:endParaRPr lang="it-IT"/>
          </a:p>
        </p:txBody>
      </p:sp>
      <p:sp>
        <p:nvSpPr>
          <p:cNvPr id="17416" name="TextBox 8"/>
          <p:cNvSpPr txBox="1">
            <a:spLocks noChangeArrowheads="1"/>
          </p:cNvSpPr>
          <p:nvPr/>
        </p:nvSpPr>
        <p:spPr bwMode="auto">
          <a:xfrm>
            <a:off x="5372100" y="3573463"/>
            <a:ext cx="633413" cy="368300"/>
          </a:xfrm>
          <a:prstGeom prst="rect">
            <a:avLst/>
          </a:prstGeom>
          <a:noFill/>
          <a:ln w="9525">
            <a:noFill/>
            <a:miter lim="800000"/>
            <a:headEnd/>
            <a:tailEnd/>
          </a:ln>
        </p:spPr>
        <p:txBody>
          <a:bodyPr wrap="none">
            <a:spAutoFit/>
          </a:bodyPr>
          <a:lstStyle/>
          <a:p>
            <a:r>
              <a:rPr lang="en-US"/>
              <a:t>DFT</a:t>
            </a:r>
            <a:endParaRPr lang="it-IT"/>
          </a:p>
        </p:txBody>
      </p:sp>
      <p:sp>
        <p:nvSpPr>
          <p:cNvPr id="17417" name="TextBox 10"/>
          <p:cNvSpPr txBox="1">
            <a:spLocks noChangeArrowheads="1"/>
          </p:cNvSpPr>
          <p:nvPr/>
        </p:nvSpPr>
        <p:spPr bwMode="auto">
          <a:xfrm>
            <a:off x="2124075" y="6308725"/>
            <a:ext cx="2017713" cy="369888"/>
          </a:xfrm>
          <a:prstGeom prst="rect">
            <a:avLst/>
          </a:prstGeom>
          <a:noFill/>
          <a:ln w="9525">
            <a:noFill/>
            <a:miter lim="800000"/>
            <a:headEnd/>
            <a:tailEnd/>
          </a:ln>
        </p:spPr>
        <p:txBody>
          <a:bodyPr wrap="none">
            <a:spAutoFit/>
          </a:bodyPr>
          <a:lstStyle/>
          <a:p>
            <a:r>
              <a:rPr lang="en-US"/>
              <a:t>Zero-padded DFT</a:t>
            </a:r>
            <a:endParaRPr lang="it-IT"/>
          </a:p>
        </p:txBody>
      </p:sp>
      <p:sp>
        <p:nvSpPr>
          <p:cNvPr id="17418" name="TextBox 11"/>
          <p:cNvSpPr txBox="1">
            <a:spLocks noChangeArrowheads="1"/>
          </p:cNvSpPr>
          <p:nvPr/>
        </p:nvSpPr>
        <p:spPr bwMode="auto">
          <a:xfrm>
            <a:off x="5219700" y="6308725"/>
            <a:ext cx="2032000" cy="369888"/>
          </a:xfrm>
          <a:prstGeom prst="rect">
            <a:avLst/>
          </a:prstGeom>
          <a:noFill/>
          <a:ln w="9525">
            <a:noFill/>
            <a:miter lim="800000"/>
            <a:headEnd/>
            <a:tailEnd/>
          </a:ln>
        </p:spPr>
        <p:txBody>
          <a:bodyPr wrap="none">
            <a:spAutoFit/>
          </a:bodyPr>
          <a:lstStyle/>
          <a:p>
            <a:r>
              <a:rPr lang="en-US"/>
              <a:t>Centered and Log</a:t>
            </a:r>
            <a:endParaRPr lang="it-IT"/>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normAutofit fontScale="90000"/>
          </a:bodyPr>
          <a:lstStyle/>
          <a:p>
            <a:r>
              <a:rPr lang="it-IT" smtClean="0">
                <a:solidFill>
                  <a:srgbClr val="C00000"/>
                </a:solidFill>
                <a:ea typeface="ＭＳ Ｐゴシック" pitchFamily="34" charset="-128"/>
              </a:rPr>
              <a:t>Relazione fra DFT e filtraggio nel dominio spaziale</a:t>
            </a:r>
          </a:p>
        </p:txBody>
      </p:sp>
      <p:sp>
        <p:nvSpPr>
          <p:cNvPr id="32771" name="Content Placeholder 2"/>
          <p:cNvSpPr>
            <a:spLocks noGrp="1"/>
          </p:cNvSpPr>
          <p:nvPr>
            <p:ph sz="quarter" idx="1"/>
          </p:nvPr>
        </p:nvSpPr>
        <p:spPr>
          <a:xfrm>
            <a:off x="457200" y="1219200"/>
            <a:ext cx="8229600" cy="4937125"/>
          </a:xfrm>
        </p:spPr>
        <p:txBody>
          <a:bodyPr>
            <a:noAutofit/>
          </a:bodyPr>
          <a:lstStyle/>
          <a:p>
            <a:endParaRPr lang="it-IT" sz="2200" smtClean="0">
              <a:ea typeface="ＭＳ Ｐゴシック" pitchFamily="34" charset="-128"/>
            </a:endParaRPr>
          </a:p>
          <a:p>
            <a:r>
              <a:rPr lang="it-IT" sz="2200" smtClean="0">
                <a:ea typeface="ＭＳ Ｐゴシック" pitchFamily="34" charset="-128"/>
              </a:rPr>
              <a:t>The following convolution theorem shows an interesting relationship between the spatial domain and frequency domain:</a:t>
            </a:r>
          </a:p>
          <a:p>
            <a:endParaRPr lang="it-IT" sz="2200" smtClean="0">
              <a:ea typeface="ＭＳ Ｐゴシック" pitchFamily="34" charset="-128"/>
            </a:endParaRPr>
          </a:p>
          <a:p>
            <a:r>
              <a:rPr lang="it-IT" sz="2200" smtClean="0">
                <a:ea typeface="ＭＳ Ｐゴシック" pitchFamily="34" charset="-128"/>
              </a:rPr>
              <a:t>and, conversely,</a:t>
            </a:r>
          </a:p>
          <a:p>
            <a:pPr>
              <a:buFont typeface="Wingdings 3" pitchFamily="18" charset="2"/>
              <a:buNone/>
            </a:pPr>
            <a:r>
              <a:rPr lang="it-IT" sz="2200" smtClean="0">
                <a:ea typeface="ＭＳ Ｐゴシック" pitchFamily="34" charset="-128"/>
              </a:rPr>
              <a:t> </a:t>
            </a:r>
          </a:p>
          <a:p>
            <a:pPr>
              <a:buFont typeface="Wingdings 3" pitchFamily="18" charset="2"/>
              <a:buNone/>
            </a:pPr>
            <a:endParaRPr lang="it-IT" sz="2200" smtClean="0">
              <a:ea typeface="ＭＳ Ｐゴシック" pitchFamily="34" charset="-128"/>
            </a:endParaRPr>
          </a:p>
          <a:p>
            <a:r>
              <a:rPr lang="it-IT" sz="2200" smtClean="0">
                <a:ea typeface="ＭＳ Ｐゴシック" pitchFamily="34" charset="-128"/>
              </a:rPr>
              <a:t>the symbol "*" indicates convolution of the two functions. The important thing to extract out of this is that the multiplication of two Fourier transforms corresponds to the convolution of the associated functions in the spatial domain. </a:t>
            </a:r>
          </a:p>
          <a:p>
            <a:endParaRPr lang="it-IT" sz="2200" smtClean="0">
              <a:ea typeface="ＭＳ Ｐゴシック" pitchFamily="34" charset="-128"/>
            </a:endParaRPr>
          </a:p>
        </p:txBody>
      </p:sp>
      <p:pic>
        <p:nvPicPr>
          <p:cNvPr id="32772" name="Picture 3"/>
          <p:cNvPicPr>
            <a:picLocks noChangeAspect="1"/>
          </p:cNvPicPr>
          <p:nvPr/>
        </p:nvPicPr>
        <p:blipFill>
          <a:blip r:embed="rId3" cstate="print"/>
          <a:srcRect/>
          <a:stretch>
            <a:fillRect/>
          </a:stretch>
        </p:blipFill>
        <p:spPr bwMode="auto">
          <a:xfrm>
            <a:off x="2768600" y="2667000"/>
            <a:ext cx="3937000" cy="381000"/>
          </a:xfrm>
          <a:prstGeom prst="rect">
            <a:avLst/>
          </a:prstGeom>
          <a:noFill/>
          <a:ln w="9525">
            <a:noFill/>
            <a:miter lim="800000"/>
            <a:headEnd/>
            <a:tailEnd/>
          </a:ln>
        </p:spPr>
      </p:pic>
      <p:pic>
        <p:nvPicPr>
          <p:cNvPr id="32773" name="Picture 4"/>
          <p:cNvPicPr>
            <a:picLocks noChangeAspect="1"/>
          </p:cNvPicPr>
          <p:nvPr/>
        </p:nvPicPr>
        <p:blipFill>
          <a:blip r:embed="rId4" cstate="print"/>
          <a:srcRect/>
          <a:stretch>
            <a:fillRect/>
          </a:stretch>
        </p:blipFill>
        <p:spPr bwMode="auto">
          <a:xfrm>
            <a:off x="2743200" y="3733800"/>
            <a:ext cx="3937000" cy="38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it-IT" smtClean="0">
                <a:solidFill>
                  <a:srgbClr val="C00000"/>
                </a:solidFill>
                <a:ea typeface="ＭＳ Ｐゴシック" pitchFamily="34" charset="-128"/>
              </a:rPr>
              <a:t>Correlazione</a:t>
            </a:r>
          </a:p>
        </p:txBody>
      </p:sp>
      <p:sp>
        <p:nvSpPr>
          <p:cNvPr id="38915" name="Content Placeholder 2"/>
          <p:cNvSpPr>
            <a:spLocks noGrp="1"/>
          </p:cNvSpPr>
          <p:nvPr>
            <p:ph sz="quarter" idx="1"/>
          </p:nvPr>
        </p:nvSpPr>
        <p:spPr>
          <a:xfrm>
            <a:off x="457200" y="1219200"/>
            <a:ext cx="8229600" cy="4937125"/>
          </a:xfrm>
        </p:spPr>
        <p:txBody>
          <a:bodyPr>
            <a:normAutofit/>
          </a:bodyPr>
          <a:lstStyle/>
          <a:p>
            <a:r>
              <a:rPr lang="it-IT" sz="2200" smtClean="0">
                <a:ea typeface="ＭＳ Ｐゴシック" pitchFamily="34" charset="-128"/>
              </a:rPr>
              <a:t>MATLAB uses one of two methods, </a:t>
            </a:r>
            <a:r>
              <a:rPr lang="it-IT" sz="2200" b="1" smtClean="0">
                <a:ea typeface="ＭＳ Ｐゴシック" pitchFamily="34" charset="-128"/>
              </a:rPr>
              <a:t>correlation</a:t>
            </a:r>
            <a:r>
              <a:rPr lang="it-IT" sz="2200" smtClean="0">
                <a:ea typeface="ＭＳ Ｐゴシック" pitchFamily="34" charset="-128"/>
              </a:rPr>
              <a:t> or </a:t>
            </a:r>
            <a:r>
              <a:rPr lang="it-IT" sz="2200" b="1" smtClean="0">
                <a:ea typeface="ＭＳ Ｐゴシック" pitchFamily="34" charset="-128"/>
              </a:rPr>
              <a:t>convolution</a:t>
            </a:r>
            <a:r>
              <a:rPr lang="it-IT" sz="2200" smtClean="0">
                <a:ea typeface="ＭＳ Ｐゴシック" pitchFamily="34" charset="-128"/>
              </a:rPr>
              <a:t>, to filter various images. The two operations are identical except correlation rotates the filter matrix 180</a:t>
            </a:r>
            <a:r>
              <a:rPr lang="it-IT" sz="2200" baseline="30000" smtClean="0">
                <a:ea typeface="ＭＳ Ｐゴシック" pitchFamily="34" charset="-128"/>
              </a:rPr>
              <a:t>o </a:t>
            </a:r>
            <a:r>
              <a:rPr lang="it-IT" sz="2200" smtClean="0">
                <a:ea typeface="ＭＳ Ｐゴシック" pitchFamily="34" charset="-128"/>
              </a:rPr>
              <a:t>before filtering, while convolution keeps it the same.</a:t>
            </a:r>
          </a:p>
          <a:p>
            <a:r>
              <a:rPr lang="it-IT" sz="2200" smtClean="0">
                <a:ea typeface="ＭＳ Ｐゴシック" pitchFamily="34" charset="-128"/>
              </a:rPr>
              <a:t>The Fourier transform can also be used to perform correlatio. Correlation can be used to locate features within an image; in this context correlation is often called </a:t>
            </a:r>
            <a:r>
              <a:rPr lang="it-IT" sz="2200" i="1" u="sng" smtClean="0">
                <a:ea typeface="ＭＳ Ｐゴシック" pitchFamily="34" charset="-128"/>
              </a:rPr>
              <a:t>template matching</a:t>
            </a:r>
            <a:r>
              <a:rPr lang="it-IT" sz="2200" smtClean="0">
                <a:ea typeface="ＭＳ Ｐゴシック" pitchFamily="34" charset="-128"/>
              </a:rPr>
              <a:t>.</a:t>
            </a:r>
          </a:p>
        </p:txBody>
      </p:sp>
      <p:pic>
        <p:nvPicPr>
          <p:cNvPr id="38916" name="Picture 3"/>
          <p:cNvPicPr>
            <a:picLocks noChangeAspect="1"/>
          </p:cNvPicPr>
          <p:nvPr/>
        </p:nvPicPr>
        <p:blipFill>
          <a:blip r:embed="rId3" cstate="print"/>
          <a:srcRect/>
          <a:stretch>
            <a:fillRect/>
          </a:stretch>
        </p:blipFill>
        <p:spPr bwMode="auto">
          <a:xfrm>
            <a:off x="5257800" y="4191000"/>
            <a:ext cx="3262313" cy="259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it-IT" smtClean="0">
                <a:solidFill>
                  <a:srgbClr val="C00000"/>
                </a:solidFill>
                <a:ea typeface="ＭＳ Ｐゴシック" pitchFamily="34" charset="-128"/>
              </a:rPr>
              <a:t>Correlazione</a:t>
            </a:r>
          </a:p>
        </p:txBody>
      </p:sp>
      <p:sp>
        <p:nvSpPr>
          <p:cNvPr id="40963" name="Content Placeholder 2"/>
          <p:cNvSpPr>
            <a:spLocks noGrp="1"/>
          </p:cNvSpPr>
          <p:nvPr>
            <p:ph sz="quarter" idx="1"/>
          </p:nvPr>
        </p:nvSpPr>
        <p:spPr>
          <a:xfrm>
            <a:off x="457200" y="1219200"/>
            <a:ext cx="8229600" cy="4937125"/>
          </a:xfrm>
        </p:spPr>
        <p:txBody>
          <a:bodyPr>
            <a:normAutofit/>
          </a:bodyPr>
          <a:lstStyle/>
          <a:p>
            <a:r>
              <a:rPr lang="it-IT" sz="2200" b="1" smtClean="0">
                <a:ea typeface="ＭＳ Ｐゴシック" pitchFamily="34" charset="-128"/>
              </a:rPr>
              <a:t>Esercizio </a:t>
            </a:r>
            <a:r>
              <a:rPr lang="it-IT" sz="2200" b="1" smtClean="0">
                <a:ea typeface="ＭＳ Ｐゴシック" pitchFamily="34" charset="-128"/>
              </a:rPr>
              <a:t>3</a:t>
            </a:r>
            <a:endParaRPr lang="it-IT" sz="2200" b="1" smtClean="0">
              <a:ea typeface="ＭＳ Ｐゴシック" pitchFamily="34" charset="-128"/>
            </a:endParaRPr>
          </a:p>
          <a:p>
            <a:pPr lvl="1"/>
            <a:r>
              <a:rPr lang="it-IT" sz="2200" smtClean="0">
                <a:ea typeface="ＭＳ Ｐゴシック" pitchFamily="34" charset="-128"/>
              </a:rPr>
              <a:t>Caricare l’immagine text.png</a:t>
            </a:r>
          </a:p>
          <a:p>
            <a:pPr lvl="1"/>
            <a:r>
              <a:rPr lang="it-IT" sz="2200" smtClean="0">
                <a:ea typeface="ＭＳ Ｐゴシック" pitchFamily="34" charset="-128"/>
              </a:rPr>
              <a:t>Estrarre la lettera</a:t>
            </a:r>
            <a:r>
              <a:rPr lang="it-IT" sz="2200" i="1" smtClean="0">
                <a:ea typeface="ＭＳ Ｐゴシック" pitchFamily="34" charset="-128"/>
              </a:rPr>
              <a:t> a </a:t>
            </a:r>
            <a:r>
              <a:rPr lang="it-IT" sz="2200" smtClean="0">
                <a:ea typeface="ＭＳ Ｐゴシック" pitchFamily="34" charset="-128"/>
              </a:rPr>
              <a:t>dall’immagine e creare un template</a:t>
            </a:r>
          </a:p>
          <a:p>
            <a:pPr lvl="1"/>
            <a:r>
              <a:rPr lang="it-IT" sz="2200" smtClean="0">
                <a:ea typeface="ＭＳ Ｐゴシック" pitchFamily="34" charset="-128"/>
              </a:rPr>
              <a:t>Calcolare la correlazione</a:t>
            </a:r>
          </a:p>
          <a:p>
            <a:pPr lvl="1">
              <a:buFont typeface="Wingdings 3" pitchFamily="18" charset="2"/>
              <a:buNone/>
            </a:pPr>
            <a:endParaRPr lang="it-IT" sz="2200" i="1" smtClean="0">
              <a:ea typeface="ＭＳ Ｐゴシック" pitchFamily="34" charset="-128"/>
            </a:endParaRPr>
          </a:p>
          <a:p>
            <a:pPr lvl="1">
              <a:buFont typeface="Wingdings 3" pitchFamily="18" charset="2"/>
              <a:buNone/>
            </a:pPr>
            <a:r>
              <a:rPr lang="it-IT" sz="2200" b="1" smtClean="0">
                <a:ea typeface="ＭＳ Ｐゴシック" pitchFamily="34" charset="-128"/>
              </a:rPr>
              <a:t>C = ifft2(fft2(A).*fft2(B));</a:t>
            </a:r>
          </a:p>
          <a:p>
            <a:pPr lvl="1"/>
            <a:r>
              <a:rPr lang="it-IT" sz="2200" smtClean="0">
                <a:ea typeface="ＭＳ Ｐゴシック" pitchFamily="34" charset="-128"/>
              </a:rPr>
              <a:t>Visualizzare la localizzazione</a:t>
            </a:r>
          </a:p>
          <a:p>
            <a:pPr lvl="1">
              <a:buFont typeface="Wingdings 3" pitchFamily="18" charset="2"/>
              <a:buNone/>
            </a:pPr>
            <a:r>
              <a:rPr lang="it-IT" sz="2200" smtClean="0">
                <a:ea typeface="ＭＳ Ｐゴシック" pitchFamily="34" charset="-128"/>
              </a:rPr>
              <a:t>nell’immagine della lettera </a:t>
            </a:r>
            <a:r>
              <a:rPr lang="it-IT" sz="2200" i="1" smtClean="0">
                <a:ea typeface="ＭＳ Ｐゴシック" pitchFamily="34" charset="-128"/>
              </a:rPr>
              <a:t>a  </a:t>
            </a:r>
          </a:p>
        </p:txBody>
      </p:sp>
      <p:pic>
        <p:nvPicPr>
          <p:cNvPr id="40964" name="Picture 3"/>
          <p:cNvPicPr>
            <a:picLocks noChangeAspect="1"/>
          </p:cNvPicPr>
          <p:nvPr/>
        </p:nvPicPr>
        <p:blipFill>
          <a:blip r:embed="rId3" cstate="print"/>
          <a:srcRect/>
          <a:stretch>
            <a:fillRect/>
          </a:stretch>
        </p:blipFill>
        <p:spPr bwMode="auto">
          <a:xfrm>
            <a:off x="5105400" y="2828925"/>
            <a:ext cx="3340100" cy="332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LabImmagini">
  <a:themeElements>
    <a:clrScheme name="Custom 2">
      <a:dk1>
        <a:srgbClr val="000000"/>
      </a:dk1>
      <a:lt1>
        <a:sysClr val="window" lastClr="FFFFFF"/>
      </a:lt1>
      <a:dk2>
        <a:srgbClr val="000000"/>
      </a:dk2>
      <a:lt2>
        <a:srgbClr val="808080"/>
      </a:lt2>
      <a:accent1>
        <a:srgbClr val="808080"/>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Didot/Universe">
      <a:majorFont>
        <a:latin typeface="Didot LT Std"/>
        <a:ea typeface=""/>
        <a:cs typeface=""/>
      </a:majorFont>
      <a:minorFont>
        <a:latin typeface="Univers LT Std 45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LabImmagini</Template>
  <TotalTime>0</TotalTime>
  <Words>1628</Words>
  <Application>Microsoft Office PowerPoint</Application>
  <PresentationFormat>On-screen Show (4:3)</PresentationFormat>
  <Paragraphs>233</Paragraphs>
  <Slides>24</Slides>
  <Notes>7</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LabImmagini</vt:lpstr>
      <vt:lpstr>Frequency Domain Processing (part 2) and Filtering </vt:lpstr>
      <vt:lpstr>Where to find the presentations?</vt:lpstr>
      <vt:lpstr>Elaborazione nel dominio della frequenza</vt:lpstr>
      <vt:lpstr>Visualizzazione dello spettro</vt:lpstr>
      <vt:lpstr>Visualizzazione dello spettro</vt:lpstr>
      <vt:lpstr>Visualizzazione dello spettro (2)</vt:lpstr>
      <vt:lpstr>Relazione fra DFT e filtraggio nel dominio spaziale</vt:lpstr>
      <vt:lpstr>Correlazione</vt:lpstr>
      <vt:lpstr>Correlazione</vt:lpstr>
      <vt:lpstr>Filtering Procedure in MatLab</vt:lpstr>
      <vt:lpstr>Spatial vs Frequency domain</vt:lpstr>
      <vt:lpstr>Specific Frequency Domain Filters</vt:lpstr>
      <vt:lpstr>Low-Pass filters</vt:lpstr>
      <vt:lpstr>Slide 14</vt:lpstr>
      <vt:lpstr>Low-Pass filters</vt:lpstr>
      <vt:lpstr>Low-Pass filters</vt:lpstr>
      <vt:lpstr>Low-Pass filters</vt:lpstr>
      <vt:lpstr>Low-Pass filters</vt:lpstr>
      <vt:lpstr>High-Pass filters</vt:lpstr>
      <vt:lpstr>High-Pass filters</vt:lpstr>
      <vt:lpstr>High-Pass filters</vt:lpstr>
      <vt:lpstr>High-Pass filters</vt:lpstr>
      <vt:lpstr>Aliasing and Interpolation</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Frequency Domain Processing (part 2) and Filtering</dc:title>
  <dc:creator>Andres</dc:creator>
  <cp:lastModifiedBy>Andres</cp:lastModifiedBy>
  <cp:revision>51</cp:revision>
  <dcterms:created xsi:type="dcterms:W3CDTF">2012-03-29T15:42:47Z</dcterms:created>
  <dcterms:modified xsi:type="dcterms:W3CDTF">2013-04-02T11:23:21Z</dcterms:modified>
</cp:coreProperties>
</file>