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70" r:id="rId5"/>
    <p:sldId id="271" r:id="rId6"/>
    <p:sldId id="272" r:id="rId7"/>
    <p:sldId id="273" r:id="rId8"/>
    <p:sldId id="258" r:id="rId9"/>
    <p:sldId id="269" r:id="rId10"/>
    <p:sldId id="277" r:id="rId11"/>
    <p:sldId id="275" r:id="rId12"/>
    <p:sldId id="276" r:id="rId13"/>
    <p:sldId id="274" r:id="rId14"/>
    <p:sldId id="268" r:id="rId15"/>
    <p:sldId id="261" r:id="rId16"/>
    <p:sldId id="278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99C51-304C-4A1C-949E-31AF73FE2C0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B6BA518-3F3B-4813-AD62-A8E8DCF49620}">
      <dgm:prSet phldrT="[Testo]"/>
      <dgm:spPr>
        <a:noFill/>
        <a:ln>
          <a:solidFill>
            <a:srgbClr val="002060"/>
          </a:solidFill>
        </a:ln>
      </dgm:spPr>
      <dgm:t>
        <a:bodyPr/>
        <a:lstStyle/>
        <a:p>
          <a:r>
            <a:rPr lang="it-IT" b="1" dirty="0" err="1" smtClean="0">
              <a:solidFill>
                <a:srgbClr val="002060"/>
              </a:solidFill>
              <a:latin typeface="Garamond" pitchFamily="18" charset="0"/>
            </a:rPr>
            <a:t>R.I.S</a:t>
          </a:r>
          <a:endParaRPr lang="it-IT" b="1" dirty="0">
            <a:solidFill>
              <a:srgbClr val="002060"/>
            </a:solidFill>
            <a:latin typeface="Garamond" pitchFamily="18" charset="0"/>
          </a:endParaRPr>
        </a:p>
      </dgm:t>
    </dgm:pt>
    <dgm:pt modelId="{F6039C4B-EC3B-4BBC-B3E0-D857736CC832}" type="parTrans" cxnId="{4C7C4268-C06E-4A3A-9D98-9C7F13B4F459}">
      <dgm:prSet/>
      <dgm:spPr/>
      <dgm:t>
        <a:bodyPr/>
        <a:lstStyle/>
        <a:p>
          <a:endParaRPr lang="it-IT"/>
        </a:p>
      </dgm:t>
    </dgm:pt>
    <dgm:pt modelId="{A1E263F5-242C-4858-A895-A055987339E8}" type="sibTrans" cxnId="{4C7C4268-C06E-4A3A-9D98-9C7F13B4F459}">
      <dgm:prSet/>
      <dgm:spPr/>
      <dgm:t>
        <a:bodyPr/>
        <a:lstStyle/>
        <a:p>
          <a:endParaRPr lang="it-IT"/>
        </a:p>
      </dgm:t>
    </dgm:pt>
    <dgm:pt modelId="{9287BA3E-41B4-4600-AE01-897FFE10EC2D}">
      <dgm:prSet phldrT="[Testo]" custT="1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Garamond" pitchFamily="18" charset="0"/>
            </a:rPr>
            <a:t>VICINANZA GEOGRAFICA</a:t>
          </a:r>
        </a:p>
        <a:p>
          <a:r>
            <a:rPr lang="it-IT" sz="2000" b="1" dirty="0" smtClean="0">
              <a:solidFill>
                <a:schemeClr val="tx1"/>
              </a:solidFill>
              <a:latin typeface="Garamond" pitchFamily="18" charset="0"/>
            </a:rPr>
            <a:t>&amp;</a:t>
          </a:r>
        </a:p>
        <a:p>
          <a:r>
            <a:rPr lang="it-IT" sz="2000" b="1" dirty="0" smtClean="0">
              <a:solidFill>
                <a:schemeClr val="tx1"/>
              </a:solidFill>
              <a:latin typeface="Garamond" pitchFamily="18" charset="0"/>
            </a:rPr>
            <a:t>DISTANZA FUNZIONALE </a:t>
          </a:r>
          <a:endParaRPr lang="it-IT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01F6900B-E40D-4514-9DBB-C8F2771713A9}" type="parTrans" cxnId="{4664F546-019F-4607-931E-145F56D8C135}">
      <dgm:prSet/>
      <dgm:spPr/>
      <dgm:t>
        <a:bodyPr/>
        <a:lstStyle/>
        <a:p>
          <a:endParaRPr lang="it-IT"/>
        </a:p>
      </dgm:t>
    </dgm:pt>
    <dgm:pt modelId="{C4FAFD78-544A-4901-9D0C-8B2307C96CAB}" type="sibTrans" cxnId="{4664F546-019F-4607-931E-145F56D8C135}">
      <dgm:prSet/>
      <dgm:spPr/>
      <dgm:t>
        <a:bodyPr/>
        <a:lstStyle/>
        <a:p>
          <a:endParaRPr lang="it-IT"/>
        </a:p>
      </dgm:t>
    </dgm:pt>
    <dgm:pt modelId="{FF202112-F807-4CFF-B327-A77504D593A7}">
      <dgm:prSet phldrT="[Testo]" custT="1"/>
      <dgm:spPr>
        <a:noFill/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Garamond" pitchFamily="18" charset="0"/>
            </a:rPr>
            <a:t>ATTRAZIONE FISICA</a:t>
          </a:r>
          <a:endParaRPr lang="it-IT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45A4568C-965E-4069-94BF-3F53DEB60B3F}" type="parTrans" cxnId="{20773480-4EF5-4F6A-97AF-3141F3D574FF}">
      <dgm:prSet/>
      <dgm:spPr/>
      <dgm:t>
        <a:bodyPr/>
        <a:lstStyle/>
        <a:p>
          <a:endParaRPr lang="it-IT"/>
        </a:p>
      </dgm:t>
    </dgm:pt>
    <dgm:pt modelId="{6BB2E90A-55F3-40DC-8395-A8DCDED7CFC9}" type="sibTrans" cxnId="{20773480-4EF5-4F6A-97AF-3141F3D574FF}">
      <dgm:prSet/>
      <dgm:spPr/>
      <dgm:t>
        <a:bodyPr/>
        <a:lstStyle/>
        <a:p>
          <a:endParaRPr lang="it-IT"/>
        </a:p>
      </dgm:t>
    </dgm:pt>
    <dgm:pt modelId="{77971346-0385-4D7D-B852-BCEF4F4C0C42}">
      <dgm:prSet phldrT="[Testo]" custT="1"/>
      <dgm:spPr>
        <a:noFill/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it-IT" sz="2000" b="1" dirty="0" smtClean="0">
              <a:solidFill>
                <a:schemeClr val="tx1"/>
              </a:solidFill>
              <a:latin typeface="Garamond" pitchFamily="18" charset="0"/>
            </a:rPr>
            <a:t>SOMIGLIANZA</a:t>
          </a:r>
          <a:endParaRPr lang="it-IT" sz="2000" b="1" dirty="0">
            <a:solidFill>
              <a:schemeClr val="tx1"/>
            </a:solidFill>
            <a:latin typeface="Garamond" pitchFamily="18" charset="0"/>
          </a:endParaRPr>
        </a:p>
      </dgm:t>
    </dgm:pt>
    <dgm:pt modelId="{9DA99F5F-9A9A-43DB-8592-AD870377D361}" type="parTrans" cxnId="{B1D88530-CA35-4C96-A533-3A3963D539C8}">
      <dgm:prSet/>
      <dgm:spPr/>
      <dgm:t>
        <a:bodyPr/>
        <a:lstStyle/>
        <a:p>
          <a:endParaRPr lang="it-IT"/>
        </a:p>
      </dgm:t>
    </dgm:pt>
    <dgm:pt modelId="{4BF669A9-6F36-471B-8D5F-9B8BCB824F7B}" type="sibTrans" cxnId="{B1D88530-CA35-4C96-A533-3A3963D539C8}">
      <dgm:prSet/>
      <dgm:spPr/>
      <dgm:t>
        <a:bodyPr/>
        <a:lstStyle/>
        <a:p>
          <a:endParaRPr lang="it-IT"/>
        </a:p>
      </dgm:t>
    </dgm:pt>
    <dgm:pt modelId="{B951DEFD-E37C-44E6-B3C9-3D51B7FB1199}">
      <dgm:prSet phldrT="[Testo]" phldr="1"/>
      <dgm:spPr/>
      <dgm:t>
        <a:bodyPr/>
        <a:lstStyle/>
        <a:p>
          <a:endParaRPr lang="it-IT"/>
        </a:p>
      </dgm:t>
    </dgm:pt>
    <dgm:pt modelId="{4342D210-7BB8-412D-88D2-BF5D850E9225}" type="parTrans" cxnId="{142BE79A-8CBC-43B1-8058-8EA00C9911C0}">
      <dgm:prSet/>
      <dgm:spPr/>
      <dgm:t>
        <a:bodyPr/>
        <a:lstStyle/>
        <a:p>
          <a:endParaRPr lang="it-IT"/>
        </a:p>
      </dgm:t>
    </dgm:pt>
    <dgm:pt modelId="{CA2B97D1-EAB8-4B3E-9C2E-AB9AD2D947DA}" type="sibTrans" cxnId="{142BE79A-8CBC-43B1-8058-8EA00C9911C0}">
      <dgm:prSet/>
      <dgm:spPr/>
      <dgm:t>
        <a:bodyPr/>
        <a:lstStyle/>
        <a:p>
          <a:endParaRPr lang="it-IT"/>
        </a:p>
      </dgm:t>
    </dgm:pt>
    <dgm:pt modelId="{E0FF4F5D-556F-42D8-9C6A-552E246455B4}">
      <dgm:prSet phldrT="[Testo]" phldr="1"/>
      <dgm:spPr/>
      <dgm:t>
        <a:bodyPr/>
        <a:lstStyle/>
        <a:p>
          <a:endParaRPr lang="it-IT"/>
        </a:p>
      </dgm:t>
    </dgm:pt>
    <dgm:pt modelId="{3C295865-A3A7-471C-9BA0-FA2453994B78}" type="parTrans" cxnId="{D899A170-6E4C-48DE-B51C-90AAA71E7D7F}">
      <dgm:prSet/>
      <dgm:spPr/>
      <dgm:t>
        <a:bodyPr/>
        <a:lstStyle/>
        <a:p>
          <a:endParaRPr lang="it-IT"/>
        </a:p>
      </dgm:t>
    </dgm:pt>
    <dgm:pt modelId="{77EA8635-210C-49E9-B6FC-85BF93FC825B}" type="sibTrans" cxnId="{D899A170-6E4C-48DE-B51C-90AAA71E7D7F}">
      <dgm:prSet/>
      <dgm:spPr/>
      <dgm:t>
        <a:bodyPr/>
        <a:lstStyle/>
        <a:p>
          <a:endParaRPr lang="it-IT"/>
        </a:p>
      </dgm:t>
    </dgm:pt>
    <dgm:pt modelId="{1EABC15C-4708-4EB8-8729-5BE5EEFFB2BA}">
      <dgm:prSet phldrT="[Testo]" phldr="1"/>
      <dgm:spPr/>
      <dgm:t>
        <a:bodyPr/>
        <a:lstStyle/>
        <a:p>
          <a:endParaRPr lang="it-IT"/>
        </a:p>
      </dgm:t>
    </dgm:pt>
    <dgm:pt modelId="{189A7A0B-28DA-4B7E-9630-B70C93A8AF8B}" type="parTrans" cxnId="{34BA72E3-E6CC-4545-A72E-14F790C7D32B}">
      <dgm:prSet/>
      <dgm:spPr/>
      <dgm:t>
        <a:bodyPr/>
        <a:lstStyle/>
        <a:p>
          <a:endParaRPr lang="it-IT"/>
        </a:p>
      </dgm:t>
    </dgm:pt>
    <dgm:pt modelId="{68A64EE7-D714-490A-9D5B-E6A7C0E4AA85}" type="sibTrans" cxnId="{34BA72E3-E6CC-4545-A72E-14F790C7D32B}">
      <dgm:prSet/>
      <dgm:spPr/>
      <dgm:t>
        <a:bodyPr/>
        <a:lstStyle/>
        <a:p>
          <a:endParaRPr lang="it-IT"/>
        </a:p>
      </dgm:t>
    </dgm:pt>
    <dgm:pt modelId="{0AE5AFEF-40C5-473A-A91E-5212C2D5C147}">
      <dgm:prSet/>
      <dgm:spPr>
        <a:noFill/>
        <a:ln>
          <a:solidFill>
            <a:srgbClr val="7030A0"/>
          </a:solidFill>
        </a:ln>
      </dgm:spPr>
      <dgm:t>
        <a:bodyPr/>
        <a:lstStyle/>
        <a:p>
          <a:endParaRPr lang="it-IT"/>
        </a:p>
      </dgm:t>
    </dgm:pt>
    <dgm:pt modelId="{1E321435-BCE8-4D6E-A912-1D5E38260FE3}" type="parTrans" cxnId="{5A395590-E851-43FD-881B-6396492916DA}">
      <dgm:prSet/>
      <dgm:spPr/>
      <dgm:t>
        <a:bodyPr/>
        <a:lstStyle/>
        <a:p>
          <a:endParaRPr lang="it-IT"/>
        </a:p>
      </dgm:t>
    </dgm:pt>
    <dgm:pt modelId="{B1CB74D6-634A-49C1-9423-2248203E24CB}" type="sibTrans" cxnId="{5A395590-E851-43FD-881B-6396492916DA}">
      <dgm:prSet/>
      <dgm:spPr/>
      <dgm:t>
        <a:bodyPr/>
        <a:lstStyle/>
        <a:p>
          <a:endParaRPr lang="it-IT"/>
        </a:p>
      </dgm:t>
    </dgm:pt>
    <dgm:pt modelId="{D4F784EE-0471-4FDB-87F0-757B85DF0CD6}" type="pres">
      <dgm:prSet presAssocID="{D2099C51-304C-4A1C-949E-31AF73FE2C0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1442DE9-C43C-4771-A3D4-AA4F9FD8407F}" type="pres">
      <dgm:prSet presAssocID="{DB6BA518-3F3B-4813-AD62-A8E8DCF49620}" presName="centerShape" presStyleLbl="node0" presStyleIdx="0" presStyleCnt="1"/>
      <dgm:spPr/>
      <dgm:t>
        <a:bodyPr/>
        <a:lstStyle/>
        <a:p>
          <a:endParaRPr lang="it-IT"/>
        </a:p>
      </dgm:t>
    </dgm:pt>
    <dgm:pt modelId="{D70A13D2-B08C-401D-A36C-CA85E2FAFAF8}" type="pres">
      <dgm:prSet presAssocID="{01F6900B-E40D-4514-9DBB-C8F2771713A9}" presName="parTrans" presStyleLbl="bgSibTrans2D1" presStyleIdx="0" presStyleCnt="4" custScaleX="31830" custLinFactNeighborX="39041" custLinFactNeighborY="23129"/>
      <dgm:spPr/>
      <dgm:t>
        <a:bodyPr/>
        <a:lstStyle/>
        <a:p>
          <a:endParaRPr lang="it-IT"/>
        </a:p>
      </dgm:t>
    </dgm:pt>
    <dgm:pt modelId="{FCE05553-F33F-461A-B42F-027C46E9D42C}" type="pres">
      <dgm:prSet presAssocID="{9287BA3E-41B4-4600-AE01-897FFE10EC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F1AFDA2-9353-4CFC-B9E3-906CADED623C}" type="pres">
      <dgm:prSet presAssocID="{45A4568C-965E-4069-94BF-3F53DEB60B3F}" presName="parTrans" presStyleLbl="bgSibTrans2D1" presStyleIdx="1" presStyleCnt="4" custScaleX="32378" custLinFactNeighborX="15214" custLinFactNeighborY="88150"/>
      <dgm:spPr/>
      <dgm:t>
        <a:bodyPr/>
        <a:lstStyle/>
        <a:p>
          <a:endParaRPr lang="it-IT"/>
        </a:p>
      </dgm:t>
    </dgm:pt>
    <dgm:pt modelId="{C760FC57-9042-4EF0-B620-52991815FEFC}" type="pres">
      <dgm:prSet presAssocID="{FF202112-F807-4CFF-B327-A77504D593A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78B677B-70D9-4CCF-B3A9-D43BFD07B5C1}" type="pres">
      <dgm:prSet presAssocID="{9DA99F5F-9A9A-43DB-8592-AD870377D361}" presName="parTrans" presStyleLbl="bgSibTrans2D1" presStyleIdx="2" presStyleCnt="4" custAng="18939313" custFlipHor="1" custScaleX="33464" custLinFactNeighborX="-5815" custLinFactNeighborY="85897"/>
      <dgm:spPr/>
      <dgm:t>
        <a:bodyPr/>
        <a:lstStyle/>
        <a:p>
          <a:endParaRPr lang="it-IT"/>
        </a:p>
      </dgm:t>
    </dgm:pt>
    <dgm:pt modelId="{8675B669-9D88-4F85-9B12-0C905DB9590C}" type="pres">
      <dgm:prSet presAssocID="{77971346-0385-4D7D-B852-BCEF4F4C0C4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6D968D4-0094-4285-B85D-8FB9D1AB030C}" type="pres">
      <dgm:prSet presAssocID="{1E321435-BCE8-4D6E-A912-1D5E38260FE3}" presName="parTrans" presStyleLbl="bgSibTrans2D1" presStyleIdx="3" presStyleCnt="4" custAng="13159543" custFlipHor="1" custScaleX="27298" custLinFactNeighborX="-35158" custLinFactNeighborY="27385"/>
      <dgm:spPr/>
      <dgm:t>
        <a:bodyPr/>
        <a:lstStyle/>
        <a:p>
          <a:endParaRPr lang="it-IT"/>
        </a:p>
      </dgm:t>
    </dgm:pt>
    <dgm:pt modelId="{8E985017-0B86-4C61-980F-F2B26AA6F0D3}" type="pres">
      <dgm:prSet presAssocID="{0AE5AFEF-40C5-473A-A91E-5212C2D5C14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B8CE5B-7BB5-44C5-AC8E-931660162D94}" type="presOf" srcId="{77971346-0385-4D7D-B852-BCEF4F4C0C42}" destId="{8675B669-9D88-4F85-9B12-0C905DB9590C}" srcOrd="0" destOrd="0" presId="urn:microsoft.com/office/officeart/2005/8/layout/radial4"/>
    <dgm:cxn modelId="{142BE79A-8CBC-43B1-8058-8EA00C9911C0}" srcId="{D2099C51-304C-4A1C-949E-31AF73FE2C02}" destId="{B951DEFD-E37C-44E6-B3C9-3D51B7FB1199}" srcOrd="1" destOrd="0" parTransId="{4342D210-7BB8-412D-88D2-BF5D850E9225}" sibTransId="{CA2B97D1-EAB8-4B3E-9C2E-AB9AD2D947DA}"/>
    <dgm:cxn modelId="{1D853184-B219-46ED-8927-A54839BA5C6A}" type="presOf" srcId="{D2099C51-304C-4A1C-949E-31AF73FE2C02}" destId="{D4F784EE-0471-4FDB-87F0-757B85DF0CD6}" srcOrd="0" destOrd="0" presId="urn:microsoft.com/office/officeart/2005/8/layout/radial4"/>
    <dgm:cxn modelId="{16AB232D-7A24-4240-A3CC-C8BB1CFE3CDA}" type="presOf" srcId="{01F6900B-E40D-4514-9DBB-C8F2771713A9}" destId="{D70A13D2-B08C-401D-A36C-CA85E2FAFAF8}" srcOrd="0" destOrd="0" presId="urn:microsoft.com/office/officeart/2005/8/layout/radial4"/>
    <dgm:cxn modelId="{5A395590-E851-43FD-881B-6396492916DA}" srcId="{DB6BA518-3F3B-4813-AD62-A8E8DCF49620}" destId="{0AE5AFEF-40C5-473A-A91E-5212C2D5C147}" srcOrd="3" destOrd="0" parTransId="{1E321435-BCE8-4D6E-A912-1D5E38260FE3}" sibTransId="{B1CB74D6-634A-49C1-9423-2248203E24CB}"/>
    <dgm:cxn modelId="{888D6D06-5417-4F6F-9348-55C3E1EA60DE}" type="presOf" srcId="{9DA99F5F-9A9A-43DB-8592-AD870377D361}" destId="{C78B677B-70D9-4CCF-B3A9-D43BFD07B5C1}" srcOrd="0" destOrd="0" presId="urn:microsoft.com/office/officeart/2005/8/layout/radial4"/>
    <dgm:cxn modelId="{D899A170-6E4C-48DE-B51C-90AAA71E7D7F}" srcId="{D2099C51-304C-4A1C-949E-31AF73FE2C02}" destId="{E0FF4F5D-556F-42D8-9C6A-552E246455B4}" srcOrd="2" destOrd="0" parTransId="{3C295865-A3A7-471C-9BA0-FA2453994B78}" sibTransId="{77EA8635-210C-49E9-B6FC-85BF93FC825B}"/>
    <dgm:cxn modelId="{4664F546-019F-4607-931E-145F56D8C135}" srcId="{DB6BA518-3F3B-4813-AD62-A8E8DCF49620}" destId="{9287BA3E-41B4-4600-AE01-897FFE10EC2D}" srcOrd="0" destOrd="0" parTransId="{01F6900B-E40D-4514-9DBB-C8F2771713A9}" sibTransId="{C4FAFD78-544A-4901-9D0C-8B2307C96CAB}"/>
    <dgm:cxn modelId="{24B980FF-A48A-4D48-974B-B74FC575BF27}" type="presOf" srcId="{9287BA3E-41B4-4600-AE01-897FFE10EC2D}" destId="{FCE05553-F33F-461A-B42F-027C46E9D42C}" srcOrd="0" destOrd="0" presId="urn:microsoft.com/office/officeart/2005/8/layout/radial4"/>
    <dgm:cxn modelId="{23A7DC7A-110B-4E35-8003-1B0DF240540E}" type="presOf" srcId="{1E321435-BCE8-4D6E-A912-1D5E38260FE3}" destId="{16D968D4-0094-4285-B85D-8FB9D1AB030C}" srcOrd="0" destOrd="0" presId="urn:microsoft.com/office/officeart/2005/8/layout/radial4"/>
    <dgm:cxn modelId="{20773480-4EF5-4F6A-97AF-3141F3D574FF}" srcId="{DB6BA518-3F3B-4813-AD62-A8E8DCF49620}" destId="{FF202112-F807-4CFF-B327-A77504D593A7}" srcOrd="1" destOrd="0" parTransId="{45A4568C-965E-4069-94BF-3F53DEB60B3F}" sibTransId="{6BB2E90A-55F3-40DC-8395-A8DCDED7CFC9}"/>
    <dgm:cxn modelId="{34BA72E3-E6CC-4545-A72E-14F790C7D32B}" srcId="{D2099C51-304C-4A1C-949E-31AF73FE2C02}" destId="{1EABC15C-4708-4EB8-8729-5BE5EEFFB2BA}" srcOrd="3" destOrd="0" parTransId="{189A7A0B-28DA-4B7E-9630-B70C93A8AF8B}" sibTransId="{68A64EE7-D714-490A-9D5B-E6A7C0E4AA85}"/>
    <dgm:cxn modelId="{FF5BB713-EAD5-4BCA-A04E-5B2C400289A5}" type="presOf" srcId="{45A4568C-965E-4069-94BF-3F53DEB60B3F}" destId="{BF1AFDA2-9353-4CFC-B9E3-906CADED623C}" srcOrd="0" destOrd="0" presId="urn:microsoft.com/office/officeart/2005/8/layout/radial4"/>
    <dgm:cxn modelId="{B1D88530-CA35-4C96-A533-3A3963D539C8}" srcId="{DB6BA518-3F3B-4813-AD62-A8E8DCF49620}" destId="{77971346-0385-4D7D-B852-BCEF4F4C0C42}" srcOrd="2" destOrd="0" parTransId="{9DA99F5F-9A9A-43DB-8592-AD870377D361}" sibTransId="{4BF669A9-6F36-471B-8D5F-9B8BCB824F7B}"/>
    <dgm:cxn modelId="{871E1AEA-7276-4E71-A623-1E5BA8E861A7}" type="presOf" srcId="{0AE5AFEF-40C5-473A-A91E-5212C2D5C147}" destId="{8E985017-0B86-4C61-980F-F2B26AA6F0D3}" srcOrd="0" destOrd="0" presId="urn:microsoft.com/office/officeart/2005/8/layout/radial4"/>
    <dgm:cxn modelId="{CA2E31C0-3B7A-4F72-A502-2F73B5AA16B8}" type="presOf" srcId="{DB6BA518-3F3B-4813-AD62-A8E8DCF49620}" destId="{D1442DE9-C43C-4771-A3D4-AA4F9FD8407F}" srcOrd="0" destOrd="0" presId="urn:microsoft.com/office/officeart/2005/8/layout/radial4"/>
    <dgm:cxn modelId="{4C7C4268-C06E-4A3A-9D98-9C7F13B4F459}" srcId="{D2099C51-304C-4A1C-949E-31AF73FE2C02}" destId="{DB6BA518-3F3B-4813-AD62-A8E8DCF49620}" srcOrd="0" destOrd="0" parTransId="{F6039C4B-EC3B-4BBC-B3E0-D857736CC832}" sibTransId="{A1E263F5-242C-4858-A895-A055987339E8}"/>
    <dgm:cxn modelId="{545F43AA-BB4A-4FAA-88F5-7863E6D475D4}" type="presOf" srcId="{FF202112-F807-4CFF-B327-A77504D593A7}" destId="{C760FC57-9042-4EF0-B620-52991815FEFC}" srcOrd="0" destOrd="0" presId="urn:microsoft.com/office/officeart/2005/8/layout/radial4"/>
    <dgm:cxn modelId="{0B7FCDE5-B08A-4F51-A80E-66C7E500F214}" type="presParOf" srcId="{D4F784EE-0471-4FDB-87F0-757B85DF0CD6}" destId="{D1442DE9-C43C-4771-A3D4-AA4F9FD8407F}" srcOrd="0" destOrd="0" presId="urn:microsoft.com/office/officeart/2005/8/layout/radial4"/>
    <dgm:cxn modelId="{FC77D1B2-AA49-4354-BA54-742E3A79020D}" type="presParOf" srcId="{D4F784EE-0471-4FDB-87F0-757B85DF0CD6}" destId="{D70A13D2-B08C-401D-A36C-CA85E2FAFAF8}" srcOrd="1" destOrd="0" presId="urn:microsoft.com/office/officeart/2005/8/layout/radial4"/>
    <dgm:cxn modelId="{B4165B1B-67D6-4D47-9455-4AF2272F0E68}" type="presParOf" srcId="{D4F784EE-0471-4FDB-87F0-757B85DF0CD6}" destId="{FCE05553-F33F-461A-B42F-027C46E9D42C}" srcOrd="2" destOrd="0" presId="urn:microsoft.com/office/officeart/2005/8/layout/radial4"/>
    <dgm:cxn modelId="{6983D26A-DDAB-4DFB-BA08-3F8509462F0B}" type="presParOf" srcId="{D4F784EE-0471-4FDB-87F0-757B85DF0CD6}" destId="{BF1AFDA2-9353-4CFC-B9E3-906CADED623C}" srcOrd="3" destOrd="0" presId="urn:microsoft.com/office/officeart/2005/8/layout/radial4"/>
    <dgm:cxn modelId="{68C3314A-FE74-4F30-999A-8FA51356E1AB}" type="presParOf" srcId="{D4F784EE-0471-4FDB-87F0-757B85DF0CD6}" destId="{C760FC57-9042-4EF0-B620-52991815FEFC}" srcOrd="4" destOrd="0" presId="urn:microsoft.com/office/officeart/2005/8/layout/radial4"/>
    <dgm:cxn modelId="{09C9F67C-BD10-4D63-9C75-9F5389F48A30}" type="presParOf" srcId="{D4F784EE-0471-4FDB-87F0-757B85DF0CD6}" destId="{C78B677B-70D9-4CCF-B3A9-D43BFD07B5C1}" srcOrd="5" destOrd="0" presId="urn:microsoft.com/office/officeart/2005/8/layout/radial4"/>
    <dgm:cxn modelId="{096CAC75-73FB-489B-8C90-0F83D6AB3449}" type="presParOf" srcId="{D4F784EE-0471-4FDB-87F0-757B85DF0CD6}" destId="{8675B669-9D88-4F85-9B12-0C905DB9590C}" srcOrd="6" destOrd="0" presId="urn:microsoft.com/office/officeart/2005/8/layout/radial4"/>
    <dgm:cxn modelId="{2EAC4531-89EE-4411-BDCA-4FB4EC470A1B}" type="presParOf" srcId="{D4F784EE-0471-4FDB-87F0-757B85DF0CD6}" destId="{16D968D4-0094-4285-B85D-8FB9D1AB030C}" srcOrd="7" destOrd="0" presId="urn:microsoft.com/office/officeart/2005/8/layout/radial4"/>
    <dgm:cxn modelId="{6E1F7B2D-A601-4896-A302-44A355956DFB}" type="presParOf" srcId="{D4F784EE-0471-4FDB-87F0-757B85DF0CD6}" destId="{8E985017-0B86-4C61-980F-F2B26AA6F0D3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AF876-6A29-488A-AE1C-A8C70DE2013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E317B01-C08A-4737-951B-AFCF20F6C577}">
      <dgm:prSet phldrT="[Tes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it-IT" sz="4800" dirty="0" err="1" smtClean="0">
              <a:latin typeface="Garamond" pitchFamily="18" charset="0"/>
            </a:rPr>
            <a:t>sè</a:t>
          </a:r>
          <a:endParaRPr lang="it-IT" sz="4800" dirty="0">
            <a:latin typeface="Garamond" pitchFamily="18" charset="0"/>
          </a:endParaRPr>
        </a:p>
      </dgm:t>
    </dgm:pt>
    <dgm:pt modelId="{09456E8D-013D-4F0E-921B-1BBA469BE711}" type="parTrans" cxnId="{AB917501-AE5C-420C-B1E1-338815ECA80E}">
      <dgm:prSet/>
      <dgm:spPr/>
      <dgm:t>
        <a:bodyPr/>
        <a:lstStyle/>
        <a:p>
          <a:endParaRPr lang="it-IT"/>
        </a:p>
      </dgm:t>
    </dgm:pt>
    <dgm:pt modelId="{70624101-7557-43DD-A529-DF8FA48E93A5}" type="sibTrans" cxnId="{AB917501-AE5C-420C-B1E1-338815ECA80E}">
      <dgm:prSet/>
      <dgm:spPr/>
      <dgm:t>
        <a:bodyPr/>
        <a:lstStyle/>
        <a:p>
          <a:endParaRPr lang="it-IT"/>
        </a:p>
      </dgm:t>
    </dgm:pt>
    <dgm:pt modelId="{8AD1E623-9794-4519-A584-7E81FA4E6777}">
      <dgm:prSet phldrT="[Testo]" custT="1"/>
      <dgm:spPr/>
      <dgm:t>
        <a:bodyPr/>
        <a:lstStyle/>
        <a:p>
          <a:r>
            <a:rPr lang="it-IT" sz="4800" dirty="0" smtClean="0">
              <a:latin typeface="Garamond" pitchFamily="18" charset="0"/>
            </a:rPr>
            <a:t>altro</a:t>
          </a:r>
          <a:endParaRPr lang="it-IT" sz="4800" dirty="0">
            <a:latin typeface="Garamond" pitchFamily="18" charset="0"/>
          </a:endParaRPr>
        </a:p>
      </dgm:t>
    </dgm:pt>
    <dgm:pt modelId="{85C0BFD1-149C-4B92-A699-5F5E7E62E126}" type="parTrans" cxnId="{B8F64C36-004C-424D-B994-DF124805C547}">
      <dgm:prSet/>
      <dgm:spPr/>
      <dgm:t>
        <a:bodyPr/>
        <a:lstStyle/>
        <a:p>
          <a:endParaRPr lang="it-IT"/>
        </a:p>
      </dgm:t>
    </dgm:pt>
    <dgm:pt modelId="{8D5038EB-78DF-4776-9F22-DC77CCD3DDF1}" type="sibTrans" cxnId="{B8F64C36-004C-424D-B994-DF124805C547}">
      <dgm:prSet/>
      <dgm:spPr/>
      <dgm:t>
        <a:bodyPr/>
        <a:lstStyle/>
        <a:p>
          <a:endParaRPr lang="it-IT"/>
        </a:p>
      </dgm:t>
    </dgm:pt>
    <dgm:pt modelId="{E03C2900-20A5-4B5D-82A3-A3585647C1F4}" type="pres">
      <dgm:prSet presAssocID="{DC8AF876-6A29-488A-AE1C-A8C70DE20136}" presName="compositeShape" presStyleCnt="0">
        <dgm:presLayoutVars>
          <dgm:chMax val="7"/>
          <dgm:dir/>
          <dgm:resizeHandles val="exact"/>
        </dgm:presLayoutVars>
      </dgm:prSet>
      <dgm:spPr/>
    </dgm:pt>
    <dgm:pt modelId="{BB6A7352-EAB7-485F-A25B-7EA39D0E8EE6}" type="pres">
      <dgm:prSet presAssocID="{8E317B01-C08A-4737-951B-AFCF20F6C577}" presName="circ1" presStyleLbl="vennNode1" presStyleIdx="0" presStyleCnt="2" custLinFactNeighborX="-412" custLinFactNeighborY="-273"/>
      <dgm:spPr/>
      <dgm:t>
        <a:bodyPr/>
        <a:lstStyle/>
        <a:p>
          <a:endParaRPr lang="it-IT"/>
        </a:p>
      </dgm:t>
    </dgm:pt>
    <dgm:pt modelId="{90A442B3-0A0A-4A2A-8EDF-F3C86C47437B}" type="pres">
      <dgm:prSet presAssocID="{8E317B01-C08A-4737-951B-AFCF20F6C57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CECF20-5702-4ED1-84D1-ABFA170CA024}" type="pres">
      <dgm:prSet presAssocID="{8AD1E623-9794-4519-A584-7E81FA4E6777}" presName="circ2" presStyleLbl="vennNode1" presStyleIdx="1" presStyleCnt="2" custScaleX="99087"/>
      <dgm:spPr/>
      <dgm:t>
        <a:bodyPr/>
        <a:lstStyle/>
        <a:p>
          <a:endParaRPr lang="it-IT"/>
        </a:p>
      </dgm:t>
    </dgm:pt>
    <dgm:pt modelId="{8AE6A692-BDFE-48B8-8C4C-5F85C7A58F40}" type="pres">
      <dgm:prSet presAssocID="{8AD1E623-9794-4519-A584-7E81FA4E677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00C0DAE-0F28-42AE-8CA4-2DACFA348188}" type="presOf" srcId="{8E317B01-C08A-4737-951B-AFCF20F6C577}" destId="{BB6A7352-EAB7-485F-A25B-7EA39D0E8EE6}" srcOrd="0" destOrd="0" presId="urn:microsoft.com/office/officeart/2005/8/layout/venn1"/>
    <dgm:cxn modelId="{BC992391-4E52-4D40-9C08-0BBECA595F69}" type="presOf" srcId="{DC8AF876-6A29-488A-AE1C-A8C70DE20136}" destId="{E03C2900-20A5-4B5D-82A3-A3585647C1F4}" srcOrd="0" destOrd="0" presId="urn:microsoft.com/office/officeart/2005/8/layout/venn1"/>
    <dgm:cxn modelId="{B8F64C36-004C-424D-B994-DF124805C547}" srcId="{DC8AF876-6A29-488A-AE1C-A8C70DE20136}" destId="{8AD1E623-9794-4519-A584-7E81FA4E6777}" srcOrd="1" destOrd="0" parTransId="{85C0BFD1-149C-4B92-A699-5F5E7E62E126}" sibTransId="{8D5038EB-78DF-4776-9F22-DC77CCD3DDF1}"/>
    <dgm:cxn modelId="{767E76AA-CA89-4C50-8FCC-618916F920C8}" type="presOf" srcId="{8E317B01-C08A-4737-951B-AFCF20F6C577}" destId="{90A442B3-0A0A-4A2A-8EDF-F3C86C47437B}" srcOrd="1" destOrd="0" presId="urn:microsoft.com/office/officeart/2005/8/layout/venn1"/>
    <dgm:cxn modelId="{B93F5B89-9B02-42BA-A829-EFEE2A046DBB}" type="presOf" srcId="{8AD1E623-9794-4519-A584-7E81FA4E6777}" destId="{8AE6A692-BDFE-48B8-8C4C-5F85C7A58F40}" srcOrd="1" destOrd="0" presId="urn:microsoft.com/office/officeart/2005/8/layout/venn1"/>
    <dgm:cxn modelId="{AB917501-AE5C-420C-B1E1-338815ECA80E}" srcId="{DC8AF876-6A29-488A-AE1C-A8C70DE20136}" destId="{8E317B01-C08A-4737-951B-AFCF20F6C577}" srcOrd="0" destOrd="0" parTransId="{09456E8D-013D-4F0E-921B-1BBA469BE711}" sibTransId="{70624101-7557-43DD-A529-DF8FA48E93A5}"/>
    <dgm:cxn modelId="{DDF957C9-474D-400B-ADC1-74E2A55E0CC4}" type="presOf" srcId="{8AD1E623-9794-4519-A584-7E81FA4E6777}" destId="{5CCECF20-5702-4ED1-84D1-ABFA170CA024}" srcOrd="0" destOrd="0" presId="urn:microsoft.com/office/officeart/2005/8/layout/venn1"/>
    <dgm:cxn modelId="{500564A9-A815-4750-AC92-65A359763F54}" type="presParOf" srcId="{E03C2900-20A5-4B5D-82A3-A3585647C1F4}" destId="{BB6A7352-EAB7-485F-A25B-7EA39D0E8EE6}" srcOrd="0" destOrd="0" presId="urn:microsoft.com/office/officeart/2005/8/layout/venn1"/>
    <dgm:cxn modelId="{B42B127E-DE4E-46AD-AEE3-74533A8D3574}" type="presParOf" srcId="{E03C2900-20A5-4B5D-82A3-A3585647C1F4}" destId="{90A442B3-0A0A-4A2A-8EDF-F3C86C47437B}" srcOrd="1" destOrd="0" presId="urn:microsoft.com/office/officeart/2005/8/layout/venn1"/>
    <dgm:cxn modelId="{12AE6457-4147-4C45-ABF3-4A4F61C8BB3D}" type="presParOf" srcId="{E03C2900-20A5-4B5D-82A3-A3585647C1F4}" destId="{5CCECF20-5702-4ED1-84D1-ABFA170CA024}" srcOrd="2" destOrd="0" presId="urn:microsoft.com/office/officeart/2005/8/layout/venn1"/>
    <dgm:cxn modelId="{4EDAF89B-5FA1-468B-9F8F-7A5D597B14CD}" type="presParOf" srcId="{E03C2900-20A5-4B5D-82A3-A3585647C1F4}" destId="{8AE6A692-BDFE-48B8-8C4C-5F85C7A58F40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442DE9-C43C-4771-A3D4-AA4F9FD8407F}">
      <dsp:nvSpPr>
        <dsp:cNvPr id="0" name=""/>
        <dsp:cNvSpPr/>
      </dsp:nvSpPr>
      <dsp:spPr>
        <a:xfrm>
          <a:off x="3042862" y="2245362"/>
          <a:ext cx="2143875" cy="2143875"/>
        </a:xfrm>
        <a:prstGeom prst="ellipse">
          <a:avLst/>
        </a:prstGeom>
        <a:noFill/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300" b="1" kern="1200" dirty="0" err="1" smtClean="0">
              <a:solidFill>
                <a:srgbClr val="002060"/>
              </a:solidFill>
              <a:latin typeface="Garamond" pitchFamily="18" charset="0"/>
            </a:rPr>
            <a:t>R.I.S</a:t>
          </a:r>
          <a:endParaRPr lang="it-IT" sz="5300" b="1" kern="1200" dirty="0">
            <a:solidFill>
              <a:srgbClr val="002060"/>
            </a:solidFill>
            <a:latin typeface="Garamond" pitchFamily="18" charset="0"/>
          </a:endParaRPr>
        </a:p>
      </dsp:txBody>
      <dsp:txXfrm>
        <a:off x="3042862" y="2245362"/>
        <a:ext cx="2143875" cy="2143875"/>
      </dsp:txXfrm>
    </dsp:sp>
    <dsp:sp modelId="{D70A13D2-B08C-401D-A36C-CA85E2FAFAF8}">
      <dsp:nvSpPr>
        <dsp:cNvPr id="0" name=""/>
        <dsp:cNvSpPr/>
      </dsp:nvSpPr>
      <dsp:spPr>
        <a:xfrm rot="11700000">
          <a:off x="2587859" y="2645059"/>
          <a:ext cx="508096" cy="6110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05553-F33F-461A-B42F-027C46E9D42C}">
      <dsp:nvSpPr>
        <dsp:cNvPr id="0" name=""/>
        <dsp:cNvSpPr/>
      </dsp:nvSpPr>
      <dsp:spPr>
        <a:xfrm>
          <a:off x="429417" y="1787996"/>
          <a:ext cx="2036681" cy="16293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Garamond" pitchFamily="18" charset="0"/>
            </a:rPr>
            <a:t>VICINANZA GEOGRAFICA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Garamond" pitchFamily="18" charset="0"/>
            </a:rPr>
            <a:t>&amp;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Garamond" pitchFamily="18" charset="0"/>
            </a:rPr>
            <a:t>DISTANZA FUNZIONALE </a:t>
          </a:r>
          <a:endParaRPr lang="it-IT" sz="20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429417" y="1787996"/>
        <a:ext cx="2036681" cy="1629345"/>
      </dsp:txXfrm>
    </dsp:sp>
    <dsp:sp modelId="{BF1AFDA2-9353-4CFC-B9E3-906CADED623C}">
      <dsp:nvSpPr>
        <dsp:cNvPr id="0" name=""/>
        <dsp:cNvSpPr/>
      </dsp:nvSpPr>
      <dsp:spPr>
        <a:xfrm rot="14700000">
          <a:off x="3269643" y="1771331"/>
          <a:ext cx="516844" cy="6110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0FC57-9042-4EF0-B620-52991815FEFC}">
      <dsp:nvSpPr>
        <dsp:cNvPr id="0" name=""/>
        <dsp:cNvSpPr/>
      </dsp:nvSpPr>
      <dsp:spPr>
        <a:xfrm>
          <a:off x="1929557" y="198"/>
          <a:ext cx="2036681" cy="16293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Garamond" pitchFamily="18" charset="0"/>
            </a:rPr>
            <a:t>ATTRAZIONE FISICA</a:t>
          </a:r>
          <a:endParaRPr lang="it-IT" sz="20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1929557" y="198"/>
        <a:ext cx="2036681" cy="1629345"/>
      </dsp:txXfrm>
    </dsp:sp>
    <dsp:sp modelId="{C78B677B-70D9-4CCF-B3A9-D43BFD07B5C1}">
      <dsp:nvSpPr>
        <dsp:cNvPr id="0" name=""/>
        <dsp:cNvSpPr/>
      </dsp:nvSpPr>
      <dsp:spPr>
        <a:xfrm rot="6560687" flipH="1">
          <a:off x="4584479" y="1757565"/>
          <a:ext cx="534179" cy="6110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5B669-9D88-4F85-9B12-0C905DB9590C}">
      <dsp:nvSpPr>
        <dsp:cNvPr id="0" name=""/>
        <dsp:cNvSpPr/>
      </dsp:nvSpPr>
      <dsp:spPr>
        <a:xfrm>
          <a:off x="4263361" y="198"/>
          <a:ext cx="2036681" cy="16293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  <a:latin typeface="Garamond" pitchFamily="18" charset="0"/>
            </a:rPr>
            <a:t>SOMIGLIANZA</a:t>
          </a:r>
          <a:endParaRPr lang="it-IT" sz="2000" b="1" kern="1200" dirty="0">
            <a:solidFill>
              <a:schemeClr val="tx1"/>
            </a:solidFill>
            <a:latin typeface="Garamond" pitchFamily="18" charset="0"/>
          </a:endParaRPr>
        </a:p>
      </dsp:txBody>
      <dsp:txXfrm>
        <a:off x="4263361" y="198"/>
        <a:ext cx="2036681" cy="1629345"/>
      </dsp:txXfrm>
    </dsp:sp>
    <dsp:sp modelId="{16D968D4-0094-4285-B85D-8FB9D1AB030C}">
      <dsp:nvSpPr>
        <dsp:cNvPr id="0" name=""/>
        <dsp:cNvSpPr/>
      </dsp:nvSpPr>
      <dsp:spPr>
        <a:xfrm rot="9340457" flipH="1">
          <a:off x="5231799" y="2671064"/>
          <a:ext cx="435753" cy="61100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985017-0B86-4C61-980F-F2B26AA6F0D3}">
      <dsp:nvSpPr>
        <dsp:cNvPr id="0" name=""/>
        <dsp:cNvSpPr/>
      </dsp:nvSpPr>
      <dsp:spPr>
        <a:xfrm>
          <a:off x="5763501" y="1787996"/>
          <a:ext cx="2036681" cy="162934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123825" rIns="123825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6500" kern="1200"/>
        </a:p>
      </dsp:txBody>
      <dsp:txXfrm>
        <a:off x="5763501" y="1787996"/>
        <a:ext cx="2036681" cy="16293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6A7352-EAB7-485F-A25B-7EA39D0E8EE6}">
      <dsp:nvSpPr>
        <dsp:cNvPr id="0" name=""/>
        <dsp:cNvSpPr/>
      </dsp:nvSpPr>
      <dsp:spPr>
        <a:xfrm>
          <a:off x="578103" y="13"/>
          <a:ext cx="2864651" cy="2864651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err="1" smtClean="0">
              <a:latin typeface="Garamond" pitchFamily="18" charset="0"/>
            </a:rPr>
            <a:t>sè</a:t>
          </a:r>
          <a:endParaRPr lang="it-IT" sz="4800" kern="1200" dirty="0">
            <a:latin typeface="Garamond" pitchFamily="18" charset="0"/>
          </a:endParaRPr>
        </a:p>
      </dsp:txBody>
      <dsp:txXfrm>
        <a:off x="978122" y="337817"/>
        <a:ext cx="1651690" cy="2189043"/>
      </dsp:txXfrm>
    </dsp:sp>
    <dsp:sp modelId="{5CCECF20-5702-4ED1-84D1-ABFA170CA024}">
      <dsp:nvSpPr>
        <dsp:cNvPr id="0" name=""/>
        <dsp:cNvSpPr/>
      </dsp:nvSpPr>
      <dsp:spPr>
        <a:xfrm>
          <a:off x="2667596" y="7834"/>
          <a:ext cx="2838496" cy="2864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kern="1200" dirty="0" smtClean="0">
              <a:latin typeface="Garamond" pitchFamily="18" charset="0"/>
            </a:rPr>
            <a:t>altro</a:t>
          </a:r>
          <a:endParaRPr lang="it-IT" sz="4800" kern="1200" dirty="0">
            <a:latin typeface="Garamond" pitchFamily="18" charset="0"/>
          </a:endParaRPr>
        </a:p>
      </dsp:txBody>
      <dsp:txXfrm>
        <a:off x="3473116" y="345638"/>
        <a:ext cx="1636610" cy="2189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16/05/2012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 smtClean="0">
                <a:latin typeface="Garamond" pitchFamily="18" charset="0"/>
              </a:rPr>
              <a:t>LE RELAZIONI INTERPERSONALI SIGNIFICATIVE</a:t>
            </a:r>
            <a:endParaRPr lang="it-IT" sz="4400" dirty="0">
              <a:latin typeface="Garamond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533400" y="3717032"/>
            <a:ext cx="7854696" cy="1264104"/>
          </a:xfrm>
        </p:spPr>
        <p:txBody>
          <a:bodyPr/>
          <a:lstStyle/>
          <a:p>
            <a:r>
              <a:rPr lang="it-IT" dirty="0" smtClean="0">
                <a:latin typeface="Garamond" pitchFamily="18" charset="0"/>
              </a:rPr>
              <a:t>Dr.ssa Chiara Pagani</a:t>
            </a:r>
            <a:endParaRPr lang="it-IT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b="1" dirty="0" smtClean="0">
                <a:latin typeface="Garamond" pitchFamily="18" charset="0"/>
              </a:rPr>
              <a:t>RELAZIONE INTERPERSONALE SIGNIFICATIVA: TEORIE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latin typeface="Garamond" pitchFamily="18" charset="0"/>
              </a:rPr>
              <a:t>Teorie evolutive : attaccamento</a:t>
            </a:r>
          </a:p>
          <a:p>
            <a:endParaRPr lang="it-IT" sz="2800" dirty="0" smtClean="0">
              <a:latin typeface="Garamond" pitchFamily="18" charset="0"/>
            </a:endParaRPr>
          </a:p>
          <a:p>
            <a:r>
              <a:rPr lang="it-IT" sz="2800" dirty="0" smtClean="0">
                <a:latin typeface="Garamond" pitchFamily="18" charset="0"/>
              </a:rPr>
              <a:t>Teorie </a:t>
            </a:r>
            <a:r>
              <a:rPr lang="it-IT" sz="2800" dirty="0" err="1" smtClean="0">
                <a:latin typeface="Garamond" pitchFamily="18" charset="0"/>
              </a:rPr>
              <a:t>sociocognitive</a:t>
            </a:r>
            <a:r>
              <a:rPr lang="it-IT" sz="2800" dirty="0" smtClean="0">
                <a:latin typeface="Garamond" pitchFamily="18" charset="0"/>
              </a:rPr>
              <a:t>:  schema relazionale, attribuzioni</a:t>
            </a:r>
          </a:p>
          <a:p>
            <a:endParaRPr lang="it-IT" sz="2800" dirty="0" smtClean="0">
              <a:latin typeface="Garamond" pitchFamily="18" charset="0"/>
            </a:endParaRPr>
          </a:p>
          <a:p>
            <a:r>
              <a:rPr lang="it-IT" sz="2800" dirty="0" smtClean="0">
                <a:latin typeface="Garamond" pitchFamily="18" charset="0"/>
              </a:rPr>
              <a:t>Teorie dello scambio: interdipendenza, costi, benefici, livello di confronto con le aspettative,livello di confronto con le alternative</a:t>
            </a:r>
            <a:endParaRPr lang="it-IT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12968" cy="708688"/>
          </a:xfrm>
        </p:spPr>
        <p:txBody>
          <a:bodyPr>
            <a:noAutofit/>
          </a:bodyPr>
          <a:lstStyle/>
          <a:p>
            <a:pPr algn="ctr"/>
            <a:r>
              <a:rPr lang="it-IT" sz="4000" dirty="0" smtClean="0">
                <a:latin typeface="Garamond" pitchFamily="18" charset="0"/>
              </a:rPr>
              <a:t>  </a:t>
            </a:r>
            <a:r>
              <a:rPr lang="it-IT" sz="4000" b="1" dirty="0" smtClean="0">
                <a:latin typeface="Garamond" pitchFamily="18" charset="0"/>
              </a:rPr>
              <a:t>LA BASE SICURA </a:t>
            </a:r>
            <a:r>
              <a:rPr lang="it-IT" sz="4000" b="1" dirty="0" err="1" smtClean="0">
                <a:latin typeface="Garamond" pitchFamily="18" charset="0"/>
              </a:rPr>
              <a:t>DI</a:t>
            </a:r>
            <a:r>
              <a:rPr lang="it-IT" sz="4000" b="1" dirty="0" smtClean="0">
                <a:latin typeface="Garamond" pitchFamily="18" charset="0"/>
              </a:rPr>
              <a:t> J. BOWLBY</a:t>
            </a:r>
            <a:endParaRPr lang="it-IT" sz="4000" b="1" dirty="0">
              <a:latin typeface="Garamond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b="1" dirty="0" smtClean="0">
                <a:latin typeface="Garamond" pitchFamily="18" charset="0"/>
              </a:rPr>
              <a:t>COMPORTAMENTO </a:t>
            </a:r>
            <a:r>
              <a:rPr lang="it-IT" sz="2400" b="1" dirty="0" err="1" smtClean="0">
                <a:latin typeface="Garamond" pitchFamily="18" charset="0"/>
              </a:rPr>
              <a:t>DI</a:t>
            </a:r>
            <a:r>
              <a:rPr lang="it-IT" sz="2400" b="1" dirty="0" smtClean="0">
                <a:latin typeface="Garamond" pitchFamily="18" charset="0"/>
              </a:rPr>
              <a:t> ATTACCAMENTO:</a:t>
            </a:r>
            <a:r>
              <a:rPr lang="it-IT" sz="2400" dirty="0" smtClean="0">
                <a:latin typeface="Garamond" pitchFamily="18" charset="0"/>
              </a:rPr>
              <a:t> comportamento, in parte preprogrammato biologicamente, che il bambino attiva per ricercare la vicinanza della madre ed assicurarsi </a:t>
            </a:r>
            <a:r>
              <a:rPr lang="it-IT" sz="2400" dirty="0" err="1" smtClean="0">
                <a:latin typeface="Garamond" pitchFamily="18" charset="0"/>
              </a:rPr>
              <a:t>accudimento</a:t>
            </a:r>
            <a:r>
              <a:rPr lang="it-IT" sz="2400" dirty="0" smtClean="0">
                <a:latin typeface="Garamond" pitchFamily="18" charset="0"/>
              </a:rPr>
              <a:t>, protezione, affetto e sicurezza. (</a:t>
            </a:r>
            <a:r>
              <a:rPr lang="it-IT" sz="2400" b="1" dirty="0" smtClean="0">
                <a:latin typeface="Garamond" pitchFamily="18" charset="0"/>
              </a:rPr>
              <a:t>base sicura</a:t>
            </a:r>
            <a:r>
              <a:rPr lang="it-IT" sz="2400" dirty="0" smtClean="0">
                <a:latin typeface="Garamond" pitchFamily="18" charset="0"/>
              </a:rPr>
              <a:t>)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>
                <a:latin typeface="Garamond" pitchFamily="18" charset="0"/>
              </a:rPr>
              <a:t>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>
                <a:latin typeface="Garamond" pitchFamily="18" charset="0"/>
              </a:rPr>
              <a:t>Si stabilizza entro il primo anno di vita e contribuisce a formare  gli </a:t>
            </a:r>
            <a:r>
              <a:rPr lang="it-IT" sz="2400" b="1" dirty="0" smtClean="0">
                <a:latin typeface="Garamond" pitchFamily="18" charset="0"/>
              </a:rPr>
              <a:t>schemi di rappresentazione </a:t>
            </a:r>
            <a:r>
              <a:rPr lang="it-IT" sz="2400" dirty="0" smtClean="0">
                <a:latin typeface="Garamond" pitchFamily="18" charset="0"/>
              </a:rPr>
              <a:t>del sé e della/e figure/e di </a:t>
            </a:r>
            <a:r>
              <a:rPr lang="it-IT" sz="2400" dirty="0" err="1" smtClean="0">
                <a:latin typeface="Garamond" pitchFamily="18" charset="0"/>
              </a:rPr>
              <a:t>accudimento</a:t>
            </a:r>
            <a:r>
              <a:rPr lang="it-IT" sz="2400" dirty="0" smtClean="0">
                <a:latin typeface="Garamond" pitchFamily="18" charset="0"/>
              </a:rPr>
              <a:t> (o MOI: </a:t>
            </a:r>
            <a:r>
              <a:rPr lang="it-IT" sz="2400" i="1" dirty="0" smtClean="0">
                <a:latin typeface="Garamond" pitchFamily="18" charset="0"/>
              </a:rPr>
              <a:t>modelli operativi interni</a:t>
            </a:r>
            <a:r>
              <a:rPr lang="it-IT" sz="2400" dirty="0" smtClean="0">
                <a:latin typeface="Garamond" pitchFamily="18" charset="0"/>
              </a:rPr>
              <a:t>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it-IT" sz="1600" b="1" dirty="0" smtClean="0">
              <a:solidFill>
                <a:srgbClr val="663300"/>
              </a:solidFill>
              <a:latin typeface="Garamond" pitchFamily="18" charset="0"/>
            </a:endParaRP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u="sng" dirty="0" smtClean="0">
                <a:latin typeface="Garamond" pitchFamily="18" charset="0"/>
              </a:rPr>
              <a:t>Attaccamento sicuro</a:t>
            </a:r>
            <a:r>
              <a:rPr lang="it-IT" sz="2000" b="1" dirty="0" smtClean="0">
                <a:latin typeface="Garamond" pitchFamily="18" charset="0"/>
              </a:rPr>
              <a:t>. </a:t>
            </a:r>
            <a:r>
              <a:rPr lang="it-IT" sz="2000" dirty="0" smtClean="0">
                <a:latin typeface="Garamond" pitchFamily="18" charset="0"/>
              </a:rPr>
              <a:t>La madre (</a:t>
            </a:r>
            <a:r>
              <a:rPr lang="it-IT" sz="2000" smtClean="0">
                <a:latin typeface="Garamond" pitchFamily="18" charset="0"/>
              </a:rPr>
              <a:t>o </a:t>
            </a:r>
            <a:r>
              <a:rPr lang="it-IT" sz="2000" smtClean="0">
                <a:latin typeface="Garamond" pitchFamily="18" charset="0"/>
              </a:rPr>
              <a:t>altro </a:t>
            </a:r>
            <a:r>
              <a:rPr lang="it-IT" sz="2000" dirty="0" err="1" smtClean="0">
                <a:latin typeface="Garamond" pitchFamily="18" charset="0"/>
              </a:rPr>
              <a:t>caregiver</a:t>
            </a:r>
            <a:r>
              <a:rPr lang="it-IT" sz="2000" dirty="0" smtClean="0">
                <a:latin typeface="Garamond" pitchFamily="18" charset="0"/>
              </a:rPr>
              <a:t>) è  </a:t>
            </a:r>
            <a:r>
              <a:rPr lang="it-IT" sz="2000" b="1" dirty="0" err="1" smtClean="0">
                <a:latin typeface="Garamond" pitchFamily="18" charset="0"/>
              </a:rPr>
              <a:t>responsiva</a:t>
            </a:r>
            <a:r>
              <a:rPr lang="it-IT" sz="2000" b="1" dirty="0" smtClean="0">
                <a:latin typeface="Garamond" pitchFamily="18" charset="0"/>
              </a:rPr>
              <a:t> </a:t>
            </a:r>
            <a:r>
              <a:rPr lang="it-IT" sz="2000" dirty="0" smtClean="0">
                <a:latin typeface="Garamond" pitchFamily="18" charset="0"/>
              </a:rPr>
              <a:t>e sensibile alle richieste e ai segnali di disagio del bambino. Il bambino percepisce sicurezza interna e fiducia; stile esplorativo e di ricerca attiva.  Nella </a:t>
            </a:r>
            <a:r>
              <a:rPr lang="it-IT" sz="2000" i="1" dirty="0" err="1" smtClean="0">
                <a:latin typeface="Garamond" pitchFamily="18" charset="0"/>
              </a:rPr>
              <a:t>Strange</a:t>
            </a:r>
            <a:r>
              <a:rPr lang="it-IT" sz="2000" i="1" dirty="0" smtClean="0">
                <a:latin typeface="Garamond" pitchFamily="18" charset="0"/>
              </a:rPr>
              <a:t> Situation  </a:t>
            </a:r>
            <a:r>
              <a:rPr lang="it-IT" sz="2000" dirty="0" smtClean="0">
                <a:latin typeface="Garamond" pitchFamily="18" charset="0"/>
              </a:rPr>
              <a:t>mostra segni di disagio alla separazione, ma al ritorno della madre si lascia consolare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Garamond" pitchFamily="18" charset="0"/>
              </a:rPr>
              <a:t>DA ADULTO</a:t>
            </a:r>
            <a:r>
              <a:rPr lang="it-IT" sz="2000" dirty="0" smtClean="0">
                <a:latin typeface="Garamond" pitchFamily="18" charset="0"/>
              </a:rPr>
              <a:t>: </a:t>
            </a:r>
            <a:r>
              <a:rPr lang="it-IT" sz="2000" b="1" dirty="0" smtClean="0">
                <a:latin typeface="Garamond" pitchFamily="18" charset="0"/>
              </a:rPr>
              <a:t>soggetto con un sentimento di fiducia in sé quale persona degna di valore e nei confronti degli altri;  non è preoccupato di essere abbandonato; non teme di essere troppo dipendente. Sessualità dentro una relazione sicura e impegnata, duratura.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endParaRPr lang="it-IT" sz="2000" dirty="0" smtClean="0">
              <a:latin typeface="Garamond" pitchFamily="18" charset="0"/>
            </a:endParaRPr>
          </a:p>
          <a:p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Pattern di attaccamento </a:t>
            </a:r>
            <a:r>
              <a:rPr lang="it-IT" sz="4000" dirty="0" err="1" smtClean="0">
                <a:latin typeface="Garamond" pitchFamily="18" charset="0"/>
              </a:rPr>
              <a:t>-</a:t>
            </a:r>
            <a:r>
              <a:rPr lang="it-IT" sz="2800" dirty="0" err="1" smtClean="0">
                <a:latin typeface="Garamond" pitchFamily="18" charset="0"/>
              </a:rPr>
              <a:t>Ainsworth</a:t>
            </a:r>
            <a:r>
              <a:rPr lang="it-IT" sz="2800" dirty="0" smtClean="0">
                <a:latin typeface="Garamond" pitchFamily="18" charset="0"/>
              </a:rPr>
              <a:t>, 1978</a:t>
            </a:r>
            <a:endParaRPr lang="it-IT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u="sng" dirty="0" smtClean="0">
                <a:latin typeface="Garamond" pitchFamily="18" charset="0"/>
              </a:rPr>
              <a:t>Attaccamento  insicuro di tipo ansioso/ambivalente.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dirty="0" smtClean="0">
                <a:latin typeface="Garamond" pitchFamily="18" charset="0"/>
              </a:rPr>
              <a:t>La madre è </a:t>
            </a:r>
            <a:r>
              <a:rPr lang="it-IT" sz="2000" b="1" dirty="0" smtClean="0">
                <a:latin typeface="Garamond" pitchFamily="18" charset="0"/>
              </a:rPr>
              <a:t>imprevedibile </a:t>
            </a:r>
            <a:r>
              <a:rPr lang="it-IT" sz="2000" dirty="0" smtClean="0">
                <a:latin typeface="Garamond" pitchFamily="18" charset="0"/>
              </a:rPr>
              <a:t>nelle risposte, che risultano dettate più dai suoi bisogni che da quelli del bambino. Ne conseguono </a:t>
            </a:r>
            <a:r>
              <a:rPr lang="it-IT" sz="2000" b="1" dirty="0" smtClean="0">
                <a:latin typeface="Garamond" pitchFamily="18" charset="0"/>
              </a:rPr>
              <a:t>atteggiamenti intrusivi/invadenti </a:t>
            </a:r>
            <a:r>
              <a:rPr lang="it-IT" sz="2000" dirty="0" smtClean="0">
                <a:latin typeface="Garamond" pitchFamily="18" charset="0"/>
              </a:rPr>
              <a:t>e difficoltà a comprendere i segnali emessi dal bambino, che rimanendo incerto rispetto alla disponibilità materna, non riesce a utilizzarla come base sicura e tenta di mantenere con lei una vicinanza  strettissima, rinunciando a qualsiasi movimento esplorativo autonomo. Nella </a:t>
            </a:r>
            <a:r>
              <a:rPr lang="it-IT" sz="2000" i="1" dirty="0" err="1" smtClean="0">
                <a:latin typeface="Garamond" pitchFamily="18" charset="0"/>
              </a:rPr>
              <a:t>Strange</a:t>
            </a:r>
            <a:r>
              <a:rPr lang="it-IT" sz="2000" i="1" dirty="0" smtClean="0">
                <a:latin typeface="Garamond" pitchFamily="18" charset="0"/>
              </a:rPr>
              <a:t> Situation </a:t>
            </a:r>
            <a:r>
              <a:rPr lang="it-IT" sz="2000" dirty="0" smtClean="0">
                <a:latin typeface="Garamond" pitchFamily="18" charset="0"/>
              </a:rPr>
              <a:t>il bambino mostra forte disagio alla separazione ed è inconsolabile al ritorno della madre.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Garamond" pitchFamily="18" charset="0"/>
              </a:rPr>
              <a:t>DA ADULTO: sensazione interna di non valere, aspettative positive verso gli altri, ansia nella relazione, ambivalenza e possessività, dipendenza dall’esterno.</a:t>
            </a:r>
          </a:p>
          <a:p>
            <a:pPr>
              <a:buNone/>
            </a:pPr>
            <a:endParaRPr lang="it-IT" sz="1800" dirty="0" smtClean="0">
              <a:latin typeface="Garamond" pitchFamily="18" charset="0"/>
            </a:endParaRP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it-IT" sz="1800" b="1" u="sng" dirty="0" smtClean="0">
                <a:latin typeface="Garamond" pitchFamily="18" charset="0"/>
              </a:rPr>
              <a:t>Attaccamento insicuro-evitante.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1800" b="1" u="sng" dirty="0" smtClean="0">
                <a:latin typeface="Garamond" pitchFamily="18" charset="0"/>
              </a:rPr>
              <a:t> </a:t>
            </a:r>
            <a:r>
              <a:rPr lang="it-IT" sz="2000" dirty="0" smtClean="0">
                <a:latin typeface="Garamond" pitchFamily="18" charset="0"/>
              </a:rPr>
              <a:t>La madre mostra </a:t>
            </a:r>
            <a:r>
              <a:rPr lang="it-IT" sz="2000" b="1" dirty="0" smtClean="0">
                <a:latin typeface="Garamond" pitchFamily="18" charset="0"/>
              </a:rPr>
              <a:t>insensibilità/ rifiuto  </a:t>
            </a:r>
            <a:r>
              <a:rPr lang="it-IT" sz="2000" dirty="0" smtClean="0">
                <a:latin typeface="Garamond" pitchFamily="18" charset="0"/>
              </a:rPr>
              <a:t>dei segnali del bambino che, non vedendo sostenuta la  fiducia in una risposta adeguata da parte della madre, sviluppa distacco ed </a:t>
            </a:r>
            <a:r>
              <a:rPr lang="it-IT" sz="2000" dirty="0" err="1" smtClean="0">
                <a:latin typeface="Garamond" pitchFamily="18" charset="0"/>
              </a:rPr>
              <a:t>evitamento</a:t>
            </a:r>
            <a:r>
              <a:rPr lang="it-IT" sz="2000" dirty="0" smtClean="0">
                <a:latin typeface="Garamond" pitchFamily="18" charset="0"/>
              </a:rPr>
              <a:t> , anche fisico. Nella </a:t>
            </a:r>
            <a:r>
              <a:rPr lang="it-IT" sz="2000" i="1" dirty="0" err="1" smtClean="0">
                <a:latin typeface="Garamond" pitchFamily="18" charset="0"/>
              </a:rPr>
              <a:t>Strange</a:t>
            </a:r>
            <a:r>
              <a:rPr lang="it-IT" sz="2000" i="1" dirty="0" smtClean="0">
                <a:latin typeface="Garamond" pitchFamily="18" charset="0"/>
              </a:rPr>
              <a:t> Situation </a:t>
            </a:r>
            <a:r>
              <a:rPr lang="it-IT" sz="2000" dirty="0" smtClean="0">
                <a:latin typeface="Garamond" pitchFamily="18" charset="0"/>
              </a:rPr>
              <a:t>sono quei bambini che mostrano poca angoscia durante la separazione dalla madre e appaiono indifferenti al suo ritorno. </a:t>
            </a:r>
          </a:p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000" b="1" dirty="0" smtClean="0">
                <a:latin typeface="Garamond" pitchFamily="18" charset="0"/>
              </a:rPr>
              <a:t>DA ADULTI: eccesso di autonomia e autosufficienza, nessuna fiducia nell’altro, investimento relazionale scarso, percezione del legame come inconsistente, consapevolezza emotiva ridotta, paura del rifiuto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67544" y="1196752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u="sng" dirty="0" smtClean="0"/>
              <a:t>Attaccamento disorganizzato-disorientato</a:t>
            </a:r>
            <a:r>
              <a:rPr lang="it-IT" sz="20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it-IT" sz="2000" dirty="0" smtClean="0">
                <a:latin typeface="Garamond" pitchFamily="18" charset="0"/>
              </a:rPr>
              <a:t>Si realizza quando la figura di  </a:t>
            </a:r>
            <a:r>
              <a:rPr lang="it-IT" sz="2000" dirty="0" err="1" smtClean="0">
                <a:latin typeface="Garamond" pitchFamily="18" charset="0"/>
              </a:rPr>
              <a:t>accudimento</a:t>
            </a:r>
            <a:r>
              <a:rPr lang="it-IT" sz="2000" dirty="0" smtClean="0">
                <a:latin typeface="Garamond" pitchFamily="18" charset="0"/>
              </a:rPr>
              <a:t> è sperimentata come</a:t>
            </a:r>
            <a:r>
              <a:rPr lang="it-IT" sz="2000" b="1" dirty="0" smtClean="0">
                <a:latin typeface="Garamond" pitchFamily="18" charset="0"/>
              </a:rPr>
              <a:t> minacciosa</a:t>
            </a:r>
            <a:r>
              <a:rPr lang="it-IT" sz="2000" dirty="0" smtClean="0">
                <a:latin typeface="Garamond" pitchFamily="18" charset="0"/>
              </a:rPr>
              <a:t>. Il </a:t>
            </a:r>
            <a:r>
              <a:rPr lang="it-IT" sz="2000" dirty="0" err="1" smtClean="0">
                <a:latin typeface="Garamond" pitchFamily="18" charset="0"/>
              </a:rPr>
              <a:t>caregiver</a:t>
            </a:r>
            <a:r>
              <a:rPr lang="it-IT" sz="2000" dirty="0" smtClean="0">
                <a:latin typeface="Garamond" pitchFamily="18" charset="0"/>
              </a:rPr>
              <a:t> è </a:t>
            </a:r>
            <a:r>
              <a:rPr lang="it-IT" sz="2000" b="1" dirty="0" smtClean="0">
                <a:latin typeface="Garamond" pitchFamily="18" charset="0"/>
              </a:rPr>
              <a:t>spaventato/spaventante</a:t>
            </a:r>
            <a:r>
              <a:rPr lang="it-IT" sz="2000" dirty="0" smtClean="0">
                <a:latin typeface="Garamond" pitchFamily="18" charset="0"/>
              </a:rPr>
              <a:t>, spesso dominato da esperienze traumatiche non risolte. La madre non risponde alle richieste del bambino o mostra incoerenza e comportamenti contradditori.</a:t>
            </a:r>
          </a:p>
          <a:p>
            <a:pPr>
              <a:lnSpc>
                <a:spcPct val="150000"/>
              </a:lnSpc>
            </a:pPr>
            <a:r>
              <a:rPr lang="it-IT" sz="2000" b="1" dirty="0" smtClean="0">
                <a:latin typeface="Garamond" pitchFamily="18" charset="0"/>
              </a:rPr>
              <a:t>DA ADULTI: individuo “congelato”, disorientato che vive il legame come pericoloso</a:t>
            </a:r>
            <a:endParaRPr lang="it-IT" sz="20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 smtClean="0">
                <a:latin typeface="Garamond" pitchFamily="18" charset="0"/>
              </a:rPr>
              <a:t>LE PRIME ESPERIENZE </a:t>
            </a:r>
            <a:r>
              <a:rPr lang="it-IT" dirty="0" err="1" smtClean="0">
                <a:latin typeface="Garamond" pitchFamily="18" charset="0"/>
              </a:rPr>
              <a:t>DI</a:t>
            </a:r>
            <a:r>
              <a:rPr lang="it-IT" dirty="0" smtClean="0">
                <a:latin typeface="Garamond" pitchFamily="18" charset="0"/>
              </a:rPr>
              <a:t> ATTACCAMENTO GETTANO LE FONDAMENTA DELLE RELAZIONI FUTURE.</a:t>
            </a:r>
          </a:p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endParaRPr lang="it-IT" dirty="0" smtClean="0">
              <a:latin typeface="Garamond" pitchFamily="18" charset="0"/>
            </a:endParaRPr>
          </a:p>
          <a:p>
            <a:pPr mar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it-IT" dirty="0" smtClean="0">
                <a:latin typeface="Garamond" pitchFamily="18" charset="0"/>
              </a:rPr>
              <a:t>PRESENZA </a:t>
            </a:r>
            <a:r>
              <a:rPr lang="it-IT" dirty="0" err="1" smtClean="0">
                <a:latin typeface="Garamond" pitchFamily="18" charset="0"/>
              </a:rPr>
              <a:t>DI</a:t>
            </a:r>
            <a:r>
              <a:rPr lang="it-IT" dirty="0" smtClean="0">
                <a:latin typeface="Garamond" pitchFamily="18" charset="0"/>
              </a:rPr>
              <a:t> UNA </a:t>
            </a:r>
            <a:r>
              <a:rPr lang="it-IT" b="1" dirty="0" smtClean="0">
                <a:latin typeface="Garamond" pitchFamily="18" charset="0"/>
              </a:rPr>
              <a:t>COERENZA INTERGENERAZIONALE</a:t>
            </a:r>
            <a:endParaRPr lang="it-IT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/>
          <a:lstStyle/>
          <a:p>
            <a:pPr algn="ctr"/>
            <a:r>
              <a:rPr lang="it-IT" b="1" dirty="0" smtClean="0">
                <a:latin typeface="Garamond" pitchFamily="18" charset="0"/>
              </a:rPr>
              <a:t>Relazione</a:t>
            </a:r>
            <a:endParaRPr lang="it-IT" b="1" dirty="0">
              <a:latin typeface="Garamond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251520" y="1920085"/>
            <a:ext cx="4244280" cy="1868955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Garamond" pitchFamily="18" charset="0"/>
              </a:rPr>
              <a:t>RELAZIONE </a:t>
            </a:r>
            <a:r>
              <a:rPr lang="it-IT" dirty="0" err="1" smtClean="0">
                <a:latin typeface="Garamond" pitchFamily="18" charset="0"/>
              </a:rPr>
              <a:t>DI</a:t>
            </a:r>
            <a:r>
              <a:rPr lang="it-IT" dirty="0" smtClean="0">
                <a:latin typeface="Garamond" pitchFamily="18" charset="0"/>
              </a:rPr>
              <a:t> SCAMBIO</a:t>
            </a:r>
          </a:p>
          <a:p>
            <a:pPr algn="ctr">
              <a:buNone/>
            </a:pPr>
            <a:r>
              <a:rPr lang="it-IT" sz="2400" dirty="0" smtClean="0">
                <a:latin typeface="Garamond" pitchFamily="18" charset="0"/>
              </a:rPr>
              <a:t> scambio di favori tra individui</a:t>
            </a:r>
            <a:endParaRPr lang="it-IT" sz="2400" dirty="0">
              <a:latin typeface="Garamond" pitchFamily="18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316288" cy="1868955"/>
          </a:xfrm>
          <a:ln>
            <a:solidFill>
              <a:srgbClr val="0070C0"/>
            </a:solidFill>
          </a:ln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Garamond" pitchFamily="18" charset="0"/>
              </a:rPr>
              <a:t>RELAZIONE </a:t>
            </a:r>
            <a:r>
              <a:rPr lang="it-IT" dirty="0" err="1" smtClean="0">
                <a:latin typeface="Garamond" pitchFamily="18" charset="0"/>
              </a:rPr>
              <a:t>DI</a:t>
            </a:r>
            <a:r>
              <a:rPr lang="it-IT" dirty="0" smtClean="0">
                <a:latin typeface="Garamond" pitchFamily="18" charset="0"/>
              </a:rPr>
              <a:t> CONDIVISIONE</a:t>
            </a:r>
          </a:p>
          <a:p>
            <a:pPr algn="ctr">
              <a:buNone/>
            </a:pPr>
            <a:r>
              <a:rPr lang="it-IT" dirty="0" smtClean="0">
                <a:latin typeface="Garamond" pitchFamily="18" charset="0"/>
              </a:rPr>
              <a:t>Obbligo morale e/o desiderio di prendersi cura dell’altro</a:t>
            </a:r>
            <a:endParaRPr lang="it-IT" dirty="0">
              <a:latin typeface="Garamond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67544" y="4293096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latin typeface="Garamond" pitchFamily="18" charset="0"/>
              </a:rPr>
              <a:t>Relazione interpersonale : rapporto che intercorre tra due o più individui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</a:t>
            </a:r>
            <a:endParaRPr lang="it-IT" sz="40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sz="2800" dirty="0" smtClean="0">
                <a:latin typeface="Garamond" pitchFamily="18" charset="0"/>
              </a:rPr>
              <a:t>- è un legame che soddisfa il nostro </a:t>
            </a:r>
            <a:r>
              <a:rPr lang="it-IT" sz="2800" b="1" i="1" u="sng" dirty="0" smtClean="0">
                <a:latin typeface="Garamond" pitchFamily="18" charset="0"/>
              </a:rPr>
              <a:t>bisogno di appartenenza</a:t>
            </a:r>
          </a:p>
          <a:p>
            <a:pPr>
              <a:lnSpc>
                <a:spcPct val="150000"/>
              </a:lnSpc>
              <a:buNone/>
            </a:pPr>
            <a:r>
              <a:rPr lang="it-IT" sz="2800" dirty="0" smtClean="0">
                <a:latin typeface="Garamond" pitchFamily="18" charset="0"/>
              </a:rPr>
              <a:t>-  è un legame caratterizzato da un’interdipendenza forte, frequente e diversificata che dura per un considerevole periodo di tempo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</a:t>
            </a:r>
            <a:endParaRPr lang="it-IT" sz="40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dirty="0" smtClean="0">
                <a:latin typeface="Garamond" pitchFamily="18" charset="0"/>
              </a:rPr>
              <a:t>Le </a:t>
            </a:r>
            <a:r>
              <a:rPr lang="it-IT" dirty="0" err="1" smtClean="0">
                <a:latin typeface="Garamond" pitchFamily="18" charset="0"/>
              </a:rPr>
              <a:t>R.I.S.</a:t>
            </a:r>
            <a:r>
              <a:rPr lang="it-IT" dirty="0" smtClean="0">
                <a:latin typeface="Garamond" pitchFamily="18" charset="0"/>
              </a:rPr>
              <a:t>  Si distinguono per: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90000"/>
              <a:buFont typeface="Courier New" pitchFamily="49" charset="0"/>
              <a:buChar char="o"/>
            </a:pPr>
            <a:r>
              <a:rPr lang="it-IT" b="1" u="sng" dirty="0" smtClean="0">
                <a:latin typeface="Garamond" pitchFamily="18" charset="0"/>
              </a:rPr>
              <a:t>PERMANENZA</a:t>
            </a:r>
            <a:r>
              <a:rPr lang="it-IT" dirty="0" smtClean="0">
                <a:latin typeface="Garamond" pitchFamily="18" charset="0"/>
              </a:rPr>
              <a:t>: legame stabile (</a:t>
            </a:r>
            <a:r>
              <a:rPr lang="it-IT" dirty="0" err="1" smtClean="0">
                <a:latin typeface="Garamond" pitchFamily="18" charset="0"/>
              </a:rPr>
              <a:t>es.fratelli</a:t>
            </a:r>
            <a:r>
              <a:rPr lang="it-IT" dirty="0" smtClean="0">
                <a:latin typeface="Garamond" pitchFamily="18" charset="0"/>
              </a:rPr>
              <a:t>) vs legame non permanente (</a:t>
            </a:r>
            <a:r>
              <a:rPr lang="it-IT" dirty="0" err="1" smtClean="0">
                <a:latin typeface="Garamond" pitchFamily="18" charset="0"/>
              </a:rPr>
              <a:t>es.amici</a:t>
            </a:r>
            <a:r>
              <a:rPr lang="it-IT" dirty="0" smtClean="0">
                <a:latin typeface="Garamond" pitchFamily="18" charset="0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90000"/>
              <a:buFont typeface="Courier New" pitchFamily="49" charset="0"/>
              <a:buChar char="o"/>
            </a:pPr>
            <a:r>
              <a:rPr lang="it-IT" b="1" u="sng" dirty="0" smtClean="0">
                <a:latin typeface="Garamond" pitchFamily="18" charset="0"/>
              </a:rPr>
              <a:t>POTERE</a:t>
            </a:r>
            <a:r>
              <a:rPr lang="it-IT" dirty="0" smtClean="0">
                <a:latin typeface="Garamond" pitchFamily="18" charset="0"/>
              </a:rPr>
              <a:t>: relazioni ugualitarie, verticali, orizzontali</a:t>
            </a:r>
          </a:p>
          <a:p>
            <a:pPr>
              <a:lnSpc>
                <a:spcPct val="150000"/>
              </a:lnSpc>
              <a:buClr>
                <a:schemeClr val="accent2">
                  <a:lumMod val="50000"/>
                </a:schemeClr>
              </a:buClr>
              <a:buSzPct val="90000"/>
              <a:buFont typeface="Courier New" pitchFamily="49" charset="0"/>
              <a:buChar char="o"/>
            </a:pPr>
            <a:r>
              <a:rPr lang="it-IT" b="1" u="sng" dirty="0" smtClean="0">
                <a:latin typeface="Garamond" pitchFamily="18" charset="0"/>
              </a:rPr>
              <a:t>GENERE</a:t>
            </a:r>
            <a:r>
              <a:rPr lang="it-IT" dirty="0" smtClean="0">
                <a:latin typeface="Garamond" pitchFamily="18" charset="0"/>
              </a:rPr>
              <a:t>: composizione sessuale, stile relazionale femminino/mascolino, presenza o meno di attrazione sessuale</a:t>
            </a:r>
          </a:p>
          <a:p>
            <a:pPr>
              <a:lnSpc>
                <a:spcPct val="150000"/>
              </a:lnSpc>
              <a:buNone/>
            </a:pPr>
            <a:endParaRPr lang="it-IT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</a:t>
            </a:r>
            <a:endParaRPr lang="it-IT" sz="40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6300192" y="414908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aramond" pitchFamily="18" charset="0"/>
              </a:rPr>
              <a:t>RECIPROCITÀ</a:t>
            </a:r>
            <a:endParaRPr lang="it-IT" sz="20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</a:t>
            </a:r>
            <a:endParaRPr lang="it-IT" sz="40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200" b="1" dirty="0" smtClean="0">
                <a:latin typeface="Garamond" pitchFamily="18" charset="0"/>
              </a:rPr>
              <a:t>VICINANZA GEOGRAFICA E DISTANZA FUNZIONALE</a:t>
            </a:r>
            <a:r>
              <a:rPr lang="it-IT" sz="2200" dirty="0" smtClean="0">
                <a:latin typeface="Garamond" pitchFamily="18" charset="0"/>
              </a:rPr>
              <a:t>: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it-IT" sz="2200" dirty="0" smtClean="0">
                <a:latin typeface="Garamond" pitchFamily="18" charset="0"/>
              </a:rPr>
              <a:t>Fenomeno della </a:t>
            </a:r>
            <a:r>
              <a:rPr lang="it-IT" sz="2200" i="1" u="sng" dirty="0" smtClean="0">
                <a:latin typeface="Garamond" pitchFamily="18" charset="0"/>
              </a:rPr>
              <a:t>simpatia anticipatoria  </a:t>
            </a:r>
            <a:r>
              <a:rPr lang="it-IT" sz="2200" dirty="0" smtClean="0">
                <a:latin typeface="Garamond" pitchFamily="18" charset="0"/>
              </a:rPr>
              <a:t>(condizionamento a farci piacere chi vediamo spesso)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it-IT" sz="2200" b="1" u="sng" dirty="0" smtClean="0">
                <a:latin typeface="Garamond" pitchFamily="18" charset="0"/>
              </a:rPr>
              <a:t>Effetto della mera esposizione</a:t>
            </a:r>
            <a:r>
              <a:rPr lang="it-IT" sz="2200" dirty="0" smtClean="0">
                <a:latin typeface="Garamond" pitchFamily="18" charset="0"/>
              </a:rPr>
              <a:t>: tendenza a preferire i nuovi stimoli dopo un’esposizione ripetuta</a:t>
            </a:r>
          </a:p>
          <a:p>
            <a:pPr marL="6336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it-IT" sz="2200" dirty="0" smtClean="0">
                <a:latin typeface="Garamond" pitchFamily="18" charset="0"/>
              </a:rPr>
              <a:t>-  predispone attrazione e attaccamento</a:t>
            </a:r>
          </a:p>
          <a:p>
            <a:pPr marL="633600">
              <a:lnSpc>
                <a:spcPct val="15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it-IT" sz="2200" dirty="0" smtClean="0">
                <a:latin typeface="Garamond" pitchFamily="18" charset="0"/>
              </a:rPr>
              <a:t>-  valore adattivo: categorizzare persone e cose in familiari e sicure vs non familiari e potenzialmente pericolose</a:t>
            </a:r>
            <a:endParaRPr lang="it-IT" sz="2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</a:t>
            </a:r>
            <a:endParaRPr lang="it-IT" sz="4000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6237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sz="2200" b="1" dirty="0" smtClean="0">
                <a:latin typeface="Garamond" pitchFamily="18" charset="0"/>
              </a:rPr>
              <a:t>ATTRAZIONE FISICA</a:t>
            </a:r>
          </a:p>
          <a:p>
            <a:pPr>
              <a:buFont typeface="Wingdings" pitchFamily="2" charset="2"/>
              <a:buChar char="§"/>
            </a:pPr>
            <a:r>
              <a:rPr lang="it-IT" sz="2200" b="1" i="1" u="sng" dirty="0" smtClean="0">
                <a:latin typeface="Garamond" pitchFamily="18" charset="0"/>
              </a:rPr>
              <a:t>Fenomeno del </a:t>
            </a:r>
            <a:r>
              <a:rPr lang="it-IT" sz="2200" b="1" i="1" u="sng" dirty="0" err="1" smtClean="0">
                <a:latin typeface="Garamond" pitchFamily="18" charset="0"/>
              </a:rPr>
              <a:t>matching</a:t>
            </a:r>
            <a:r>
              <a:rPr lang="it-IT" sz="2200" dirty="0" smtClean="0">
                <a:latin typeface="Garamond" pitchFamily="18" charset="0"/>
              </a:rPr>
              <a:t>: tendenza a instaurare relazioni con </a:t>
            </a:r>
            <a:r>
              <a:rPr lang="it-IT" sz="2200" dirty="0" err="1" smtClean="0">
                <a:latin typeface="Garamond" pitchFamily="18" charset="0"/>
              </a:rPr>
              <a:t>partern</a:t>
            </a:r>
            <a:r>
              <a:rPr lang="it-IT" sz="2200" dirty="0" smtClean="0">
                <a:latin typeface="Garamond" pitchFamily="18" charset="0"/>
              </a:rPr>
              <a:t> </a:t>
            </a:r>
            <a:r>
              <a:rPr lang="it-IT" sz="2200" dirty="0" smtClean="0">
                <a:latin typeface="Garamond" pitchFamily="18" charset="0"/>
              </a:rPr>
              <a:t>con un livello di bellezza fisica simile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smtClean="0">
                <a:latin typeface="Garamond" pitchFamily="18" charset="0"/>
              </a:rPr>
              <a:t>Stereotipo della bellezza fisica. </a:t>
            </a:r>
            <a:r>
              <a:rPr lang="it-IT" sz="2200" i="1" u="sng" dirty="0" smtClean="0">
                <a:latin typeface="Garamond" pitchFamily="18" charset="0"/>
              </a:rPr>
              <a:t>Bello è buono</a:t>
            </a:r>
          </a:p>
          <a:p>
            <a:pPr>
              <a:lnSpc>
                <a:spcPct val="150000"/>
              </a:lnSpc>
              <a:buNone/>
            </a:pPr>
            <a:r>
              <a:rPr lang="it-IT" sz="2200" b="1" dirty="0" smtClean="0">
                <a:latin typeface="Garamond" pitchFamily="18" charset="0"/>
              </a:rPr>
              <a:t>SOMIGLIANZA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smtClean="0">
                <a:latin typeface="Garamond" pitchFamily="18" charset="0"/>
              </a:rPr>
              <a:t>L’allineamento degli atteggiamenti tra due persone sostiene e promuove una relazione profonda</a:t>
            </a:r>
          </a:p>
          <a:p>
            <a:pPr>
              <a:lnSpc>
                <a:spcPct val="150000"/>
              </a:lnSpc>
              <a:buNone/>
            </a:pPr>
            <a:r>
              <a:rPr lang="it-IT" sz="2200" b="1" dirty="0" smtClean="0">
                <a:latin typeface="Garamond" pitchFamily="18" charset="0"/>
              </a:rPr>
              <a:t>RECIPROCITA’</a:t>
            </a:r>
          </a:p>
          <a:p>
            <a:pPr>
              <a:buFont typeface="Wingdings" pitchFamily="2" charset="2"/>
              <a:buChar char="§"/>
            </a:pPr>
            <a:r>
              <a:rPr lang="it-IT" sz="2200" dirty="0" smtClean="0">
                <a:latin typeface="Garamond" pitchFamily="18" charset="0"/>
              </a:rPr>
              <a:t>La simpatia di una persona per un’altra predice la simpatia di ritorno dell’altro.</a:t>
            </a:r>
            <a:endParaRPr lang="it-IT" sz="2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latin typeface="Garamond" pitchFamily="18" charset="0"/>
              </a:rPr>
              <a:t>RELAZIONE INTERPERSONALE SIGNIFICATIVA: SVILUPPO</a:t>
            </a:r>
            <a:endParaRPr lang="it-IT" sz="4000" b="1" dirty="0">
              <a:latin typeface="Garamond" pitchFamily="18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Garamond" pitchFamily="18" charset="0"/>
              </a:rPr>
              <a:t>PAROLE CHIAVE: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 Intimità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Fiducia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Sentirsi accettati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Svelamento di sé (apertura all’altro)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Reciprocità e responsività (capacità di rispondere ai bisogni dell’altro)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Sostegno (percepito)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r>
              <a:rPr lang="it-IT" dirty="0" smtClean="0">
                <a:latin typeface="Garamond" pitchFamily="18" charset="0"/>
              </a:rPr>
              <a:t>Autonomia e individualità</a:t>
            </a:r>
          </a:p>
          <a:p>
            <a:pPr>
              <a:buClr>
                <a:srgbClr val="002060"/>
              </a:buClr>
              <a:buFont typeface="Wingdings" pitchFamily="2" charset="2"/>
              <a:buChar char="ü"/>
            </a:pPr>
            <a:endParaRPr lang="it-IT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232248"/>
          </a:xfrm>
        </p:spPr>
        <p:txBody>
          <a:bodyPr>
            <a:noAutofit/>
          </a:bodyPr>
          <a:lstStyle/>
          <a:p>
            <a:pPr marL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 smtClean="0">
                <a:latin typeface="Garamond" pitchFamily="18" charset="0"/>
              </a:rPr>
              <a:t>Essenza dell’amore: due sé che si connettono, si aprono e si identificano uno con l’altro; due sé che conservano la loro individualità ma condividono attività, gioiscono delle somiglianze e si sostengono reciprocamente  (</a:t>
            </a:r>
            <a:r>
              <a:rPr lang="it-IT" sz="2400" dirty="0" err="1" smtClean="0">
                <a:latin typeface="Garamond" pitchFamily="18" charset="0"/>
              </a:rPr>
              <a:t>Aron</a:t>
            </a:r>
            <a:r>
              <a:rPr lang="it-IT" sz="2400" dirty="0" smtClean="0">
                <a:latin typeface="Garamond" pitchFamily="18" charset="0"/>
              </a:rPr>
              <a:t> </a:t>
            </a:r>
            <a:r>
              <a:rPr lang="it-IT" sz="2400" dirty="0" err="1" smtClean="0">
                <a:latin typeface="Garamond" pitchFamily="18" charset="0"/>
              </a:rPr>
              <a:t>&amp;Aron</a:t>
            </a:r>
            <a:r>
              <a:rPr lang="it-IT" sz="2400" dirty="0" smtClean="0">
                <a:latin typeface="Garamond" pitchFamily="18" charset="0"/>
              </a:rPr>
              <a:t>, 1994)</a:t>
            </a:r>
            <a:endParaRPr lang="it-IT" sz="2400" dirty="0">
              <a:latin typeface="Garamond" pitchFamily="18" charset="0"/>
            </a:endParaRPr>
          </a:p>
        </p:txBody>
      </p:sp>
      <p:graphicFrame>
        <p:nvGraphicFramePr>
          <p:cNvPr id="4" name="Diagramma 3"/>
          <p:cNvGraphicFramePr/>
          <p:nvPr/>
        </p:nvGraphicFramePr>
        <p:xfrm>
          <a:off x="1475656" y="3140968"/>
          <a:ext cx="6096000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836</Words>
  <Application>Microsoft Office PowerPoint</Application>
  <PresentationFormat>Presentazione su schermo (4:3)</PresentationFormat>
  <Paragraphs>76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LE RELAZIONI INTERPERSONALI SIGNIFICATIVE</vt:lpstr>
      <vt:lpstr>Relazione</vt:lpstr>
      <vt:lpstr>RELAZIONE INTERPERSONALE SIGNIFICATIVA</vt:lpstr>
      <vt:lpstr>RELAZIONE INTERPERSONALE SIGNIFICATIVA</vt:lpstr>
      <vt:lpstr>RELAZIONE INTERPERSONALE SIGNIFICATIVA</vt:lpstr>
      <vt:lpstr>RELAZIONE INTERPERSONALE SIGNIFICATIVA</vt:lpstr>
      <vt:lpstr>RELAZIONE INTERPERSONALE SIGNIFICATIVA</vt:lpstr>
      <vt:lpstr>RELAZIONE INTERPERSONALE SIGNIFICATIVA: SVILUPPO</vt:lpstr>
      <vt:lpstr>Diapositiva 9</vt:lpstr>
      <vt:lpstr>RELAZIONE INTERPERSONALE SIGNIFICATIVA: TEORIE</vt:lpstr>
      <vt:lpstr>  LA BASE SICURA DI J. BOWLBY</vt:lpstr>
      <vt:lpstr>Pattern di attaccamento -Ainsworth, 1978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RELAZIONI INTERPERSONALI SIGNIFICATIVE</dc:title>
  <dc:creator>User</dc:creator>
  <cp:lastModifiedBy>User</cp:lastModifiedBy>
  <cp:revision>26</cp:revision>
  <dcterms:created xsi:type="dcterms:W3CDTF">2012-05-11T16:09:28Z</dcterms:created>
  <dcterms:modified xsi:type="dcterms:W3CDTF">2012-05-16T06:02:31Z</dcterms:modified>
</cp:coreProperties>
</file>