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0" r:id="rId3"/>
    <p:sldId id="257" r:id="rId4"/>
    <p:sldId id="288" r:id="rId5"/>
    <p:sldId id="258" r:id="rId6"/>
    <p:sldId id="287" r:id="rId7"/>
    <p:sldId id="259" r:id="rId8"/>
    <p:sldId id="289" r:id="rId9"/>
    <p:sldId id="261" r:id="rId10"/>
    <p:sldId id="262" r:id="rId11"/>
    <p:sldId id="290" r:id="rId12"/>
    <p:sldId id="263" r:id="rId13"/>
    <p:sldId id="291" r:id="rId14"/>
    <p:sldId id="264" r:id="rId15"/>
    <p:sldId id="265" r:id="rId16"/>
    <p:sldId id="266" r:id="rId17"/>
    <p:sldId id="292" r:id="rId18"/>
    <p:sldId id="267" r:id="rId19"/>
    <p:sldId id="268" r:id="rId20"/>
    <p:sldId id="295" r:id="rId21"/>
    <p:sldId id="303" r:id="rId22"/>
    <p:sldId id="305" r:id="rId23"/>
    <p:sldId id="304" r:id="rId24"/>
    <p:sldId id="296" r:id="rId25"/>
    <p:sldId id="297" r:id="rId26"/>
    <p:sldId id="298" r:id="rId27"/>
    <p:sldId id="299" r:id="rId28"/>
    <p:sldId id="300" r:id="rId29"/>
    <p:sldId id="301" r:id="rId30"/>
    <p:sldId id="306" r:id="rId31"/>
    <p:sldId id="293" r:id="rId32"/>
    <p:sldId id="302" r:id="rId33"/>
    <p:sldId id="294" r:id="rId34"/>
    <p:sldId id="273" r:id="rId35"/>
    <p:sldId id="279" r:id="rId36"/>
    <p:sldId id="284" r:id="rId37"/>
    <p:sldId id="307" r:id="rId38"/>
    <p:sldId id="309" r:id="rId39"/>
    <p:sldId id="285" r:id="rId40"/>
    <p:sldId id="286"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7192E39-27BA-4EBB-A4A0-E14A1D46EFCB}" type="datetimeFigureOut">
              <a:rPr lang="it-IT" smtClean="0"/>
              <a:t>27/05/2016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093FDD-BB89-4357-9BE2-9268501EC30E}"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7192E39-27BA-4EBB-A4A0-E14A1D46EFCB}" type="datetimeFigureOut">
              <a:rPr lang="it-IT" smtClean="0"/>
              <a:t>27/05/2016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093FDD-BB89-4357-9BE2-9268501EC30E}"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7192E39-27BA-4EBB-A4A0-E14A1D46EFCB}" type="datetimeFigureOut">
              <a:rPr lang="it-IT" smtClean="0"/>
              <a:t>27/05/2016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093FDD-BB89-4357-9BE2-9268501EC30E}"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7192E39-27BA-4EBB-A4A0-E14A1D46EFCB}" type="datetimeFigureOut">
              <a:rPr lang="it-IT" smtClean="0"/>
              <a:t>27/05/2016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093FDD-BB89-4357-9BE2-9268501EC30E}"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7192E39-27BA-4EBB-A4A0-E14A1D46EFCB}" type="datetimeFigureOut">
              <a:rPr lang="it-IT" smtClean="0"/>
              <a:t>27/05/2016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6093FDD-BB89-4357-9BE2-9268501EC30E}"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7192E39-27BA-4EBB-A4A0-E14A1D46EFCB}" type="datetimeFigureOut">
              <a:rPr lang="it-IT" smtClean="0"/>
              <a:t>27/05/2016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6093FDD-BB89-4357-9BE2-9268501EC30E}"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77192E39-27BA-4EBB-A4A0-E14A1D46EFCB}" type="datetimeFigureOut">
              <a:rPr lang="it-IT" smtClean="0"/>
              <a:t>27/05/2016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6093FDD-BB89-4357-9BE2-9268501EC30E}"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77192E39-27BA-4EBB-A4A0-E14A1D46EFCB}" type="datetimeFigureOut">
              <a:rPr lang="it-IT" smtClean="0"/>
              <a:t>27/05/2016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6093FDD-BB89-4357-9BE2-9268501EC30E}"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92E39-27BA-4EBB-A4A0-E14A1D46EFCB}" type="datetimeFigureOut">
              <a:rPr lang="it-IT" smtClean="0"/>
              <a:t>27/05/2016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6093FDD-BB89-4357-9BE2-9268501EC30E}"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7192E39-27BA-4EBB-A4A0-E14A1D46EFCB}" type="datetimeFigureOut">
              <a:rPr lang="it-IT" smtClean="0"/>
              <a:t>27/05/2016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6093FDD-BB89-4357-9BE2-9268501EC30E}"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77192E39-27BA-4EBB-A4A0-E14A1D46EFCB}" type="datetimeFigureOut">
              <a:rPr lang="it-IT" smtClean="0"/>
              <a:t>27/05/2016</a:t>
            </a:fld>
            <a:endParaRPr lang="it-IT"/>
          </a:p>
        </p:txBody>
      </p:sp>
      <p:sp>
        <p:nvSpPr>
          <p:cNvPr id="9" name="Slide Number Placeholder 8"/>
          <p:cNvSpPr>
            <a:spLocks noGrp="1"/>
          </p:cNvSpPr>
          <p:nvPr>
            <p:ph type="sldNum" sz="quarter" idx="11"/>
          </p:nvPr>
        </p:nvSpPr>
        <p:spPr/>
        <p:txBody>
          <a:bodyPr/>
          <a:lstStyle/>
          <a:p>
            <a:fld id="{F6093FDD-BB89-4357-9BE2-9268501EC30E}"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6093FDD-BB89-4357-9BE2-9268501EC30E}"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t-I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7192E39-27BA-4EBB-A4A0-E14A1D46EFCB}" type="datetimeFigureOut">
              <a:rPr lang="it-IT" smtClean="0"/>
              <a:t>27/05/2016</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z="2400" b="1" dirty="0" smtClean="0">
                <a:solidFill>
                  <a:srgbClr val="FF0000"/>
                </a:solidFill>
              </a:rPr>
              <a:t>La rivoluzione militare del Quattrocento</a:t>
            </a:r>
            <a:endParaRPr lang="it-IT" sz="2400" b="1" dirty="0">
              <a:solidFill>
                <a:srgbClr val="FF0000"/>
              </a:solidFill>
            </a:endParaRPr>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238888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Cosa cambia nella guerra navale </a:t>
            </a:r>
            <a:endParaRPr lang="it-IT" sz="2400" dirty="0">
              <a:solidFill>
                <a:srgbClr val="FF0000"/>
              </a:solidFill>
            </a:endParaRPr>
          </a:p>
        </p:txBody>
      </p:sp>
      <p:sp>
        <p:nvSpPr>
          <p:cNvPr id="3" name="Segnaposto contenuto 2"/>
          <p:cNvSpPr>
            <a:spLocks noGrp="1"/>
          </p:cNvSpPr>
          <p:nvPr>
            <p:ph idx="1"/>
          </p:nvPr>
        </p:nvSpPr>
        <p:spPr/>
        <p:txBody>
          <a:bodyPr>
            <a:normAutofit lnSpcReduction="10000"/>
          </a:bodyPr>
          <a:lstStyle/>
          <a:p>
            <a:r>
              <a:rPr lang="it-IT" dirty="0" smtClean="0"/>
              <a:t>Sino </a:t>
            </a:r>
            <a:r>
              <a:rPr lang="it-IT" dirty="0"/>
              <a:t>a tutto secolo XV, infatti, era assai raro che gli stati mantenessero una consistente marina militare: solo poche imbarcazioni venivano fatte costruire direttamente dai governi, mentre era diffuso il sistema di affittare, acquistare o requisire le navi appartenenti a privati da impiegare quando </a:t>
            </a:r>
            <a:r>
              <a:rPr lang="it-IT" dirty="0" smtClean="0"/>
              <a:t>necessario</a:t>
            </a:r>
          </a:p>
          <a:p>
            <a:endParaRPr lang="it-IT" dirty="0"/>
          </a:p>
          <a:p>
            <a:r>
              <a:rPr lang="it-IT" dirty="0" smtClean="0"/>
              <a:t>. </a:t>
            </a:r>
            <a:r>
              <a:rPr lang="it-IT" dirty="0"/>
              <a:t>Nel secolo successivo i crescenti impegni di pattugliamento e di controllo delle rotte commerciali comportarono la necessità di mantenere una forza navale permanente. </a:t>
            </a:r>
            <a:endParaRPr lang="it-IT" dirty="0" smtClean="0"/>
          </a:p>
          <a:p>
            <a:endParaRPr lang="it-IT" dirty="0"/>
          </a:p>
          <a:p>
            <a:r>
              <a:rPr lang="it-IT" dirty="0" smtClean="0"/>
              <a:t>In </a:t>
            </a:r>
            <a:r>
              <a:rPr lang="it-IT" dirty="0"/>
              <a:t>caso di guerra, comunque, si ricorreva ancora a legni privati, sia da schierare in combattimento che da utilizzare per i trasporti e i collegamenti. </a:t>
            </a:r>
          </a:p>
        </p:txBody>
      </p:sp>
    </p:spTree>
    <p:extLst>
      <p:ext uri="{BB962C8B-B14F-4D97-AF65-F5344CB8AC3E}">
        <p14:creationId xmlns:p14="http://schemas.microsoft.com/office/powerpoint/2010/main" val="1127368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L’esempio di Venezia</a:t>
            </a:r>
            <a:endParaRPr lang="it-IT" sz="2400" dirty="0"/>
          </a:p>
        </p:txBody>
      </p:sp>
      <p:sp>
        <p:nvSpPr>
          <p:cNvPr id="3" name="Segnaposto contenuto 2"/>
          <p:cNvSpPr>
            <a:spLocks noGrp="1"/>
          </p:cNvSpPr>
          <p:nvPr>
            <p:ph idx="1"/>
          </p:nvPr>
        </p:nvSpPr>
        <p:spPr/>
        <p:txBody>
          <a:bodyPr/>
          <a:lstStyle/>
          <a:p>
            <a:r>
              <a:rPr lang="it-IT" dirty="0"/>
              <a:t>Venezia disponeva in tempo di pace di una quarantina di galee statali verso la metà del cinquecento, ma era in grado di armarne sino a 150 in caso di emergenza militare, come avvenne agli inizi della guerra di </a:t>
            </a:r>
            <a:r>
              <a:rPr lang="it-IT" dirty="0" smtClean="0"/>
              <a:t>Cipro attorno alla metà del Cinquecento </a:t>
            </a:r>
          </a:p>
          <a:p>
            <a:endParaRPr lang="it-IT" dirty="0"/>
          </a:p>
          <a:p>
            <a:r>
              <a:rPr lang="it-IT" dirty="0" smtClean="0"/>
              <a:t>. </a:t>
            </a:r>
            <a:r>
              <a:rPr lang="it-IT" dirty="0"/>
              <a:t>Ciò significa che la Repubblica marciana contava su una forza di almeno 8000 marinai e rematori in tempi normali ed era in grado di imbarcarne almeno 30.000 in guerra</a:t>
            </a:r>
          </a:p>
        </p:txBody>
      </p:sp>
    </p:spTree>
    <p:extLst>
      <p:ext uri="{BB962C8B-B14F-4D97-AF65-F5344CB8AC3E}">
        <p14:creationId xmlns:p14="http://schemas.microsoft.com/office/powerpoint/2010/main" val="3514928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Cosa cambia nella guerra terrestre: </a:t>
            </a:r>
            <a:r>
              <a:rPr lang="it-IT" sz="2400" dirty="0" smtClean="0">
                <a:solidFill>
                  <a:srgbClr val="FF0000"/>
                </a:solidFill>
              </a:rPr>
              <a:t>l’esercito permanente</a:t>
            </a:r>
            <a:endParaRPr lang="it-IT" sz="2400" dirty="0"/>
          </a:p>
        </p:txBody>
      </p:sp>
      <p:sp>
        <p:nvSpPr>
          <p:cNvPr id="3" name="Segnaposto contenuto 2"/>
          <p:cNvSpPr>
            <a:spLocks noGrp="1"/>
          </p:cNvSpPr>
          <p:nvPr>
            <p:ph idx="1"/>
          </p:nvPr>
        </p:nvSpPr>
        <p:spPr/>
        <p:txBody>
          <a:bodyPr>
            <a:normAutofit/>
          </a:bodyPr>
          <a:lstStyle/>
          <a:p>
            <a:r>
              <a:rPr lang="it-IT" dirty="0" smtClean="0"/>
              <a:t>Anche </a:t>
            </a:r>
            <a:r>
              <a:rPr lang="it-IT" dirty="0"/>
              <a:t>sui campi di battaglia </a:t>
            </a:r>
            <a:r>
              <a:rPr lang="it-IT" dirty="0" smtClean="0"/>
              <a:t>del Trecento c’erano eserciti </a:t>
            </a:r>
            <a:r>
              <a:rPr lang="it-IT" dirty="0"/>
              <a:t>che superavano i 20.000 </a:t>
            </a:r>
            <a:r>
              <a:rPr lang="it-IT" dirty="0" smtClean="0"/>
              <a:t>effettivi</a:t>
            </a:r>
          </a:p>
          <a:p>
            <a:endParaRPr lang="it-IT" dirty="0"/>
          </a:p>
          <a:p>
            <a:r>
              <a:rPr lang="it-IT" dirty="0" smtClean="0"/>
              <a:t>Ma si </a:t>
            </a:r>
            <a:r>
              <a:rPr lang="it-IT" dirty="0"/>
              <a:t>trattava per lo più di una forza costituita da </a:t>
            </a:r>
            <a:r>
              <a:rPr lang="it-IT" dirty="0" smtClean="0"/>
              <a:t>cavalieri e fanti cittadini  </a:t>
            </a:r>
            <a:r>
              <a:rPr lang="it-IT" dirty="0"/>
              <a:t>che si scioglievano non appena veniva meno l’occasione dello scontro68. Già verso la metà del quattrocento le maggiori potenze della Penisola (Milano e Venezia) mantenevano </a:t>
            </a:r>
            <a:r>
              <a:rPr lang="it-IT" dirty="0">
                <a:solidFill>
                  <a:srgbClr val="FF0000"/>
                </a:solidFill>
              </a:rPr>
              <a:t>un apparato militare regolare </a:t>
            </a:r>
            <a:r>
              <a:rPr lang="it-IT" dirty="0"/>
              <a:t>che si aggirava attorno ai 10.000 soldati, mentre il re di Napoli, sebbene non disponesse di un vero e proprio esercito stabile, poteva contare su oltre 7000 uomini. </a:t>
            </a:r>
          </a:p>
        </p:txBody>
      </p:sp>
    </p:spTree>
    <p:extLst>
      <p:ext uri="{BB962C8B-B14F-4D97-AF65-F5344CB8AC3E}">
        <p14:creationId xmlns:p14="http://schemas.microsoft.com/office/powerpoint/2010/main" val="3883381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p:txBody>
          <a:bodyPr/>
          <a:lstStyle/>
          <a:p>
            <a:r>
              <a:rPr lang="it-IT" dirty="0" smtClean="0"/>
              <a:t>Durante </a:t>
            </a:r>
            <a:r>
              <a:rPr lang="it-IT" dirty="0"/>
              <a:t>le continue guerre del 1424-54 </a:t>
            </a:r>
            <a:r>
              <a:rPr lang="it-IT" dirty="0" smtClean="0"/>
              <a:t>in Italia vi </a:t>
            </a:r>
            <a:r>
              <a:rPr lang="it-IT" dirty="0"/>
              <a:t>fossero all’incirca 50.000 soldati sotto le bandiere dei diversi </a:t>
            </a:r>
            <a:r>
              <a:rPr lang="it-IT" dirty="0" smtClean="0"/>
              <a:t>stati</a:t>
            </a:r>
            <a:endParaRPr lang="it-IT" dirty="0"/>
          </a:p>
        </p:txBody>
      </p:sp>
    </p:spTree>
    <p:extLst>
      <p:ext uri="{BB962C8B-B14F-4D97-AF65-F5344CB8AC3E}">
        <p14:creationId xmlns:p14="http://schemas.microsoft.com/office/powerpoint/2010/main" val="3422244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a:solidFill>
                  <a:srgbClr val="FF0000"/>
                </a:solidFill>
              </a:rPr>
              <a:t>Rapporto fra forze militari in pace e in </a:t>
            </a:r>
            <a:r>
              <a:rPr lang="it-IT" sz="2400" dirty="0" smtClean="0">
                <a:solidFill>
                  <a:srgbClr val="FF0000"/>
                </a:solidFill>
              </a:rPr>
              <a:t>guerra: gli ordini di grandezza fra uno stato rinascimentale italiano e due grandi potenze «nazionali» in età moderna</a:t>
            </a:r>
            <a:r>
              <a:rPr lang="it-IT" sz="2400" dirty="0">
                <a:solidFill>
                  <a:srgbClr val="FF0000"/>
                </a:solidFill>
              </a:rPr>
              <a:t/>
            </a:r>
            <a:br>
              <a:rPr lang="it-IT" sz="2400" dirty="0">
                <a:solidFill>
                  <a:srgbClr val="FF0000"/>
                </a:solidFill>
              </a:rPr>
            </a:br>
            <a:endParaRPr lang="it-IT" sz="2400" dirty="0">
              <a:solidFill>
                <a:srgbClr val="FF0000"/>
              </a:solidFill>
            </a:endParaRPr>
          </a:p>
        </p:txBody>
      </p:sp>
      <p:sp>
        <p:nvSpPr>
          <p:cNvPr id="3" name="Segnaposto contenuto 2"/>
          <p:cNvSpPr>
            <a:spLocks noGrp="1"/>
          </p:cNvSpPr>
          <p:nvPr>
            <p:ph idx="1"/>
          </p:nvPr>
        </p:nvSpPr>
        <p:spPr/>
        <p:txBody>
          <a:bodyPr/>
          <a:lstStyle/>
          <a:p>
            <a:pPr lvl="3"/>
            <a:r>
              <a:rPr lang="it-IT" dirty="0" smtClean="0">
                <a:solidFill>
                  <a:srgbClr val="FF0000"/>
                </a:solidFill>
              </a:rPr>
              <a:t>Francia </a:t>
            </a:r>
            <a:r>
              <a:rPr lang="it-IT" dirty="0" smtClean="0"/>
              <a:t>		</a:t>
            </a:r>
            <a:r>
              <a:rPr lang="it-IT" dirty="0" smtClean="0">
                <a:solidFill>
                  <a:srgbClr val="FF0000"/>
                </a:solidFill>
              </a:rPr>
              <a:t>Olanda</a:t>
            </a:r>
            <a:r>
              <a:rPr lang="it-IT" dirty="0" smtClean="0"/>
              <a:t>			 </a:t>
            </a:r>
            <a:r>
              <a:rPr lang="it-IT" dirty="0">
                <a:solidFill>
                  <a:srgbClr val="FF0000"/>
                </a:solidFill>
              </a:rPr>
              <a:t>Venezia</a:t>
            </a:r>
          </a:p>
          <a:p>
            <a:r>
              <a:rPr lang="it-IT" sz="1600" dirty="0"/>
              <a:t>1400-1450</a:t>
            </a:r>
            <a:r>
              <a:rPr lang="it-IT" dirty="0"/>
              <a:t> </a:t>
            </a:r>
            <a:r>
              <a:rPr lang="it-IT" dirty="0" smtClean="0"/>
              <a:t>						5:1</a:t>
            </a:r>
            <a:endParaRPr lang="it-IT" dirty="0"/>
          </a:p>
          <a:p>
            <a:r>
              <a:rPr lang="it-IT" sz="1600" dirty="0"/>
              <a:t>1450-1500</a:t>
            </a:r>
            <a:r>
              <a:rPr lang="it-IT" dirty="0"/>
              <a:t> </a:t>
            </a:r>
            <a:r>
              <a:rPr lang="it-IT" dirty="0" smtClean="0"/>
              <a:t>						3:1</a:t>
            </a:r>
            <a:endParaRPr lang="it-IT" dirty="0"/>
          </a:p>
          <a:p>
            <a:r>
              <a:rPr lang="it-IT" sz="1600" dirty="0"/>
              <a:t>1500-1550</a:t>
            </a:r>
            <a:r>
              <a:rPr lang="it-IT" dirty="0"/>
              <a:t> </a:t>
            </a:r>
            <a:r>
              <a:rPr lang="it-IT" dirty="0" smtClean="0"/>
              <a:t>						6:1</a:t>
            </a:r>
            <a:endParaRPr lang="it-IT" dirty="0"/>
          </a:p>
          <a:p>
            <a:r>
              <a:rPr lang="it-IT" sz="1600" dirty="0"/>
              <a:t>1550-1600</a:t>
            </a:r>
            <a:r>
              <a:rPr lang="it-IT" dirty="0"/>
              <a:t> 4:1 </a:t>
            </a:r>
            <a:r>
              <a:rPr lang="it-IT" dirty="0" smtClean="0"/>
              <a:t>						5:1</a:t>
            </a:r>
            <a:endParaRPr lang="it-IT" dirty="0"/>
          </a:p>
          <a:p>
            <a:r>
              <a:rPr lang="it-IT" sz="1600" dirty="0"/>
              <a:t>1600-1650</a:t>
            </a:r>
            <a:r>
              <a:rPr lang="it-IT" dirty="0"/>
              <a:t> </a:t>
            </a:r>
            <a:r>
              <a:rPr lang="it-IT" dirty="0" smtClean="0"/>
              <a:t>			2:1			 </a:t>
            </a:r>
            <a:r>
              <a:rPr lang="it-IT" dirty="0"/>
              <a:t>5:1</a:t>
            </a:r>
          </a:p>
          <a:p>
            <a:r>
              <a:rPr lang="it-IT" sz="1600" dirty="0"/>
              <a:t>1650-1700</a:t>
            </a:r>
            <a:r>
              <a:rPr lang="it-IT" dirty="0"/>
              <a:t> 3:1 </a:t>
            </a:r>
            <a:r>
              <a:rPr lang="it-IT" dirty="0" smtClean="0"/>
              <a:t>			2:1</a:t>
            </a:r>
            <a:endParaRPr lang="it-IT" dirty="0"/>
          </a:p>
        </p:txBody>
      </p:sp>
    </p:spTree>
    <p:extLst>
      <p:ext uri="{BB962C8B-B14F-4D97-AF65-F5344CB8AC3E}">
        <p14:creationId xmlns:p14="http://schemas.microsoft.com/office/powerpoint/2010/main" val="3928699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L’esercito permanente veneziano</a:t>
            </a:r>
            <a:endParaRPr lang="it-IT" sz="2400" dirty="0">
              <a:solidFill>
                <a:srgbClr val="FF0000"/>
              </a:solidFill>
            </a:endParaRPr>
          </a:p>
        </p:txBody>
      </p:sp>
      <p:sp>
        <p:nvSpPr>
          <p:cNvPr id="3" name="Segnaposto contenuto 2"/>
          <p:cNvSpPr>
            <a:spLocks noGrp="1"/>
          </p:cNvSpPr>
          <p:nvPr>
            <p:ph idx="1"/>
          </p:nvPr>
        </p:nvSpPr>
        <p:spPr/>
        <p:txBody>
          <a:bodyPr>
            <a:normAutofit fontScale="92500"/>
          </a:bodyPr>
          <a:lstStyle/>
          <a:p>
            <a:r>
              <a:rPr lang="it-IT" dirty="0" smtClean="0"/>
              <a:t>Attorno </a:t>
            </a:r>
            <a:r>
              <a:rPr lang="it-IT" dirty="0"/>
              <a:t>al 1475 l’entità degli eserciti permanenti veneziano e milanese (probabilmente un totale attorno ai 20.000 soldati) </a:t>
            </a:r>
            <a:r>
              <a:rPr lang="it-IT" dirty="0" smtClean="0"/>
              <a:t>non era molto meno di quello francese </a:t>
            </a:r>
          </a:p>
          <a:p>
            <a:endParaRPr lang="it-IT" dirty="0"/>
          </a:p>
          <a:p>
            <a:r>
              <a:rPr lang="it-IT" dirty="0" smtClean="0"/>
              <a:t>Ancora </a:t>
            </a:r>
            <a:r>
              <a:rPr lang="it-IT" dirty="0"/>
              <a:t>agli inizi del cinquecento sia l’esercito veneziano che, probabilmente, quello milanese potevano competere sul piano quantitativo con le forze francesi e spagnole che stavano operando nella Penisola. </a:t>
            </a:r>
            <a:endParaRPr lang="it-IT" dirty="0" smtClean="0"/>
          </a:p>
          <a:p>
            <a:endParaRPr lang="it-IT" dirty="0"/>
          </a:p>
          <a:p>
            <a:r>
              <a:rPr lang="it-IT" dirty="0" smtClean="0"/>
              <a:t>Nel </a:t>
            </a:r>
            <a:r>
              <a:rPr lang="it-IT" dirty="0"/>
              <a:t>1509 ad Agnadello, per esempio, Venezia riuscì a schierare un esercito di circa 20.000 soldati professionali e quasi 10.000 </a:t>
            </a:r>
            <a:r>
              <a:rPr lang="it-IT" dirty="0" smtClean="0"/>
              <a:t>CERNIDE. una </a:t>
            </a:r>
            <a:r>
              <a:rPr lang="it-IT" dirty="0"/>
              <a:t>forza senza dubbio rilevante anche per le grandi monarchie dell’epoca, </a:t>
            </a:r>
            <a:r>
              <a:rPr lang="it-IT" b="1" dirty="0" smtClean="0">
                <a:solidFill>
                  <a:srgbClr val="FF0000"/>
                </a:solidFill>
              </a:rPr>
              <a:t>Fu </a:t>
            </a:r>
            <a:r>
              <a:rPr lang="it-IT" b="1" dirty="0">
                <a:solidFill>
                  <a:srgbClr val="FF0000"/>
                </a:solidFill>
              </a:rPr>
              <a:t>solamente da metà secolo che il divario fra gli stati indipendenti italiani e le grandi monarchie si rese incolmabile</a:t>
            </a:r>
          </a:p>
        </p:txBody>
      </p:sp>
    </p:spTree>
    <p:extLst>
      <p:ext uri="{BB962C8B-B14F-4D97-AF65-F5344CB8AC3E}">
        <p14:creationId xmlns:p14="http://schemas.microsoft.com/office/powerpoint/2010/main" val="1733822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Contraccolpi </a:t>
            </a:r>
            <a:endParaRPr lang="it-IT" sz="2400" dirty="0">
              <a:solidFill>
                <a:srgbClr val="FF0000"/>
              </a:solidFill>
            </a:endParaRPr>
          </a:p>
        </p:txBody>
      </p:sp>
      <p:sp>
        <p:nvSpPr>
          <p:cNvPr id="3" name="Segnaposto contenuto 2"/>
          <p:cNvSpPr>
            <a:spLocks noGrp="1"/>
          </p:cNvSpPr>
          <p:nvPr>
            <p:ph idx="1"/>
          </p:nvPr>
        </p:nvSpPr>
        <p:spPr/>
        <p:txBody>
          <a:bodyPr>
            <a:normAutofit fontScale="92500"/>
          </a:bodyPr>
          <a:lstStyle/>
          <a:p>
            <a:r>
              <a:rPr lang="it-IT" dirty="0"/>
              <a:t>Questo fenomeno tuttavia comportò un maggior onere per i contribuenti, soprattutto contadini, che dovettero fornire sia denaro che vitto e alloggio alle truppe acquartierate nei territori. </a:t>
            </a:r>
            <a:endParaRPr lang="it-IT" dirty="0" smtClean="0"/>
          </a:p>
          <a:p>
            <a:r>
              <a:rPr lang="it-IT" dirty="0" smtClean="0"/>
              <a:t>La </a:t>
            </a:r>
            <a:r>
              <a:rPr lang="it-IT" dirty="0"/>
              <a:t>questione degli alloggiamenti si rese più scottante quando i governi fecero sempre più affidamento su nuclei stabili di soldati. </a:t>
            </a:r>
            <a:endParaRPr lang="it-IT" dirty="0" smtClean="0"/>
          </a:p>
          <a:p>
            <a:r>
              <a:rPr lang="it-IT" dirty="0" smtClean="0"/>
              <a:t>Uno </a:t>
            </a:r>
            <a:r>
              <a:rPr lang="it-IT" dirty="0"/>
              <a:t>dei più importanti aspetti della costituzione di eserciti stabili fu proprio la necessità di alloggiare e mantener le truppe nel </a:t>
            </a:r>
            <a:r>
              <a:rPr lang="it-IT" dirty="0" smtClean="0"/>
              <a:t>territorio (</a:t>
            </a:r>
            <a:r>
              <a:rPr lang="it-IT" b="1" dirty="0" smtClean="0">
                <a:solidFill>
                  <a:srgbClr val="FF0000"/>
                </a:solidFill>
              </a:rPr>
              <a:t>la caserma non c’è ancora</a:t>
            </a:r>
            <a:r>
              <a:rPr lang="it-IT" dirty="0" smtClean="0"/>
              <a:t>) </a:t>
            </a:r>
          </a:p>
          <a:p>
            <a:r>
              <a:rPr lang="it-IT" dirty="0" smtClean="0"/>
              <a:t>A </a:t>
            </a:r>
            <a:r>
              <a:rPr lang="it-IT" dirty="0"/>
              <a:t>partire dai primi anni del quattrocento l’onere degli alloggiamenti in periodo di pace venne distribuito fra le comunità rurali in base a criteri connessi all’entità della popolazione e a una valutazione, seppur grossolana, delle risorse </a:t>
            </a:r>
            <a:r>
              <a:rPr lang="it-IT" dirty="0" smtClean="0"/>
              <a:t>locali (è una voce della fiscalità) </a:t>
            </a:r>
            <a:endParaRPr lang="it-IT" dirty="0"/>
          </a:p>
        </p:txBody>
      </p:sp>
    </p:spTree>
    <p:extLst>
      <p:ext uri="{BB962C8B-B14F-4D97-AF65-F5344CB8AC3E}">
        <p14:creationId xmlns:p14="http://schemas.microsoft.com/office/powerpoint/2010/main" val="3988059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Contraccolpi amministrativi</a:t>
            </a:r>
            <a:endParaRPr lang="it-IT" sz="2400" dirty="0">
              <a:solidFill>
                <a:srgbClr val="FF0000"/>
              </a:solidFill>
            </a:endParaRPr>
          </a:p>
        </p:txBody>
      </p:sp>
      <p:sp>
        <p:nvSpPr>
          <p:cNvPr id="3" name="Segnaposto contenuto 2"/>
          <p:cNvSpPr>
            <a:spLocks noGrp="1"/>
          </p:cNvSpPr>
          <p:nvPr>
            <p:ph idx="1"/>
          </p:nvPr>
        </p:nvSpPr>
        <p:spPr/>
        <p:txBody>
          <a:bodyPr/>
          <a:lstStyle/>
          <a:p>
            <a:r>
              <a:rPr lang="it-IT" dirty="0" smtClean="0"/>
              <a:t>connessione </a:t>
            </a:r>
            <a:r>
              <a:rPr lang="it-IT" dirty="0"/>
              <a:t>fra esigenze militari ed espansione amministrativa. La presenza di un ampio nucleo permanente comportò che la questione degli alloggiamenti divenisse una materia gestita da officiali stabili, che si trasformarono in breve in rappresentanti periferici </a:t>
            </a:r>
            <a:r>
              <a:rPr lang="it-IT" dirty="0" smtClean="0"/>
              <a:t>dell’autorità sforzesca </a:t>
            </a:r>
          </a:p>
          <a:p>
            <a:endParaRPr lang="it-IT" dirty="0"/>
          </a:p>
          <a:p>
            <a:r>
              <a:rPr lang="it-IT" dirty="0" smtClean="0"/>
              <a:t>Collaterali</a:t>
            </a:r>
          </a:p>
          <a:p>
            <a:r>
              <a:rPr lang="it-IT" dirty="0" smtClean="0"/>
              <a:t>Commissari</a:t>
            </a:r>
          </a:p>
          <a:p>
            <a:r>
              <a:rPr lang="it-IT" dirty="0" smtClean="0"/>
              <a:t>(«funzionari di collegamento fra l’ambito militare e quello amministrativo»)</a:t>
            </a:r>
            <a:endParaRPr lang="it-IT" dirty="0"/>
          </a:p>
        </p:txBody>
      </p:sp>
    </p:spTree>
    <p:extLst>
      <p:ext uri="{BB962C8B-B14F-4D97-AF65-F5344CB8AC3E}">
        <p14:creationId xmlns:p14="http://schemas.microsoft.com/office/powerpoint/2010/main" val="4159469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I ricatti dei capitani di Ventura </a:t>
            </a:r>
            <a:endParaRPr lang="it-IT" sz="2400" dirty="0">
              <a:solidFill>
                <a:srgbClr val="FF0000"/>
              </a:solidFill>
            </a:endParaRPr>
          </a:p>
        </p:txBody>
      </p:sp>
      <p:sp>
        <p:nvSpPr>
          <p:cNvPr id="3" name="Segnaposto contenuto 2"/>
          <p:cNvSpPr>
            <a:spLocks noGrp="1"/>
          </p:cNvSpPr>
          <p:nvPr>
            <p:ph idx="1"/>
          </p:nvPr>
        </p:nvSpPr>
        <p:spPr/>
        <p:txBody>
          <a:bodyPr>
            <a:normAutofit fontScale="92500"/>
          </a:bodyPr>
          <a:lstStyle/>
          <a:p>
            <a:r>
              <a:rPr lang="it-IT" dirty="0" smtClean="0"/>
              <a:t>Una </a:t>
            </a:r>
            <a:r>
              <a:rPr lang="it-IT" dirty="0"/>
              <a:t>delle spese più rilevanti che i governi del tre e primo quattrocento dovevano affrontare, oltre al pagamento delle truppe impegnate in guerra, era dovuta ai </a:t>
            </a:r>
            <a:r>
              <a:rPr lang="it-IT" dirty="0" smtClean="0"/>
              <a:t>«</a:t>
            </a:r>
            <a:r>
              <a:rPr lang="it-IT" dirty="0" smtClean="0">
                <a:solidFill>
                  <a:srgbClr val="FF0000"/>
                </a:solidFill>
              </a:rPr>
              <a:t>costi </a:t>
            </a:r>
            <a:r>
              <a:rPr lang="it-IT" dirty="0">
                <a:solidFill>
                  <a:srgbClr val="FF0000"/>
                </a:solidFill>
              </a:rPr>
              <a:t>di </a:t>
            </a:r>
            <a:r>
              <a:rPr lang="it-IT" dirty="0" smtClean="0">
                <a:solidFill>
                  <a:srgbClr val="FF0000"/>
                </a:solidFill>
              </a:rPr>
              <a:t>protezione</a:t>
            </a:r>
            <a:r>
              <a:rPr lang="it-IT" dirty="0" smtClean="0"/>
              <a:t>».</a:t>
            </a:r>
          </a:p>
          <a:p>
            <a:r>
              <a:rPr lang="it-IT" dirty="0" smtClean="0"/>
              <a:t> </a:t>
            </a:r>
            <a:r>
              <a:rPr lang="it-IT" dirty="0"/>
              <a:t>La fine di una campagna militare spesso recava con sé il problema della smobilitazione dell’esercito e dei rapporti con i condottieri. Così a Siena nel secondo trecento come nello Stato pontificio verso il 1420 una cospicua quota delle spese militari fu destinata a soddisfare richieste e pressioni di truppe sia amiche che </a:t>
            </a:r>
            <a:r>
              <a:rPr lang="it-IT" dirty="0" smtClean="0"/>
              <a:t>nemiche.</a:t>
            </a:r>
          </a:p>
          <a:p>
            <a:endParaRPr lang="it-IT" dirty="0"/>
          </a:p>
          <a:p>
            <a:r>
              <a:rPr lang="it-IT" dirty="0" smtClean="0"/>
              <a:t>Il ricatto scompare quando le </a:t>
            </a:r>
            <a:r>
              <a:rPr lang="it-IT" dirty="0"/>
              <a:t>compagnie di mercenari vennero inserite nell’organizzazione militare permanente, nell’ambito di una più vasta </a:t>
            </a:r>
            <a:r>
              <a:rPr lang="it-IT" b="1" dirty="0">
                <a:solidFill>
                  <a:srgbClr val="FF0000"/>
                </a:solidFill>
              </a:rPr>
              <a:t>tendenza verso l’istituzionalizzazione della guerra.</a:t>
            </a:r>
          </a:p>
        </p:txBody>
      </p:sp>
    </p:spTree>
    <p:extLst>
      <p:ext uri="{BB962C8B-B14F-4D97-AF65-F5344CB8AC3E}">
        <p14:creationId xmlns:p14="http://schemas.microsoft.com/office/powerpoint/2010/main" val="1867521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Guerre finte dei capitani di ventura?</a:t>
            </a:r>
            <a:endParaRPr lang="it-IT" sz="2400" dirty="0">
              <a:solidFill>
                <a:srgbClr val="FF0000"/>
              </a:solidFill>
            </a:endParaRPr>
          </a:p>
        </p:txBody>
      </p:sp>
      <p:sp>
        <p:nvSpPr>
          <p:cNvPr id="3" name="Segnaposto contenuto 2"/>
          <p:cNvSpPr>
            <a:spLocks noGrp="1"/>
          </p:cNvSpPr>
          <p:nvPr>
            <p:ph idx="1"/>
          </p:nvPr>
        </p:nvSpPr>
        <p:spPr/>
        <p:txBody>
          <a:bodyPr/>
          <a:lstStyle/>
          <a:p>
            <a:r>
              <a:rPr lang="it-IT" dirty="0"/>
              <a:t>Anche se non si può affermare che le guerre fossero condotte senza spargimento di sangue, la maggior preoccupazione dei condottieri era rivolta alla tutela della forza che guidavano. Una preoccupazione, quella dei comandanti, che si concentrava più sugli uomini d’arme </a:t>
            </a:r>
            <a:r>
              <a:rPr lang="it-IT" dirty="0" smtClean="0"/>
              <a:t>(cioè sui reparti di cavalleria, le «</a:t>
            </a:r>
            <a:r>
              <a:rPr lang="it-IT" dirty="0" err="1" smtClean="0"/>
              <a:t>lanze</a:t>
            </a:r>
            <a:r>
              <a:rPr lang="it-IT" dirty="0" smtClean="0"/>
              <a:t>» costituite da un piccolo gruppo di cavalieri (due tre) coi loro serventi, che </a:t>
            </a:r>
            <a:r>
              <a:rPr lang="it-IT" dirty="0"/>
              <a:t>sui semplici fanti. </a:t>
            </a:r>
            <a:endParaRPr lang="it-IT" dirty="0" smtClean="0"/>
          </a:p>
          <a:p>
            <a:endParaRPr lang="it-IT" dirty="0"/>
          </a:p>
          <a:p>
            <a:endParaRPr lang="it-IT" dirty="0" smtClean="0"/>
          </a:p>
          <a:p>
            <a:r>
              <a:rPr lang="it-IT" dirty="0" smtClean="0"/>
              <a:t>E</a:t>
            </a:r>
            <a:r>
              <a:rPr lang="it-IT" dirty="0"/>
              <a:t>’ significativo che dei 512 condottieri che militarono in 25 anni sotto Micheletto </a:t>
            </a:r>
            <a:r>
              <a:rPr lang="it-IT" dirty="0" err="1"/>
              <a:t>Attendolo</a:t>
            </a:r>
            <a:r>
              <a:rPr lang="it-IT" dirty="0"/>
              <a:t> solo 15 persero la vita in combattimento o a seguito di </a:t>
            </a:r>
            <a:r>
              <a:rPr lang="it-IT" dirty="0" smtClean="0"/>
              <a:t>ferite.</a:t>
            </a:r>
            <a:endParaRPr lang="it-IT" dirty="0"/>
          </a:p>
        </p:txBody>
      </p:sp>
    </p:spTree>
    <p:extLst>
      <p:ext uri="{BB962C8B-B14F-4D97-AF65-F5344CB8AC3E}">
        <p14:creationId xmlns:p14="http://schemas.microsoft.com/office/powerpoint/2010/main" val="607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3820353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L’altro fattore del cambiamento: l’artiglieria, le nuove fortificazioni, la nascita del bastione </a:t>
            </a:r>
            <a:endParaRPr lang="it-IT"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21864"/>
            <a:ext cx="7387540" cy="490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255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Le armi da fuoco </a:t>
            </a:r>
            <a:endParaRPr lang="it-IT" sz="2400" dirty="0"/>
          </a:p>
        </p:txBody>
      </p:sp>
      <p:sp>
        <p:nvSpPr>
          <p:cNvPr id="3" name="Segnaposto contenuto 2"/>
          <p:cNvSpPr>
            <a:spLocks noGrp="1"/>
          </p:cNvSpPr>
          <p:nvPr>
            <p:ph idx="1"/>
          </p:nvPr>
        </p:nvSpPr>
        <p:spPr/>
        <p:txBody>
          <a:bodyPr>
            <a:normAutofit/>
          </a:bodyPr>
          <a:lstStyle/>
          <a:p>
            <a:r>
              <a:rPr lang="it-IT" dirty="0"/>
              <a:t>L'introduzione delle armi da fuoco e delle artiglierie negli eserciti tra la fine del XV e l'inizio del XVI sec. rappresenta una vera e propria rivoluzione nel modo di combattere le guerre e determina l'inevitabile crisi della cavalleria come corpo militare, </a:t>
            </a:r>
            <a:endParaRPr lang="it-IT" dirty="0" smtClean="0"/>
          </a:p>
          <a:p>
            <a:r>
              <a:rPr lang="it-IT" dirty="0" smtClean="0"/>
              <a:t> </a:t>
            </a:r>
            <a:r>
              <a:rPr lang="it-IT" dirty="0"/>
              <a:t>declino della figura del </a:t>
            </a:r>
            <a:r>
              <a:rPr lang="it-IT" dirty="0" smtClean="0"/>
              <a:t>cavaliere quale </a:t>
            </a:r>
            <a:r>
              <a:rPr lang="it-IT" dirty="0"/>
              <a:t>era stata delineata e "mitizzata" nei secoli precedenti del Medioevo, nell'immaginario culturale e letterario più ancora che nell'ambito guerresco in cui essa era nata e si era consolidata. </a:t>
            </a:r>
          </a:p>
        </p:txBody>
      </p:sp>
    </p:spTree>
    <p:extLst>
      <p:ext uri="{BB962C8B-B14F-4D97-AF65-F5344CB8AC3E}">
        <p14:creationId xmlns:p14="http://schemas.microsoft.com/office/powerpoint/2010/main" val="2672051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La cavalleria dai campi di battaglia ai libri dell’Ariosto e del Tasso</a:t>
            </a:r>
            <a:endParaRPr lang="it-IT" sz="2400" dirty="0">
              <a:solidFill>
                <a:srgbClr val="FF0000"/>
              </a:solidFill>
            </a:endParaRPr>
          </a:p>
        </p:txBody>
      </p:sp>
      <p:sp>
        <p:nvSpPr>
          <p:cNvPr id="3" name="Segnaposto contenuto 2"/>
          <p:cNvSpPr>
            <a:spLocks noGrp="1"/>
          </p:cNvSpPr>
          <p:nvPr>
            <p:ph idx="1"/>
          </p:nvPr>
        </p:nvSpPr>
        <p:spPr/>
        <p:txBody>
          <a:bodyPr/>
          <a:lstStyle/>
          <a:p>
            <a:r>
              <a:rPr lang="it-IT" dirty="0"/>
              <a:t>Nelle battaglie del primo Cinquecento a farla da padrone sono soprattutto le artiglierie e la fanteria assume un rilievo decisamente superiore alla cavalleria, determinando ben presto un contrasto tra i fautori del "vecchio stile" di combattimento, nostalgici del confronto ad armi pari basato essenzialmente sull'abilità tattica, e i sostenitori delle novità tecniche, convinti che la superiorità nelle armi da fuoco determini la vittoria sul campo di battaglia, </a:t>
            </a:r>
          </a:p>
          <a:p>
            <a:endParaRPr lang="it-IT" dirty="0"/>
          </a:p>
        </p:txBody>
      </p:sp>
    </p:spTree>
    <p:extLst>
      <p:ext uri="{BB962C8B-B14F-4D97-AF65-F5344CB8AC3E}">
        <p14:creationId xmlns:p14="http://schemas.microsoft.com/office/powerpoint/2010/main" val="3462184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it-IT" dirty="0" smtClean="0"/>
              <a:t>la </a:t>
            </a:r>
            <a:r>
              <a:rPr lang="it-IT" dirty="0"/>
              <a:t>figura del capitano di ventura entra in crisi ed è destinata a tramontare in quanto non la capacità del singolo è decisiva nel confronto tra gli eserciti, ma la superiorità numerica e il possesso di armi sempre più moderne e micidiali. </a:t>
            </a:r>
            <a:endParaRPr lang="it-IT" dirty="0" smtClean="0"/>
          </a:p>
          <a:p>
            <a:r>
              <a:rPr lang="it-IT" dirty="0" smtClean="0"/>
              <a:t>S guerre </a:t>
            </a:r>
            <a:r>
              <a:rPr lang="it-IT" dirty="0"/>
              <a:t>nel Cinquecento diventano ancora più cruente e distruttive di quanto non fossero mai state in precedenza e nel corso del secolo saranno soprattutto i grandi Stati nazionali a dotarsi delle artiglierie più efficaci </a:t>
            </a:r>
            <a:endParaRPr lang="it-IT" dirty="0" smtClean="0"/>
          </a:p>
          <a:p>
            <a:r>
              <a:rPr lang="it-IT" dirty="0" smtClean="0"/>
              <a:t>Francia</a:t>
            </a:r>
            <a:r>
              <a:rPr lang="it-IT" dirty="0"/>
              <a:t> e Spagna anzitutto, quest'ultima impegnata anche nella colonizzazione del Nuovo Mondo dove proprio i cannoni costituiranno l'elemento di supremazia contro gli </a:t>
            </a:r>
            <a:r>
              <a:rPr lang="it-IT" dirty="0" smtClean="0"/>
              <a:t>indios</a:t>
            </a:r>
          </a:p>
          <a:p>
            <a:r>
              <a:rPr lang="it-IT" dirty="0" smtClean="0"/>
              <a:t>l'Italia </a:t>
            </a:r>
            <a:r>
              <a:rPr lang="it-IT" dirty="0"/>
              <a:t>sarà il teatro di scontri feroci nell'ambito delle guerre tra Francia e Spagna in cui le armi da fuoco daranno dimostrazione della loro potenza, </a:t>
            </a:r>
          </a:p>
          <a:p>
            <a:endParaRPr lang="it-IT" dirty="0"/>
          </a:p>
        </p:txBody>
      </p:sp>
    </p:spTree>
    <p:extLst>
      <p:ext uri="{BB962C8B-B14F-4D97-AF65-F5344CB8AC3E}">
        <p14:creationId xmlns:p14="http://schemas.microsoft.com/office/powerpoint/2010/main" val="4041963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Sarzanello (SP)</a:t>
            </a:r>
            <a:endParaRPr lang="it-IT" sz="2400"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39" y="1798830"/>
            <a:ext cx="6302019" cy="472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706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
            </a:r>
            <a:endParaRPr lang="it-IT"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669510"/>
            <a:ext cx="5112568" cy="520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906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artiglierie</a:t>
            </a:r>
            <a:endParaRPr lang="it-IT" sz="2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574" y="1556792"/>
            <a:ext cx="6814746" cy="458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238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Francesco di Giorgio Martini, «Trattato di architettura civile e militare»</a:t>
            </a:r>
            <a:endParaRPr lang="it-IT" sz="2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421777"/>
            <a:ext cx="3816424" cy="5486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377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
            </a:r>
            <a:endParaRPr lang="it-IT"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2049102"/>
            <a:ext cx="3168352" cy="45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553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Modello di torre di Francesco di Giorgio </a:t>
            </a:r>
            <a:endParaRPr lang="it-IT" sz="24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67" y="1628800"/>
            <a:ext cx="7320813"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412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La rivoluzione militare </a:t>
            </a:r>
            <a:endParaRPr lang="it-IT" sz="2400" dirty="0"/>
          </a:p>
        </p:txBody>
      </p:sp>
      <p:sp>
        <p:nvSpPr>
          <p:cNvPr id="3" name="Segnaposto contenuto 2"/>
          <p:cNvSpPr>
            <a:spLocks noGrp="1"/>
          </p:cNvSpPr>
          <p:nvPr>
            <p:ph idx="1"/>
          </p:nvPr>
        </p:nvSpPr>
        <p:spPr/>
        <p:txBody>
          <a:bodyPr>
            <a:normAutofit fontScale="77500" lnSpcReduction="20000"/>
          </a:bodyPr>
          <a:lstStyle/>
          <a:p>
            <a:endParaRPr lang="it-IT" dirty="0"/>
          </a:p>
          <a:p>
            <a:r>
              <a:rPr lang="it-IT" dirty="0" smtClean="0"/>
              <a:t>il </a:t>
            </a:r>
            <a:r>
              <a:rPr lang="it-IT" dirty="0"/>
              <a:t>numero di imbarcazioni dedicate a una regolare attività militare aumentò, </a:t>
            </a:r>
            <a:endParaRPr lang="it-IT" dirty="0" smtClean="0"/>
          </a:p>
          <a:p>
            <a:endParaRPr lang="it-IT" dirty="0"/>
          </a:p>
          <a:p>
            <a:r>
              <a:rPr lang="it-IT" dirty="0" smtClean="0"/>
              <a:t>gli </a:t>
            </a:r>
            <a:r>
              <a:rPr lang="it-IT" dirty="0"/>
              <a:t>effettivi degli eserciti si espansero a seguito della necessità di schierare consistenti reparti di fanteria, </a:t>
            </a:r>
            <a:endParaRPr lang="it-IT" dirty="0" smtClean="0"/>
          </a:p>
          <a:p>
            <a:endParaRPr lang="it-IT" dirty="0"/>
          </a:p>
          <a:p>
            <a:r>
              <a:rPr lang="it-IT" dirty="0" smtClean="0"/>
              <a:t>le </a:t>
            </a:r>
            <a:r>
              <a:rPr lang="it-IT" dirty="0"/>
              <a:t>nuove armi da fuoco si </a:t>
            </a:r>
            <a:r>
              <a:rPr lang="it-IT" dirty="0" smtClean="0"/>
              <a:t>diffusero</a:t>
            </a:r>
          </a:p>
          <a:p>
            <a:endParaRPr lang="it-IT" dirty="0"/>
          </a:p>
          <a:p>
            <a:r>
              <a:rPr lang="it-IT" dirty="0" smtClean="0"/>
              <a:t>le </a:t>
            </a:r>
            <a:r>
              <a:rPr lang="it-IT" dirty="0"/>
              <a:t>innovazioni nell’arte fortificatoria furono significative </a:t>
            </a:r>
            <a:endParaRPr lang="it-IT" dirty="0" smtClean="0"/>
          </a:p>
          <a:p>
            <a:endParaRPr lang="it-IT" dirty="0"/>
          </a:p>
          <a:p>
            <a:r>
              <a:rPr lang="it-IT" dirty="0" smtClean="0"/>
              <a:t>, </a:t>
            </a:r>
            <a:r>
              <a:rPr lang="it-IT" dirty="0"/>
              <a:t>i costi di mantenimento dell’apparato militare, non solo in guerra ma anche in tempo di pace, crebbero drasticamente. </a:t>
            </a:r>
            <a:endParaRPr lang="it-IT" dirty="0" smtClean="0"/>
          </a:p>
          <a:p>
            <a:endParaRPr lang="it-IT" dirty="0"/>
          </a:p>
          <a:p>
            <a:r>
              <a:rPr lang="it-IT" dirty="0" smtClean="0"/>
              <a:t>Le </a:t>
            </a:r>
            <a:r>
              <a:rPr lang="it-IT" dirty="0"/>
              <a:t>campagne belliche, inoltre, durarono più che nel passato, costringendo ad uno sforzo finanziario prolungato nel tempo. </a:t>
            </a:r>
            <a:endParaRPr lang="it-IT" dirty="0" smtClean="0"/>
          </a:p>
          <a:p>
            <a:endParaRPr lang="it-IT" dirty="0"/>
          </a:p>
          <a:p>
            <a:r>
              <a:rPr lang="it-IT" dirty="0" smtClean="0"/>
              <a:t>La cosiddetta </a:t>
            </a:r>
            <a:r>
              <a:rPr lang="it-IT" dirty="0"/>
              <a:t>rivoluzione militare che interessò gran parte dell’Europa fra il tardo medioevo e la prima età </a:t>
            </a:r>
            <a:r>
              <a:rPr lang="it-IT" dirty="0" smtClean="0"/>
              <a:t>moderna </a:t>
            </a:r>
            <a:endParaRPr lang="it-IT" dirty="0"/>
          </a:p>
        </p:txBody>
      </p:sp>
    </p:spTree>
    <p:extLst>
      <p:ext uri="{BB962C8B-B14F-4D97-AF65-F5344CB8AC3E}">
        <p14:creationId xmlns:p14="http://schemas.microsoft.com/office/powerpoint/2010/main" val="2227863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Diffusione dei nuovi modelli</a:t>
            </a:r>
            <a:endParaRPr lang="it-IT" sz="2400" dirty="0"/>
          </a:p>
        </p:txBody>
      </p:sp>
      <p:sp>
        <p:nvSpPr>
          <p:cNvPr id="3" name="Segnaposto contenuto 2"/>
          <p:cNvSpPr>
            <a:spLocks noGrp="1"/>
          </p:cNvSpPr>
          <p:nvPr>
            <p:ph idx="1"/>
          </p:nvPr>
        </p:nvSpPr>
        <p:spPr/>
        <p:txBody>
          <a:bodyPr>
            <a:normAutofit/>
          </a:bodyPr>
          <a:lstStyle/>
          <a:p>
            <a:r>
              <a:rPr lang="it-IT" dirty="0"/>
              <a:t>le prime manifestazioni della nuova tecnica fortificatoria si riscontrano nell’Italia centrale a partire da metà quattrocento: nelle Marche e in Romagna bastioni vennero innalzati secondo i nuovi dettami; le mura furono rafforzate e ci si preoccupò di assicurare il tiro incrociato dei difensori. Le innovazioni si diffusero nella penisola piuttosto rapidamente: le mura costruite nella terraferma veneta all’indomani della crisi di Agnadello (1509) seguirono i recenti princìpi, portati a Venezia da </a:t>
            </a:r>
            <a:r>
              <a:rPr lang="it-IT" dirty="0" err="1"/>
              <a:t>Sanmicheli</a:t>
            </a:r>
            <a:r>
              <a:rPr lang="it-IT" dirty="0"/>
              <a:t>, che si era formato a </a:t>
            </a:r>
            <a:r>
              <a:rPr lang="it-IT" dirty="0" smtClean="0"/>
              <a:t>Roma.</a:t>
            </a:r>
            <a:endParaRPr lang="it-IT" dirty="0"/>
          </a:p>
          <a:p>
            <a:endParaRPr lang="it-IT" dirty="0"/>
          </a:p>
        </p:txBody>
      </p:sp>
    </p:spTree>
    <p:extLst>
      <p:ext uri="{BB962C8B-B14F-4D97-AF65-F5344CB8AC3E}">
        <p14:creationId xmlns:p14="http://schemas.microsoft.com/office/powerpoint/2010/main" val="2850135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Primati italiani</a:t>
            </a:r>
            <a:endParaRPr lang="it-IT" sz="2400" dirty="0">
              <a:solidFill>
                <a:srgbClr val="FF0000"/>
              </a:solidFill>
            </a:endParaRPr>
          </a:p>
        </p:txBody>
      </p:sp>
      <p:sp>
        <p:nvSpPr>
          <p:cNvPr id="3" name="Segnaposto contenuto 2"/>
          <p:cNvSpPr>
            <a:spLocks noGrp="1"/>
          </p:cNvSpPr>
          <p:nvPr>
            <p:ph idx="1"/>
          </p:nvPr>
        </p:nvSpPr>
        <p:spPr/>
        <p:txBody>
          <a:bodyPr>
            <a:normAutofit lnSpcReduction="10000"/>
          </a:bodyPr>
          <a:lstStyle/>
          <a:p>
            <a:r>
              <a:rPr lang="it-IT" dirty="0"/>
              <a:t>Il culmine del nuovo modo di fortificare venne raggiunto con l’edificazione, a partire dal 1593, della fortezza veneziana di Palma, al confine meridionale del Friuli. Il nuovo sistema fortificatorio “alla moderna” venne presto recepito anche oltralpe. Ingegneri italiani furono impiegati da vari governi per costruire le nuove </a:t>
            </a:r>
            <a:r>
              <a:rPr lang="it-IT" dirty="0" smtClean="0"/>
              <a:t>fortezze</a:t>
            </a:r>
          </a:p>
          <a:p>
            <a:endParaRPr lang="it-IT" dirty="0"/>
          </a:p>
          <a:p>
            <a:r>
              <a:rPr lang="it-IT" dirty="0" smtClean="0"/>
              <a:t>: </a:t>
            </a:r>
            <a:r>
              <a:rPr lang="it-IT" dirty="0"/>
              <a:t>gran parte delle opere difensive in Francia settentrionale e nelle Fiandre meridionali recano l’impronta di un “</a:t>
            </a:r>
            <a:r>
              <a:rPr lang="it-IT" dirty="0" err="1"/>
              <a:t>inzegnero</a:t>
            </a:r>
            <a:r>
              <a:rPr lang="it-IT" dirty="0"/>
              <a:t>” italiano. Anche in questo caso, sembra che l’esperienza acquisita sul campo sia stato il fattore più importante nella diffusione delle nuove tecniche. Si ha l’impressione che siano le persone, i tecnici, piuttosto che la diffusione di manuali e trattati, a svolgere un ruolo fondamentale nella trasmissione delle conoscenze e nella loro applicazione</a:t>
            </a:r>
          </a:p>
        </p:txBody>
      </p:sp>
      <p:sp>
        <p:nvSpPr>
          <p:cNvPr id="4" name="Rettangolo 3"/>
          <p:cNvSpPr/>
          <p:nvPr/>
        </p:nvSpPr>
        <p:spPr>
          <a:xfrm>
            <a:off x="1547664" y="751344"/>
            <a:ext cx="5310336" cy="369332"/>
          </a:xfrm>
          <a:prstGeom prst="rect">
            <a:avLst/>
          </a:prstGeom>
        </p:spPr>
        <p:txBody>
          <a:bodyPr wrap="square">
            <a:spAutoFit/>
          </a:bodyPr>
          <a:lstStyle/>
          <a:p>
            <a:r>
              <a:rPr lang="it-IT" dirty="0" smtClean="0"/>
              <a:t>.</a:t>
            </a:r>
            <a:endParaRPr lang="it-IT" dirty="0"/>
          </a:p>
        </p:txBody>
      </p:sp>
    </p:spTree>
    <p:extLst>
      <p:ext uri="{BB962C8B-B14F-4D97-AF65-F5344CB8AC3E}">
        <p14:creationId xmlns:p14="http://schemas.microsoft.com/office/powerpoint/2010/main" val="2540667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Palmanova (Friuli)</a:t>
            </a:r>
            <a:endParaRPr lang="it-IT" sz="24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0156" y="1772816"/>
            <a:ext cx="5900082"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929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Enormi costi</a:t>
            </a:r>
            <a:endParaRPr lang="it-IT" sz="2400" dirty="0">
              <a:solidFill>
                <a:srgbClr val="FF0000"/>
              </a:solidFill>
            </a:endParaRPr>
          </a:p>
        </p:txBody>
      </p:sp>
      <p:sp>
        <p:nvSpPr>
          <p:cNvPr id="3" name="Segnaposto contenuto 2"/>
          <p:cNvSpPr>
            <a:spLocks noGrp="1"/>
          </p:cNvSpPr>
          <p:nvPr>
            <p:ph idx="1"/>
          </p:nvPr>
        </p:nvSpPr>
        <p:spPr/>
        <p:txBody>
          <a:bodyPr/>
          <a:lstStyle/>
          <a:p>
            <a:r>
              <a:rPr lang="it-IT" dirty="0" smtClean="0"/>
              <a:t>Solamente </a:t>
            </a:r>
            <a:r>
              <a:rPr lang="it-IT" dirty="0"/>
              <a:t>il recupero dell’area da edificare e i primi lavori di erezione della fortezza a Perugia, per esempio, richiesero una spesa di ben 300.000 scudi, vale a dire circa metà delle entrate annue del bilancio statale pontificio. Un progetto per rifortificare Roma verso il 1540 prevedeva un esborso di 450.000 scudi98</a:t>
            </a:r>
          </a:p>
        </p:txBody>
      </p:sp>
    </p:spTree>
    <p:extLst>
      <p:ext uri="{BB962C8B-B14F-4D97-AF65-F5344CB8AC3E}">
        <p14:creationId xmlns:p14="http://schemas.microsoft.com/office/powerpoint/2010/main" val="4267073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Machiavelli e le sue prediche</a:t>
            </a:r>
            <a:endParaRPr lang="it-IT" sz="2400" dirty="0">
              <a:solidFill>
                <a:srgbClr val="FF0000"/>
              </a:solidFill>
            </a:endParaRPr>
          </a:p>
        </p:txBody>
      </p:sp>
      <p:sp>
        <p:nvSpPr>
          <p:cNvPr id="3" name="Segnaposto contenuto 2"/>
          <p:cNvSpPr>
            <a:spLocks noGrp="1"/>
          </p:cNvSpPr>
          <p:nvPr>
            <p:ph idx="1"/>
          </p:nvPr>
        </p:nvSpPr>
        <p:spPr/>
        <p:txBody>
          <a:bodyPr>
            <a:normAutofit fontScale="92500" lnSpcReduction="20000"/>
          </a:bodyPr>
          <a:lstStyle/>
          <a:p>
            <a:r>
              <a:rPr lang="it-IT" dirty="0"/>
              <a:t>Dico, adunque, che l’arme con le quali uno principe </a:t>
            </a:r>
            <a:r>
              <a:rPr lang="it-IT" dirty="0" err="1"/>
              <a:t>defende</a:t>
            </a:r>
            <a:r>
              <a:rPr lang="it-IT" dirty="0"/>
              <a:t> il suo stato, o le sono proprie o le sono mercenarie, o ausiliarie, o miste. Le mercenarie e ausiliarie sono inutile e </a:t>
            </a:r>
            <a:r>
              <a:rPr lang="it-IT" dirty="0" err="1"/>
              <a:t>periculose</a:t>
            </a:r>
            <a:r>
              <a:rPr lang="it-IT" dirty="0"/>
              <a:t>: e se uno tiene lo stato suo fondato in sulle arme mercenarie, non starà mai fermo né sicuro; perché le sono disunite, ambiziose, </a:t>
            </a:r>
            <a:r>
              <a:rPr lang="it-IT" dirty="0" err="1"/>
              <a:t>sanza</a:t>
            </a:r>
            <a:r>
              <a:rPr lang="it-IT" dirty="0"/>
              <a:t> disciplina, infedele; gagliarde fra gli amici; fra </a:t>
            </a:r>
            <a:r>
              <a:rPr lang="it-IT" dirty="0" err="1"/>
              <a:t>e’</a:t>
            </a:r>
            <a:r>
              <a:rPr lang="it-IT" dirty="0"/>
              <a:t> </a:t>
            </a:r>
            <a:r>
              <a:rPr lang="it-IT" dirty="0" err="1"/>
              <a:t>nimici</a:t>
            </a:r>
            <a:r>
              <a:rPr lang="it-IT" dirty="0"/>
              <a:t>, vile; non timore di Dio, non fede con gli uomini </a:t>
            </a:r>
            <a:r>
              <a:rPr lang="it-IT" b="1" dirty="0"/>
              <a:t>[5]</a:t>
            </a:r>
            <a:r>
              <a:rPr lang="it-IT" dirty="0"/>
              <a:t>; e tanto si differisce la ruina quanto si differisce lo assalto; e nella pace se’ spogliato da loro, nella guerra da’ </a:t>
            </a:r>
            <a:r>
              <a:rPr lang="it-IT" dirty="0" err="1"/>
              <a:t>nimici</a:t>
            </a:r>
            <a:r>
              <a:rPr lang="it-IT" dirty="0"/>
              <a:t>. La cagione di questo è che le non hanno altro amore né altra cagione che le tenga in campo, che uno poco di stipendio, il quale non è sufficiente a fare che </a:t>
            </a:r>
            <a:r>
              <a:rPr lang="it-IT" dirty="0" err="1"/>
              <a:t>voglino</a:t>
            </a:r>
            <a:r>
              <a:rPr lang="it-IT" dirty="0"/>
              <a:t> morire per te. Vogliono bene essere tuoi soldati mentre che tu non fai guerra; ma, come la guerra viene, o fuggirsi o andarsene. </a:t>
            </a:r>
            <a:r>
              <a:rPr lang="it-IT" b="1" dirty="0"/>
              <a:t>[6]</a:t>
            </a:r>
            <a:r>
              <a:rPr lang="it-IT" dirty="0"/>
              <a:t> La qual cosa </a:t>
            </a:r>
            <a:r>
              <a:rPr lang="it-IT" dirty="0" err="1"/>
              <a:t>doverrei</a:t>
            </a:r>
            <a:r>
              <a:rPr lang="it-IT" dirty="0"/>
              <a:t> durare poca fatica a persuadere, perché ora la ruina di Italia non è causata da altro che per essere in spazio di molti anni riposatasi in sulle arme mercenarie. Le quali </a:t>
            </a:r>
            <a:r>
              <a:rPr lang="it-IT" dirty="0" err="1"/>
              <a:t>feciono</a:t>
            </a:r>
            <a:r>
              <a:rPr lang="it-IT" dirty="0"/>
              <a:t> già per alcuno qualche progresso, e parevano gagliarde infra loro; ma, come venne </a:t>
            </a:r>
            <a:r>
              <a:rPr lang="it-IT" dirty="0" err="1"/>
              <a:t>el</a:t>
            </a:r>
            <a:r>
              <a:rPr lang="it-IT" dirty="0"/>
              <a:t> forestiero, le </a:t>
            </a:r>
            <a:r>
              <a:rPr lang="it-IT" dirty="0" err="1"/>
              <a:t>mostrorono</a:t>
            </a:r>
            <a:r>
              <a:rPr lang="it-IT" dirty="0"/>
              <a:t> quello che elle erano; onde che a Carlo re di Francia fu licito pigliare la Italia col gesso.</a:t>
            </a:r>
          </a:p>
        </p:txBody>
      </p:sp>
    </p:spTree>
    <p:extLst>
      <p:ext uri="{BB962C8B-B14F-4D97-AF65-F5344CB8AC3E}">
        <p14:creationId xmlns:p14="http://schemas.microsoft.com/office/powerpoint/2010/main" val="456069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Dal «De </a:t>
            </a:r>
            <a:r>
              <a:rPr lang="it-IT" sz="2400" dirty="0" err="1" smtClean="0"/>
              <a:t>principatibus</a:t>
            </a:r>
            <a:r>
              <a:rPr lang="it-IT" sz="2400" dirty="0" smtClean="0"/>
              <a:t>»</a:t>
            </a:r>
            <a:endParaRPr lang="it-IT" sz="2400" dirty="0"/>
          </a:p>
        </p:txBody>
      </p:sp>
      <p:sp>
        <p:nvSpPr>
          <p:cNvPr id="3" name="Segnaposto contenuto 2"/>
          <p:cNvSpPr>
            <a:spLocks noGrp="1"/>
          </p:cNvSpPr>
          <p:nvPr>
            <p:ph idx="1"/>
          </p:nvPr>
        </p:nvSpPr>
        <p:spPr/>
        <p:txBody>
          <a:bodyPr/>
          <a:lstStyle/>
          <a:p>
            <a:r>
              <a:rPr lang="it-IT" dirty="0" err="1"/>
              <a:t>Stettono</a:t>
            </a:r>
            <a:r>
              <a:rPr lang="it-IT" dirty="0"/>
              <a:t> Roma e Sparta molti secoli armate e libere. E' Svizzeri sono armatissimi e liberissimi. Delle armi mercenarie antiche </a:t>
            </a:r>
            <a:r>
              <a:rPr lang="it-IT" i="1" dirty="0"/>
              <a:t>in </a:t>
            </a:r>
            <a:r>
              <a:rPr lang="it-IT" i="1" dirty="0" err="1"/>
              <a:t>exemplis</a:t>
            </a:r>
            <a:r>
              <a:rPr lang="it-IT" dirty="0"/>
              <a:t> </a:t>
            </a:r>
            <a:r>
              <a:rPr lang="it-IT" b="1" dirty="0"/>
              <a:t>[10]</a:t>
            </a:r>
            <a:r>
              <a:rPr lang="it-IT" dirty="0"/>
              <a:t> sono </a:t>
            </a:r>
            <a:r>
              <a:rPr lang="it-IT" dirty="0" err="1"/>
              <a:t>e’</a:t>
            </a:r>
            <a:r>
              <a:rPr lang="it-IT" dirty="0"/>
              <a:t> Cartaginesi; li quali furono per essere oppressi da’ loro soldati </a:t>
            </a:r>
            <a:r>
              <a:rPr lang="it-IT" dirty="0" err="1"/>
              <a:t>mercenarii</a:t>
            </a:r>
            <a:r>
              <a:rPr lang="it-IT" dirty="0"/>
              <a:t>, finita la prima guerra con li Romani, ancora che </a:t>
            </a:r>
            <a:r>
              <a:rPr lang="it-IT" b="1" dirty="0"/>
              <a:t>[11] </a:t>
            </a:r>
            <a:r>
              <a:rPr lang="it-IT" dirty="0" err="1"/>
              <a:t>e’</a:t>
            </a:r>
            <a:r>
              <a:rPr lang="it-IT" dirty="0"/>
              <a:t> Cartaginesi </a:t>
            </a:r>
            <a:r>
              <a:rPr lang="it-IT" dirty="0" err="1"/>
              <a:t>avessino</a:t>
            </a:r>
            <a:r>
              <a:rPr lang="it-IT" dirty="0"/>
              <a:t>, per capi, loro </a:t>
            </a:r>
            <a:r>
              <a:rPr lang="it-IT" dirty="0" err="1"/>
              <a:t>proprii</a:t>
            </a:r>
            <a:r>
              <a:rPr lang="it-IT" dirty="0"/>
              <a:t> cittadini. Filippo Macedone fu fatto da’ Tebani, dopo la morte di </a:t>
            </a:r>
            <a:r>
              <a:rPr lang="it-IT" dirty="0" err="1"/>
              <a:t>Epaminunda</a:t>
            </a:r>
            <a:r>
              <a:rPr lang="it-IT" dirty="0"/>
              <a:t>, capitano delle loro genti; e tolse loro, dopo la vittoria la libertà. E' Milanesi, morto il duca Filippo, </a:t>
            </a:r>
            <a:r>
              <a:rPr lang="it-IT" dirty="0" err="1"/>
              <a:t>soldorono</a:t>
            </a:r>
            <a:r>
              <a:rPr lang="it-IT" dirty="0"/>
              <a:t> Francesco Sforza </a:t>
            </a:r>
            <a:r>
              <a:rPr lang="it-IT" b="1" dirty="0"/>
              <a:t>[12]</a:t>
            </a:r>
            <a:r>
              <a:rPr lang="it-IT" dirty="0"/>
              <a:t> contro </a:t>
            </a:r>
            <a:r>
              <a:rPr lang="it-IT" dirty="0" err="1"/>
              <a:t>a’</a:t>
            </a:r>
            <a:r>
              <a:rPr lang="it-IT" dirty="0"/>
              <a:t> </a:t>
            </a:r>
            <a:r>
              <a:rPr lang="it-IT" dirty="0" err="1"/>
              <a:t>Viniziani</a:t>
            </a:r>
            <a:r>
              <a:rPr lang="it-IT" dirty="0"/>
              <a:t>; il quale, superati gli inimici a Caravaggio, si congiunse con loro per opprimere </a:t>
            </a:r>
            <a:r>
              <a:rPr lang="it-IT" dirty="0" err="1"/>
              <a:t>e’</a:t>
            </a:r>
            <a:r>
              <a:rPr lang="it-IT" dirty="0"/>
              <a:t> Milanesi suoi patroni.</a:t>
            </a:r>
          </a:p>
        </p:txBody>
      </p:sp>
    </p:spTree>
    <p:extLst>
      <p:ext uri="{BB962C8B-B14F-4D97-AF65-F5344CB8AC3E}">
        <p14:creationId xmlns:p14="http://schemas.microsoft.com/office/powerpoint/2010/main" val="2862280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Machiavelli e le «Ordinanze </a:t>
            </a:r>
            <a:endParaRPr lang="it-IT" sz="2400" dirty="0"/>
          </a:p>
        </p:txBody>
      </p:sp>
      <p:sp>
        <p:nvSpPr>
          <p:cNvPr id="3" name="Segnaposto contenuto 2"/>
          <p:cNvSpPr>
            <a:spLocks noGrp="1"/>
          </p:cNvSpPr>
          <p:nvPr>
            <p:ph idx="1"/>
          </p:nvPr>
        </p:nvSpPr>
        <p:spPr/>
        <p:txBody>
          <a:bodyPr>
            <a:normAutofit/>
          </a:bodyPr>
          <a:lstStyle/>
          <a:p>
            <a:r>
              <a:rPr lang="it-IT" dirty="0"/>
              <a:t>o </a:t>
            </a:r>
            <a:r>
              <a:rPr lang="it-IT" dirty="0" err="1"/>
              <a:t>lascierò</a:t>
            </a:r>
            <a:r>
              <a:rPr lang="it-IT" dirty="0"/>
              <a:t> stare </a:t>
            </a:r>
            <a:r>
              <a:rPr lang="it-IT" dirty="0" err="1"/>
              <a:t>indreto</a:t>
            </a:r>
            <a:r>
              <a:rPr lang="it-IT" dirty="0"/>
              <a:t> </a:t>
            </a:r>
            <a:r>
              <a:rPr lang="it-IT" dirty="0" err="1"/>
              <a:t>el</a:t>
            </a:r>
            <a:r>
              <a:rPr lang="it-IT" dirty="0"/>
              <a:t> disputare se li era bene o no ordinare lo stato vostro alle armi, perché ogni uno sa che chi dice imperio, regno, principato, </a:t>
            </a:r>
            <a:r>
              <a:rPr lang="it-IT" dirty="0" err="1"/>
              <a:t>republica</a:t>
            </a:r>
            <a:r>
              <a:rPr lang="it-IT" dirty="0"/>
              <a:t>, chi dice </a:t>
            </a:r>
            <a:r>
              <a:rPr lang="it-IT" dirty="0" err="1"/>
              <a:t>huomini</a:t>
            </a:r>
            <a:r>
              <a:rPr lang="it-IT" dirty="0"/>
              <a:t> che </a:t>
            </a:r>
            <a:r>
              <a:rPr lang="it-IT" dirty="0" err="1"/>
              <a:t>comandono</a:t>
            </a:r>
            <a:r>
              <a:rPr lang="it-IT" dirty="0"/>
              <a:t>, cominciandosi dal primo grado et </a:t>
            </a:r>
            <a:r>
              <a:rPr lang="it-IT" dirty="0" err="1"/>
              <a:t>descendendo</a:t>
            </a:r>
            <a:r>
              <a:rPr lang="it-IT" dirty="0"/>
              <a:t> infino al padrone d’uno brigantino, dice </a:t>
            </a:r>
            <a:r>
              <a:rPr lang="it-IT" dirty="0" err="1"/>
              <a:t>iustitia</a:t>
            </a:r>
            <a:r>
              <a:rPr lang="it-IT" dirty="0"/>
              <a:t> et armi. Voi, della </a:t>
            </a:r>
            <a:r>
              <a:rPr lang="it-IT" dirty="0" err="1"/>
              <a:t>iustitia</a:t>
            </a:r>
            <a:r>
              <a:rPr lang="it-IT" dirty="0"/>
              <a:t>, ne </a:t>
            </a:r>
            <a:r>
              <a:rPr lang="it-IT" dirty="0" err="1"/>
              <a:t>havete</a:t>
            </a:r>
            <a:r>
              <a:rPr lang="it-IT" dirty="0"/>
              <a:t> non molta, et dell’armi non punto; et </a:t>
            </a:r>
            <a:r>
              <a:rPr lang="it-IT" dirty="0" err="1"/>
              <a:t>el</a:t>
            </a:r>
            <a:r>
              <a:rPr lang="it-IT" dirty="0"/>
              <a:t> modo ad </a:t>
            </a:r>
            <a:r>
              <a:rPr lang="it-IT" dirty="0" err="1"/>
              <a:t>rihavere</a:t>
            </a:r>
            <a:r>
              <a:rPr lang="it-IT" dirty="0"/>
              <a:t> l’uno et l’altro è solo ordinarsi all’armi per </a:t>
            </a:r>
            <a:r>
              <a:rPr lang="it-IT" dirty="0" err="1"/>
              <a:t>deliberatione</a:t>
            </a:r>
            <a:r>
              <a:rPr lang="it-IT" dirty="0"/>
              <a:t> </a:t>
            </a:r>
            <a:r>
              <a:rPr lang="it-IT" dirty="0" err="1"/>
              <a:t>publica</a:t>
            </a:r>
            <a:r>
              <a:rPr lang="it-IT" dirty="0"/>
              <a:t>, et con buono ordine, et mantenerlo. Né v’ingannino cento cotanti anni che voi sete vissuti altrimenti et mantenutivi, perché, se voi </a:t>
            </a:r>
            <a:r>
              <a:rPr lang="it-IT" dirty="0" err="1"/>
              <a:t>considerrete</a:t>
            </a:r>
            <a:r>
              <a:rPr lang="it-IT" dirty="0"/>
              <a:t> bene questi tempi et quelli, vedrete essere impossibile potere </a:t>
            </a:r>
            <a:r>
              <a:rPr lang="it-IT" dirty="0" err="1"/>
              <a:t>perservare</a:t>
            </a:r>
            <a:r>
              <a:rPr lang="it-IT" dirty="0"/>
              <a:t> la vostra libertà in quel medesimo modo. </a:t>
            </a:r>
          </a:p>
        </p:txBody>
      </p:sp>
    </p:spTree>
    <p:extLst>
      <p:ext uri="{BB962C8B-B14F-4D97-AF65-F5344CB8AC3E}">
        <p14:creationId xmlns:p14="http://schemas.microsoft.com/office/powerpoint/2010/main" val="3487444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Machiavelli</a:t>
            </a:r>
            <a:endParaRPr lang="it-IT" sz="2400" dirty="0"/>
          </a:p>
        </p:txBody>
      </p:sp>
      <p:sp>
        <p:nvSpPr>
          <p:cNvPr id="3" name="Segnaposto contenuto 2"/>
          <p:cNvSpPr>
            <a:spLocks noGrp="1"/>
          </p:cNvSpPr>
          <p:nvPr>
            <p:ph idx="1"/>
          </p:nvPr>
        </p:nvSpPr>
        <p:spPr/>
        <p:txBody>
          <a:bodyPr>
            <a:normAutofit/>
          </a:bodyPr>
          <a:lstStyle/>
          <a:p>
            <a:r>
              <a:rPr lang="it-IT" dirty="0"/>
              <a:t>Ma perché questa è materia chiara et, quando pure la si riavessi ad disputare, bisognerebbe entrare per altra via, la </a:t>
            </a:r>
            <a:r>
              <a:rPr lang="it-IT" dirty="0" err="1"/>
              <a:t>lascierò</a:t>
            </a:r>
            <a:r>
              <a:rPr lang="it-IT" dirty="0"/>
              <a:t> stare </a:t>
            </a:r>
            <a:r>
              <a:rPr lang="it-IT" dirty="0" err="1"/>
              <a:t>indreto</a:t>
            </a:r>
            <a:r>
              <a:rPr lang="it-IT" dirty="0"/>
              <a:t>. Et, presupponendo che la </a:t>
            </a:r>
            <a:r>
              <a:rPr lang="it-IT" dirty="0" err="1"/>
              <a:t>sententia</a:t>
            </a:r>
            <a:r>
              <a:rPr lang="it-IT" dirty="0"/>
              <a:t> sia data et che sia bene armarsi, volendo ordinare lo stato di Firenze alle armi, era necessario </a:t>
            </a:r>
            <a:r>
              <a:rPr lang="it-IT" dirty="0" err="1"/>
              <a:t>examinare</a:t>
            </a:r>
            <a:r>
              <a:rPr lang="it-IT" dirty="0"/>
              <a:t> come questa </a:t>
            </a:r>
            <a:r>
              <a:rPr lang="it-IT" dirty="0" err="1"/>
              <a:t>militia</a:t>
            </a:r>
            <a:r>
              <a:rPr lang="it-IT" dirty="0"/>
              <a:t> si riavessi ad introdurre. Et considerando lo stato vostro, si </a:t>
            </a:r>
            <a:r>
              <a:rPr lang="it-IT" dirty="0" err="1"/>
              <a:t>truova</a:t>
            </a:r>
            <a:r>
              <a:rPr lang="it-IT" dirty="0"/>
              <a:t> diviso in città, contado et </a:t>
            </a:r>
            <a:r>
              <a:rPr lang="it-IT" dirty="0" err="1"/>
              <a:t>distrecto</a:t>
            </a:r>
            <a:r>
              <a:rPr lang="it-IT" dirty="0"/>
              <a:t>, sì che bisognava cominciare questa </a:t>
            </a:r>
            <a:r>
              <a:rPr lang="it-IT" dirty="0" err="1"/>
              <a:t>militia</a:t>
            </a:r>
            <a:r>
              <a:rPr lang="it-IT" dirty="0"/>
              <a:t> in uno di questi luoghi, o in </a:t>
            </a:r>
            <a:r>
              <a:rPr lang="it-IT" dirty="0" err="1"/>
              <a:t>dua</a:t>
            </a:r>
            <a:r>
              <a:rPr lang="it-IT" dirty="0"/>
              <a:t>, o in </a:t>
            </a:r>
            <a:r>
              <a:rPr lang="it-IT" dirty="0" err="1"/>
              <a:t>tucti</a:t>
            </a:r>
            <a:r>
              <a:rPr lang="it-IT" dirty="0"/>
              <a:t> ad tre ad un tracio. Et perché le cose grandi hanno bisogno d’essere menate adagio, non si poteva in nessuno modo, né in </a:t>
            </a:r>
            <a:r>
              <a:rPr lang="it-IT" dirty="0" err="1"/>
              <a:t>dua</a:t>
            </a:r>
            <a:r>
              <a:rPr lang="it-IT" dirty="0"/>
              <a:t>, né in </a:t>
            </a:r>
            <a:r>
              <a:rPr lang="it-IT" dirty="0" err="1"/>
              <a:t>tucti</a:t>
            </a:r>
            <a:r>
              <a:rPr lang="it-IT" dirty="0"/>
              <a:t> ad tre e </a:t>
            </a:r>
            <a:r>
              <a:rPr lang="it-IT" dirty="0" err="1"/>
              <a:t>sopraddecti</a:t>
            </a:r>
            <a:r>
              <a:rPr lang="it-IT" dirty="0"/>
              <a:t> luoghi </a:t>
            </a:r>
            <a:r>
              <a:rPr lang="it-IT" dirty="0" err="1"/>
              <a:t>sanza</a:t>
            </a:r>
            <a:r>
              <a:rPr lang="it-IT" dirty="0"/>
              <a:t> confusione et </a:t>
            </a:r>
            <a:r>
              <a:rPr lang="it-IT" dirty="0" err="1"/>
              <a:t>sanza</a:t>
            </a:r>
            <a:r>
              <a:rPr lang="it-IT" dirty="0"/>
              <a:t> </a:t>
            </a:r>
            <a:r>
              <a:rPr lang="it-IT" dirty="0" err="1"/>
              <a:t>periculo</a:t>
            </a:r>
            <a:r>
              <a:rPr lang="it-IT" dirty="0"/>
              <a:t> introdurla. Bisognava pertanto </a:t>
            </a:r>
            <a:r>
              <a:rPr lang="it-IT" dirty="0" err="1"/>
              <a:t>eleggierne</a:t>
            </a:r>
            <a:r>
              <a:rPr lang="it-IT" dirty="0"/>
              <a:t> uno. </a:t>
            </a:r>
          </a:p>
        </p:txBody>
      </p:sp>
    </p:spTree>
    <p:extLst>
      <p:ext uri="{BB962C8B-B14F-4D97-AF65-F5344CB8AC3E}">
        <p14:creationId xmlns:p14="http://schemas.microsoft.com/office/powerpoint/2010/main" val="301104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Machiavelli</a:t>
            </a:r>
            <a:endParaRPr lang="it-IT" sz="2400" dirty="0"/>
          </a:p>
        </p:txBody>
      </p:sp>
      <p:sp>
        <p:nvSpPr>
          <p:cNvPr id="3" name="Segnaposto contenuto 2"/>
          <p:cNvSpPr>
            <a:spLocks noGrp="1"/>
          </p:cNvSpPr>
          <p:nvPr>
            <p:ph idx="1"/>
          </p:nvPr>
        </p:nvSpPr>
        <p:spPr/>
        <p:txBody>
          <a:bodyPr/>
          <a:lstStyle/>
          <a:p>
            <a:r>
              <a:rPr lang="it-IT" dirty="0"/>
              <a:t>Né piacque di </a:t>
            </a:r>
            <a:r>
              <a:rPr lang="it-IT" dirty="0" err="1"/>
              <a:t>tòrre</a:t>
            </a:r>
            <a:r>
              <a:rPr lang="it-IT" dirty="0"/>
              <a:t> la città, perché, chi considera uno </a:t>
            </a:r>
            <a:r>
              <a:rPr lang="it-IT" dirty="0" err="1"/>
              <a:t>exercito</a:t>
            </a:r>
            <a:r>
              <a:rPr lang="it-IT" dirty="0"/>
              <a:t>, ad dividerlo grossamente, lo </a:t>
            </a:r>
            <a:r>
              <a:rPr lang="it-IT" dirty="0" err="1"/>
              <a:t>truova</a:t>
            </a:r>
            <a:r>
              <a:rPr lang="it-IT" dirty="0"/>
              <a:t> composto di </a:t>
            </a:r>
            <a:r>
              <a:rPr lang="it-IT" dirty="0" err="1"/>
              <a:t>huomini</a:t>
            </a:r>
            <a:r>
              <a:rPr lang="it-IT" dirty="0"/>
              <a:t> che </a:t>
            </a:r>
            <a:r>
              <a:rPr lang="it-IT" dirty="0" err="1"/>
              <a:t>comandone</a:t>
            </a:r>
            <a:r>
              <a:rPr lang="it-IT" dirty="0"/>
              <a:t> et che </a:t>
            </a:r>
            <a:r>
              <a:rPr lang="it-IT" dirty="0" err="1"/>
              <a:t>ubbidischono</a:t>
            </a:r>
            <a:r>
              <a:rPr lang="it-IT" dirty="0"/>
              <a:t>, et di </a:t>
            </a:r>
            <a:r>
              <a:rPr lang="it-IT" dirty="0" err="1"/>
              <a:t>huomini</a:t>
            </a:r>
            <a:r>
              <a:rPr lang="it-IT" dirty="0"/>
              <a:t> che militano ad piè et che militano ad cavallo; et </a:t>
            </a:r>
            <a:r>
              <a:rPr lang="it-IT" dirty="0" err="1"/>
              <a:t>havendo</a:t>
            </a:r>
            <a:r>
              <a:rPr lang="it-IT" dirty="0"/>
              <a:t> ad introdurre forma di </a:t>
            </a:r>
            <a:r>
              <a:rPr lang="it-IT" dirty="0" err="1"/>
              <a:t>exercito</a:t>
            </a:r>
            <a:r>
              <a:rPr lang="it-IT" dirty="0"/>
              <a:t> in una provincia inconsueta all’armi, bisognava, come tutte </a:t>
            </a:r>
            <a:r>
              <a:rPr lang="it-IT" dirty="0" err="1"/>
              <a:t>l’altre</a:t>
            </a:r>
            <a:r>
              <a:rPr lang="it-IT" dirty="0"/>
              <a:t> discipline, cominciarsi da la parte più facile; et </a:t>
            </a:r>
            <a:r>
              <a:rPr lang="it-IT" dirty="0" err="1"/>
              <a:t>sanza</a:t>
            </a:r>
            <a:r>
              <a:rPr lang="it-IT" dirty="0"/>
              <a:t> dubbio egli è più facile introdurre </a:t>
            </a:r>
            <a:r>
              <a:rPr lang="it-IT" dirty="0" err="1"/>
              <a:t>militia</a:t>
            </a:r>
            <a:r>
              <a:rPr lang="it-IT" dirty="0"/>
              <a:t> ad piè che ad cavallo, et è più facile imparare ad ubbidire che ad comandare. Et perché la vostra città et voi </a:t>
            </a:r>
            <a:r>
              <a:rPr lang="it-IT" dirty="0" err="1"/>
              <a:t>havete</a:t>
            </a:r>
            <a:r>
              <a:rPr lang="it-IT" dirty="0"/>
              <a:t> ad essere quelli che militiate ad cavallo et comandiate, non si poteva cominciare da voi, per essere questa parte più difficile; ma bisognava cominciare da chi ha ad ubbidire et militare ad piè: et questo è il contado vostro. </a:t>
            </a:r>
          </a:p>
          <a:p>
            <a:endParaRPr lang="it-IT" dirty="0"/>
          </a:p>
        </p:txBody>
      </p:sp>
    </p:spTree>
    <p:extLst>
      <p:ext uri="{BB962C8B-B14F-4D97-AF65-F5344CB8AC3E}">
        <p14:creationId xmlns:p14="http://schemas.microsoft.com/office/powerpoint/2010/main" val="3315120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r>
              <a:rPr lang="it-IT" dirty="0"/>
              <a:t>Et però si è cominciata questa ordinanza nel contado; dove volendola ordinare, bisognava darle ordine et modo, cioè segni sotto chi </a:t>
            </a:r>
            <a:r>
              <a:rPr lang="it-IT" dirty="0" err="1"/>
              <a:t>e’</a:t>
            </a:r>
            <a:r>
              <a:rPr lang="it-IT" dirty="0"/>
              <a:t> </a:t>
            </a:r>
            <a:r>
              <a:rPr lang="it-IT" dirty="0" err="1"/>
              <a:t>militassino</a:t>
            </a:r>
            <a:r>
              <a:rPr lang="it-IT" dirty="0"/>
              <a:t>, armi con che si </a:t>
            </a:r>
            <a:r>
              <a:rPr lang="it-IT" dirty="0" err="1"/>
              <a:t>havessino</a:t>
            </a:r>
            <a:r>
              <a:rPr lang="it-IT" dirty="0"/>
              <a:t> ad armare, terminare chi </a:t>
            </a:r>
            <a:r>
              <a:rPr lang="it-IT" dirty="0" err="1"/>
              <a:t>havessi</a:t>
            </a:r>
            <a:r>
              <a:rPr lang="it-IT" dirty="0"/>
              <a:t> ad militare sotto ciascuno segno, et dare loro capi che li </a:t>
            </a:r>
            <a:r>
              <a:rPr lang="it-IT" dirty="0" err="1"/>
              <a:t>exercitassino</a:t>
            </a:r>
            <a:r>
              <a:rPr lang="it-IT" dirty="0"/>
              <a:t>. Quanto alle armi, quelle che sono date loro sono note; quanto </a:t>
            </a:r>
            <a:r>
              <a:rPr lang="it-IT" dirty="0" err="1"/>
              <a:t>a’</a:t>
            </a:r>
            <a:r>
              <a:rPr lang="it-IT" dirty="0"/>
              <a:t> segni, è parso che le </a:t>
            </a:r>
            <a:r>
              <a:rPr lang="it-IT" dirty="0" err="1"/>
              <a:t>sieno</a:t>
            </a:r>
            <a:r>
              <a:rPr lang="it-IT" dirty="0"/>
              <a:t> bandiere </a:t>
            </a:r>
            <a:r>
              <a:rPr lang="it-IT" dirty="0" err="1"/>
              <a:t>tucte</a:t>
            </a:r>
            <a:r>
              <a:rPr lang="it-IT" dirty="0"/>
              <a:t> con uno segno medesimo del Lione, </a:t>
            </a:r>
            <a:r>
              <a:rPr lang="it-IT" dirty="0" err="1"/>
              <a:t>adciò</a:t>
            </a:r>
            <a:r>
              <a:rPr lang="it-IT" dirty="0"/>
              <a:t> che </a:t>
            </a:r>
            <a:r>
              <a:rPr lang="it-IT" dirty="0" err="1"/>
              <a:t>tucti</a:t>
            </a:r>
            <a:r>
              <a:rPr lang="it-IT" dirty="0"/>
              <a:t> li </a:t>
            </a:r>
            <a:r>
              <a:rPr lang="it-IT" dirty="0" err="1"/>
              <a:t>huomini</a:t>
            </a:r>
            <a:r>
              <a:rPr lang="it-IT" dirty="0"/>
              <a:t> vostri </a:t>
            </a:r>
            <a:r>
              <a:rPr lang="it-IT" dirty="0" err="1"/>
              <a:t>sieno</a:t>
            </a:r>
            <a:r>
              <a:rPr lang="it-IT" dirty="0"/>
              <a:t> </a:t>
            </a:r>
            <a:r>
              <a:rPr lang="it-IT" dirty="0" err="1"/>
              <a:t>affectionati</a:t>
            </a:r>
            <a:r>
              <a:rPr lang="it-IT" dirty="0"/>
              <a:t> di una medesima cosa, et non </a:t>
            </a:r>
            <a:r>
              <a:rPr lang="it-IT" dirty="0" err="1"/>
              <a:t>habbino</a:t>
            </a:r>
            <a:r>
              <a:rPr lang="it-IT" dirty="0"/>
              <a:t> altro per </a:t>
            </a:r>
            <a:r>
              <a:rPr lang="it-IT" dirty="0" err="1"/>
              <a:t>obiecto</a:t>
            </a:r>
            <a:r>
              <a:rPr lang="it-IT" dirty="0"/>
              <a:t> che ’l segno </a:t>
            </a:r>
            <a:r>
              <a:rPr lang="it-IT" dirty="0" err="1"/>
              <a:t>publico</a:t>
            </a:r>
            <a:r>
              <a:rPr lang="it-IT" dirty="0"/>
              <a:t>, et per questo ne diventino partigiani. </a:t>
            </a:r>
            <a:r>
              <a:rPr lang="it-IT" dirty="0" err="1"/>
              <a:t>Sonsi</a:t>
            </a:r>
            <a:r>
              <a:rPr lang="it-IT" dirty="0"/>
              <a:t> distinti e capi, </a:t>
            </a:r>
            <a:r>
              <a:rPr lang="it-IT" dirty="0" err="1"/>
              <a:t>adciò</a:t>
            </a:r>
            <a:r>
              <a:rPr lang="it-IT" dirty="0"/>
              <a:t> che ciascuno </a:t>
            </a:r>
            <a:r>
              <a:rPr lang="it-IT" dirty="0" err="1"/>
              <a:t>riconoscha</a:t>
            </a:r>
            <a:r>
              <a:rPr lang="it-IT" dirty="0"/>
              <a:t> la sua; </a:t>
            </a:r>
            <a:r>
              <a:rPr lang="it-IT" dirty="0" err="1"/>
              <a:t>sonsi</a:t>
            </a:r>
            <a:r>
              <a:rPr lang="it-IT" dirty="0"/>
              <a:t> numerate, perché la città ne possa tener conto, et comandarle più facilmente. Era necessario dare ad queste bandiere termine di paese; et ad questo bisognava o terminare </a:t>
            </a:r>
            <a:r>
              <a:rPr lang="it-IT" dirty="0" err="1"/>
              <a:t>el</a:t>
            </a:r>
            <a:r>
              <a:rPr lang="it-IT" dirty="0"/>
              <a:t> paese vostro di nuovo, o pigiare de’ termini suoi antiqui; et perché </a:t>
            </a:r>
            <a:r>
              <a:rPr lang="it-IT" dirty="0" err="1"/>
              <a:t>e’</a:t>
            </a:r>
            <a:r>
              <a:rPr lang="it-IT" dirty="0"/>
              <a:t> si </a:t>
            </a:r>
            <a:r>
              <a:rPr lang="it-IT" dirty="0" err="1"/>
              <a:t>truova</a:t>
            </a:r>
            <a:r>
              <a:rPr lang="it-IT" dirty="0"/>
              <a:t> diviso in </a:t>
            </a:r>
            <a:r>
              <a:rPr lang="it-IT" dirty="0" err="1"/>
              <a:t>capitaneati</a:t>
            </a:r>
            <a:r>
              <a:rPr lang="it-IT" dirty="0"/>
              <a:t>, vicariati, </a:t>
            </a:r>
            <a:r>
              <a:rPr lang="it-IT" dirty="0" err="1"/>
              <a:t>potesterie</a:t>
            </a:r>
            <a:r>
              <a:rPr lang="it-IT" dirty="0"/>
              <a:t>, comuni et </a:t>
            </a:r>
            <a:r>
              <a:rPr lang="it-IT" dirty="0" err="1"/>
              <a:t>populi</a:t>
            </a:r>
            <a:r>
              <a:rPr lang="it-IT" dirty="0"/>
              <a:t>, parve, volendo andare con uno di questi ordini, da terminare queste bandiere con le </a:t>
            </a:r>
            <a:r>
              <a:rPr lang="it-IT" dirty="0" err="1"/>
              <a:t>potesterie</a:t>
            </a:r>
            <a:r>
              <a:rPr lang="it-IT" dirty="0"/>
              <a:t>, </a:t>
            </a:r>
            <a:r>
              <a:rPr lang="it-IT" dirty="0" err="1"/>
              <a:t>sendo</a:t>
            </a:r>
            <a:r>
              <a:rPr lang="it-IT" dirty="0"/>
              <a:t> li altri termini o troppi larghi, o troppi </a:t>
            </a:r>
            <a:r>
              <a:rPr lang="it-IT" dirty="0" err="1"/>
              <a:t>strecti</a:t>
            </a:r>
            <a:r>
              <a:rPr lang="it-IT" dirty="0"/>
              <a:t>. Et però si è dato ad ogni </a:t>
            </a:r>
            <a:r>
              <a:rPr lang="it-IT" dirty="0" err="1"/>
              <a:t>potesteria</a:t>
            </a:r>
            <a:r>
              <a:rPr lang="it-IT" dirty="0"/>
              <a:t> una bandiera; et ad </a:t>
            </a:r>
            <a:r>
              <a:rPr lang="it-IT" dirty="0" err="1"/>
              <a:t>dua</a:t>
            </a:r>
            <a:r>
              <a:rPr lang="it-IT" dirty="0"/>
              <a:t>, tre, 4 et cinque bandiere si è dato uno </a:t>
            </a:r>
            <a:r>
              <a:rPr lang="it-IT" dirty="0" err="1"/>
              <a:t>conestabole</a:t>
            </a:r>
            <a:r>
              <a:rPr lang="it-IT" dirty="0"/>
              <a:t> che li </a:t>
            </a:r>
            <a:r>
              <a:rPr lang="it-IT" dirty="0" err="1"/>
              <a:t>struischa</a:t>
            </a:r>
            <a:r>
              <a:rPr lang="it-IT" dirty="0"/>
              <a:t> secondo la </a:t>
            </a:r>
            <a:r>
              <a:rPr lang="it-IT" dirty="0" err="1"/>
              <a:t>commodità</a:t>
            </a:r>
            <a:r>
              <a:rPr lang="it-IT" dirty="0"/>
              <a:t> del </a:t>
            </a:r>
            <a:r>
              <a:rPr lang="it-IT" dirty="0" err="1"/>
              <a:t>ragunarli</a:t>
            </a:r>
            <a:r>
              <a:rPr lang="it-IT" dirty="0"/>
              <a:t> et secondo la moltitudine </a:t>
            </a:r>
            <a:r>
              <a:rPr lang="it-IT" dirty="0" err="1"/>
              <a:t>delli</a:t>
            </a:r>
            <a:r>
              <a:rPr lang="it-IT" dirty="0"/>
              <a:t> </a:t>
            </a:r>
            <a:r>
              <a:rPr lang="it-IT" dirty="0" err="1"/>
              <a:t>huomini</a:t>
            </a:r>
            <a:r>
              <a:rPr lang="it-IT" dirty="0"/>
              <a:t> </a:t>
            </a:r>
            <a:r>
              <a:rPr lang="it-IT" dirty="0" err="1"/>
              <a:t>descripti</a:t>
            </a:r>
            <a:r>
              <a:rPr lang="it-IT" dirty="0"/>
              <a:t> sotto tali bandiere; tanto che trenta bandiere che voi </a:t>
            </a:r>
            <a:r>
              <a:rPr lang="it-IT" dirty="0" err="1"/>
              <a:t>havete</a:t>
            </a:r>
            <a:r>
              <a:rPr lang="it-IT" dirty="0"/>
              <a:t> sono in governo d’undici </a:t>
            </a:r>
            <a:r>
              <a:rPr lang="it-IT" dirty="0" err="1"/>
              <a:t>connestaboli</a:t>
            </a:r>
            <a:r>
              <a:rPr lang="it-IT" dirty="0"/>
              <a:t>, et li luoghi dove le sono messe sono </a:t>
            </a:r>
            <a:r>
              <a:rPr lang="it-IT" dirty="0" err="1"/>
              <a:t>Mugiello</a:t>
            </a:r>
            <a:r>
              <a:rPr lang="it-IT" dirty="0"/>
              <a:t>, Firenzuola, </a:t>
            </a:r>
            <a:r>
              <a:rPr lang="it-IT" dirty="0" err="1"/>
              <a:t>Casentine</a:t>
            </a:r>
            <a:r>
              <a:rPr lang="it-IT" dirty="0"/>
              <a:t>, Valdarno di sopra et di sotto, Pescia et Lunigiana. Pareva bene, </a:t>
            </a:r>
            <a:r>
              <a:rPr lang="it-IT" dirty="0" err="1"/>
              <a:t>anchora</a:t>
            </a:r>
            <a:r>
              <a:rPr lang="it-IT" dirty="0"/>
              <a:t> non si sia facto, scrivere sotto ogni bandiera, cioè in ogni </a:t>
            </a:r>
            <a:r>
              <a:rPr lang="it-IT" dirty="0" err="1"/>
              <a:t>potesteria</a:t>
            </a:r>
            <a:r>
              <a:rPr lang="it-IT" dirty="0"/>
              <a:t>, più </a:t>
            </a:r>
            <a:r>
              <a:rPr lang="it-IT" dirty="0" err="1"/>
              <a:t>huomini</a:t>
            </a:r>
            <a:r>
              <a:rPr lang="it-IT" dirty="0"/>
              <a:t> si poteva, </a:t>
            </a:r>
            <a:r>
              <a:rPr lang="it-IT" dirty="0" err="1"/>
              <a:t>perchè</a:t>
            </a:r>
            <a:r>
              <a:rPr lang="it-IT" dirty="0"/>
              <a:t>, come </a:t>
            </a:r>
            <a:r>
              <a:rPr lang="it-IT" dirty="0" err="1"/>
              <a:t>dixe</a:t>
            </a:r>
            <a:r>
              <a:rPr lang="it-IT" dirty="0"/>
              <a:t> </a:t>
            </a:r>
            <a:r>
              <a:rPr lang="it-IT" dirty="0" err="1"/>
              <a:t>messer</a:t>
            </a:r>
            <a:r>
              <a:rPr lang="it-IT" dirty="0"/>
              <a:t> </a:t>
            </a:r>
            <a:r>
              <a:rPr lang="it-IT" dirty="0" err="1"/>
              <a:t>Hercole</a:t>
            </a:r>
            <a:r>
              <a:rPr lang="it-IT" dirty="0"/>
              <a:t> in uno suo </a:t>
            </a:r>
            <a:r>
              <a:rPr lang="it-IT" dirty="0" err="1"/>
              <a:t>scripto</a:t>
            </a:r>
            <a:r>
              <a:rPr lang="it-IT" dirty="0"/>
              <a:t>, questo ordine vi ha ad servire sempre in </a:t>
            </a:r>
            <a:r>
              <a:rPr lang="it-IT" dirty="0" err="1"/>
              <a:t>reputatione</a:t>
            </a:r>
            <a:r>
              <a:rPr lang="it-IT" dirty="0"/>
              <a:t>, et qualche volta in facto; né può servirvi in </a:t>
            </a:r>
            <a:r>
              <a:rPr lang="it-IT" dirty="0" err="1"/>
              <a:t>reputatione</a:t>
            </a:r>
            <a:r>
              <a:rPr lang="it-IT" dirty="0"/>
              <a:t> poco numero di </a:t>
            </a:r>
            <a:r>
              <a:rPr lang="it-IT" dirty="0" err="1"/>
              <a:t>huomini</a:t>
            </a:r>
            <a:r>
              <a:rPr lang="it-IT" dirty="0"/>
              <a:t>, né </a:t>
            </a:r>
            <a:r>
              <a:rPr lang="it-IT" dirty="0" err="1"/>
              <a:t>etiam</a:t>
            </a:r>
            <a:r>
              <a:rPr lang="it-IT" dirty="0"/>
              <a:t> in facto del poco numero di </a:t>
            </a:r>
            <a:r>
              <a:rPr lang="it-IT" dirty="0" err="1"/>
              <a:t>huomini</a:t>
            </a:r>
            <a:r>
              <a:rPr lang="it-IT" dirty="0"/>
              <a:t>, quando pure bisognassi, si può trarre lo assai, ma sì bene dello assai </a:t>
            </a:r>
            <a:r>
              <a:rPr lang="it-IT" dirty="0" err="1"/>
              <a:t>el</a:t>
            </a:r>
            <a:r>
              <a:rPr lang="it-IT" dirty="0"/>
              <a:t> poco. Né </a:t>
            </a:r>
            <a:r>
              <a:rPr lang="it-IT" dirty="0" err="1"/>
              <a:t>impediscie</a:t>
            </a:r>
            <a:r>
              <a:rPr lang="it-IT" dirty="0"/>
              <a:t> cosa alcuna </a:t>
            </a:r>
            <a:r>
              <a:rPr lang="it-IT" dirty="0" err="1"/>
              <a:t>el</a:t>
            </a:r>
            <a:r>
              <a:rPr lang="it-IT" dirty="0"/>
              <a:t> tenere ordinati </a:t>
            </a:r>
            <a:r>
              <a:rPr lang="it-IT" dirty="0" err="1"/>
              <a:t>ne’paesi</a:t>
            </a:r>
            <a:r>
              <a:rPr lang="it-IT" dirty="0"/>
              <a:t> assai </a:t>
            </a:r>
            <a:r>
              <a:rPr lang="it-IT" dirty="0" err="1"/>
              <a:t>huomini</a:t>
            </a:r>
            <a:r>
              <a:rPr lang="it-IT" dirty="0"/>
              <a:t>, non li obbligando ad fare più che 12 o 16 monstre lo anno, et dando loro libera </a:t>
            </a:r>
            <a:r>
              <a:rPr lang="it-IT" dirty="0" err="1"/>
              <a:t>licentia</a:t>
            </a:r>
            <a:r>
              <a:rPr lang="it-IT" dirty="0"/>
              <a:t> d’andare dove </a:t>
            </a:r>
            <a:r>
              <a:rPr lang="it-IT" dirty="0" err="1"/>
              <a:t>voglono</a:t>
            </a:r>
            <a:r>
              <a:rPr lang="it-IT" dirty="0"/>
              <a:t> ad fare e </a:t>
            </a:r>
            <a:r>
              <a:rPr lang="it-IT" dirty="0" err="1"/>
              <a:t>facti</a:t>
            </a:r>
            <a:r>
              <a:rPr lang="it-IT" dirty="0"/>
              <a:t> loro. Et però </a:t>
            </a:r>
            <a:r>
              <a:rPr lang="it-IT" dirty="0" err="1"/>
              <a:t>el</a:t>
            </a:r>
            <a:r>
              <a:rPr lang="it-IT" dirty="0"/>
              <a:t> tenerne ordinati assai è più </a:t>
            </a:r>
            <a:r>
              <a:rPr lang="it-IT" dirty="0" err="1"/>
              <a:t>prudentia</a:t>
            </a:r>
            <a:r>
              <a:rPr lang="it-IT" dirty="0"/>
              <a:t>, con </a:t>
            </a:r>
            <a:r>
              <a:rPr lang="it-IT" dirty="0" err="1"/>
              <a:t>aniimo</a:t>
            </a:r>
            <a:r>
              <a:rPr lang="it-IT" dirty="0"/>
              <a:t> di non </a:t>
            </a:r>
            <a:r>
              <a:rPr lang="it-IT" dirty="0" err="1"/>
              <a:t>havere</a:t>
            </a:r>
            <a:r>
              <a:rPr lang="it-IT" dirty="0"/>
              <a:t> poi ad operare, né levare da casa chi ha </a:t>
            </a:r>
            <a:r>
              <a:rPr lang="it-IT" dirty="0" err="1"/>
              <a:t>honesta</a:t>
            </a:r>
            <a:r>
              <a:rPr lang="it-IT" dirty="0"/>
              <a:t> cagione di starvi, o chi si conoscessi inutile. Et così alla </a:t>
            </a:r>
            <a:r>
              <a:rPr lang="it-IT" dirty="0" err="1"/>
              <a:t>reputatione</a:t>
            </a:r>
            <a:r>
              <a:rPr lang="it-IT" dirty="0"/>
              <a:t> ti giova </a:t>
            </a:r>
            <a:r>
              <a:rPr lang="it-IT" dirty="0" err="1"/>
              <a:t>el</a:t>
            </a:r>
            <a:r>
              <a:rPr lang="it-IT" dirty="0"/>
              <a:t> numero grande, al facto </a:t>
            </a:r>
            <a:r>
              <a:rPr lang="it-IT" dirty="0" err="1"/>
              <a:t>el</a:t>
            </a:r>
            <a:r>
              <a:rPr lang="it-IT" dirty="0"/>
              <a:t> numero minore et buono, perché sempre si potrà farne nuova </a:t>
            </a:r>
            <a:r>
              <a:rPr lang="it-IT" dirty="0" err="1"/>
              <a:t>scielta</a:t>
            </a:r>
            <a:r>
              <a:rPr lang="it-IT" dirty="0"/>
              <a:t> et </a:t>
            </a:r>
            <a:r>
              <a:rPr lang="it-IT" dirty="0" err="1"/>
              <a:t>meglo</a:t>
            </a:r>
            <a:r>
              <a:rPr lang="it-IT" dirty="0"/>
              <a:t>, </a:t>
            </a:r>
            <a:r>
              <a:rPr lang="it-IT" dirty="0" err="1"/>
              <a:t>havendogli</a:t>
            </a:r>
            <a:r>
              <a:rPr lang="it-IT" dirty="0"/>
              <a:t> visti più volte in viso, che non li </a:t>
            </a:r>
            <a:r>
              <a:rPr lang="it-IT" dirty="0" err="1"/>
              <a:t>havendo</a:t>
            </a:r>
            <a:r>
              <a:rPr lang="it-IT" dirty="0"/>
              <a:t> visti</a:t>
            </a:r>
            <a:r>
              <a:rPr lang="it-IT" dirty="0" smtClean="0"/>
              <a:t>.</a:t>
            </a:r>
            <a:endParaRPr lang="it-IT" dirty="0"/>
          </a:p>
        </p:txBody>
      </p:sp>
    </p:spTree>
    <p:extLst>
      <p:ext uri="{BB962C8B-B14F-4D97-AF65-F5344CB8AC3E}">
        <p14:creationId xmlns:p14="http://schemas.microsoft.com/office/powerpoint/2010/main" val="299601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Le cose cominciano a cambiare nel Trecento</a:t>
            </a:r>
            <a:endParaRPr lang="it-IT" sz="2400" dirty="0">
              <a:solidFill>
                <a:srgbClr val="FF0000"/>
              </a:solidFill>
            </a:endParaRPr>
          </a:p>
        </p:txBody>
      </p:sp>
      <p:sp>
        <p:nvSpPr>
          <p:cNvPr id="3" name="Segnaposto contenuto 2"/>
          <p:cNvSpPr>
            <a:spLocks noGrp="1"/>
          </p:cNvSpPr>
          <p:nvPr>
            <p:ph idx="1"/>
          </p:nvPr>
        </p:nvSpPr>
        <p:spPr/>
        <p:txBody>
          <a:bodyPr/>
          <a:lstStyle/>
          <a:p>
            <a:r>
              <a:rPr lang="it-IT" dirty="0" smtClean="0"/>
              <a:t>il </a:t>
            </a:r>
            <a:r>
              <a:rPr lang="it-IT" dirty="0"/>
              <a:t>ruolo decisivo dei fanti nei campi di battaglia può essere valutato già a partire da metà trecento. Il miglioramento dell’arco inglese consentì eccellenti prestazioni e inoltre la combinazione tra arcieri e picchieri determinò la superiorità della fanteria sulla </a:t>
            </a:r>
            <a:r>
              <a:rPr lang="it-IT" dirty="0" smtClean="0"/>
              <a:t>cavalleria</a:t>
            </a:r>
            <a:r>
              <a:rPr lang="it-IT" dirty="0"/>
              <a:t> </a:t>
            </a:r>
            <a:endParaRPr lang="it-IT" dirty="0" smtClean="0"/>
          </a:p>
          <a:p>
            <a:endParaRPr lang="it-IT" dirty="0"/>
          </a:p>
          <a:p>
            <a:r>
              <a:rPr lang="it-IT" dirty="0" smtClean="0"/>
              <a:t>“rivoluzione </a:t>
            </a:r>
            <a:r>
              <a:rPr lang="it-IT" dirty="0"/>
              <a:t>della </a:t>
            </a:r>
            <a:r>
              <a:rPr lang="it-IT" dirty="0" smtClean="0"/>
              <a:t>fanteria”</a:t>
            </a:r>
          </a:p>
          <a:p>
            <a:r>
              <a:rPr lang="it-IT" dirty="0"/>
              <a:t>A partire dalla metà del trecento, il crescente appesantimento dell’uomo d’armi (l’armatura doveva meglio proteggerlo dalle frecce e dalle rudimentali armi da fuoco) comportò una maggior cooperazione con i cavalieri leggeri e con gli arcieri, i quali a loro volta avevano bisogno della protezione dei picchieri e degli alabardieri.</a:t>
            </a:r>
          </a:p>
          <a:p>
            <a:endParaRPr lang="it-IT" dirty="0"/>
          </a:p>
        </p:txBody>
      </p:sp>
    </p:spTree>
    <p:extLst>
      <p:ext uri="{BB962C8B-B14F-4D97-AF65-F5344CB8AC3E}">
        <p14:creationId xmlns:p14="http://schemas.microsoft.com/office/powerpoint/2010/main" val="2197575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47500" lnSpcReduction="20000"/>
          </a:bodyPr>
          <a:lstStyle/>
          <a:p>
            <a:r>
              <a:rPr lang="it-IT" dirty="0"/>
              <a:t>Voi dunque vi trovate </a:t>
            </a:r>
            <a:r>
              <a:rPr lang="it-IT" dirty="0" err="1"/>
              <a:t>scripti</a:t>
            </a:r>
            <a:r>
              <a:rPr lang="it-IT" dirty="0"/>
              <a:t> ne’ </a:t>
            </a:r>
            <a:r>
              <a:rPr lang="it-IT" dirty="0" err="1"/>
              <a:t>soprascripti</a:t>
            </a:r>
            <a:r>
              <a:rPr lang="it-IT" dirty="0"/>
              <a:t> </a:t>
            </a:r>
            <a:r>
              <a:rPr lang="it-IT" dirty="0" err="1"/>
              <a:t>luogho</a:t>
            </a:r>
            <a:r>
              <a:rPr lang="it-IT" dirty="0"/>
              <a:t> et sotto 30 bandiere et undici </a:t>
            </a:r>
            <a:r>
              <a:rPr lang="it-IT" dirty="0" err="1"/>
              <a:t>connestaboli</a:t>
            </a:r>
            <a:r>
              <a:rPr lang="it-IT" dirty="0"/>
              <a:t> più che cinquemila </a:t>
            </a:r>
            <a:r>
              <a:rPr lang="it-IT" dirty="0" err="1"/>
              <a:t>huomini</a:t>
            </a:r>
            <a:r>
              <a:rPr lang="it-IT" dirty="0"/>
              <a:t>; </a:t>
            </a:r>
            <a:r>
              <a:rPr lang="it-IT" dirty="0" err="1"/>
              <a:t>havetene</a:t>
            </a:r>
            <a:r>
              <a:rPr lang="it-IT" dirty="0"/>
              <a:t> facto mostra in Firenze di 1200; et sono procedute le cose, </a:t>
            </a:r>
            <a:r>
              <a:rPr lang="it-IT" dirty="0" err="1"/>
              <a:t>sendo</a:t>
            </a:r>
            <a:r>
              <a:rPr lang="it-IT" dirty="0"/>
              <a:t> nuove, assai ordinatamente; ma le non possono stare più così, perché </a:t>
            </a:r>
            <a:r>
              <a:rPr lang="it-IT" dirty="0" err="1"/>
              <a:t>e’</a:t>
            </a:r>
            <a:r>
              <a:rPr lang="it-IT" dirty="0"/>
              <a:t> bisogna che la ’</a:t>
            </a:r>
            <a:r>
              <a:rPr lang="it-IT" dirty="0" err="1"/>
              <a:t>mpresa</a:t>
            </a:r>
            <a:r>
              <a:rPr lang="it-IT" dirty="0"/>
              <a:t> ruini, o che </a:t>
            </a:r>
            <a:r>
              <a:rPr lang="it-IT" dirty="0" err="1"/>
              <a:t>che</a:t>
            </a:r>
            <a:r>
              <a:rPr lang="it-IT" dirty="0"/>
              <a:t> la facci disordine, perché, </a:t>
            </a:r>
            <a:r>
              <a:rPr lang="it-IT" dirty="0" err="1"/>
              <a:t>sanza</a:t>
            </a:r>
            <a:r>
              <a:rPr lang="it-IT" dirty="0"/>
              <a:t> dare loro capo et guida, non si può </a:t>
            </a:r>
            <a:r>
              <a:rPr lang="it-IT" dirty="0" err="1"/>
              <a:t>reggiere</a:t>
            </a:r>
            <a:r>
              <a:rPr lang="it-IT" dirty="0"/>
              <a:t> contro </a:t>
            </a:r>
            <a:r>
              <a:rPr lang="it-IT" dirty="0" err="1"/>
              <a:t>alli</a:t>
            </a:r>
            <a:r>
              <a:rPr lang="it-IT" dirty="0"/>
              <a:t> inimici che la ha. </a:t>
            </a:r>
            <a:r>
              <a:rPr lang="it-IT" dirty="0" err="1"/>
              <a:t>El</a:t>
            </a:r>
            <a:r>
              <a:rPr lang="it-IT" dirty="0"/>
              <a:t> capo che bisogna dare loro è fare una </a:t>
            </a:r>
            <a:r>
              <a:rPr lang="it-IT" dirty="0" err="1"/>
              <a:t>leggie</a:t>
            </a:r>
            <a:r>
              <a:rPr lang="it-IT" dirty="0"/>
              <a:t> che ne </a:t>
            </a:r>
            <a:r>
              <a:rPr lang="it-IT" dirty="0" err="1"/>
              <a:t>dispongha</a:t>
            </a:r>
            <a:r>
              <a:rPr lang="it-IT" dirty="0"/>
              <a:t> et uno magistrato che l’</a:t>
            </a:r>
            <a:r>
              <a:rPr lang="it-IT" dirty="0" err="1"/>
              <a:t>observi</a:t>
            </a:r>
            <a:r>
              <a:rPr lang="it-IT" dirty="0"/>
              <a:t>; et in questa </a:t>
            </a:r>
            <a:r>
              <a:rPr lang="it-IT" dirty="0" err="1"/>
              <a:t>leggie</a:t>
            </a:r>
            <a:r>
              <a:rPr lang="it-IT" dirty="0"/>
              <a:t> bisogna </a:t>
            </a:r>
            <a:r>
              <a:rPr lang="it-IT" dirty="0" err="1"/>
              <a:t>provedere</a:t>
            </a:r>
            <a:r>
              <a:rPr lang="it-IT" dirty="0"/>
              <a:t> ad questo, che li </a:t>
            </a:r>
            <a:r>
              <a:rPr lang="it-IT" dirty="0" err="1"/>
              <a:t>scripti</a:t>
            </a:r>
            <a:r>
              <a:rPr lang="it-IT" dirty="0"/>
              <a:t> </a:t>
            </a:r>
            <a:r>
              <a:rPr lang="it-IT" dirty="0" err="1"/>
              <a:t>stieno</a:t>
            </a:r>
            <a:r>
              <a:rPr lang="it-IT" dirty="0"/>
              <a:t> bene ordinati, che non </a:t>
            </a:r>
            <a:r>
              <a:rPr lang="it-IT" dirty="0" err="1"/>
              <a:t>possino</a:t>
            </a:r>
            <a:r>
              <a:rPr lang="it-IT" dirty="0"/>
              <a:t> nuocere, et che si remunerino. Ad tenerli ordinati, bisogna che questo magistrato </a:t>
            </a:r>
            <a:r>
              <a:rPr lang="it-IT" dirty="0" err="1"/>
              <a:t>habbi</a:t>
            </a:r>
            <a:r>
              <a:rPr lang="it-IT" dirty="0"/>
              <a:t> autorità di punirli et </a:t>
            </a:r>
            <a:r>
              <a:rPr lang="it-IT" dirty="0" err="1"/>
              <a:t>facultà</a:t>
            </a:r>
            <a:r>
              <a:rPr lang="it-IT" dirty="0"/>
              <a:t> </a:t>
            </a:r>
            <a:r>
              <a:rPr lang="it-IT" dirty="0" err="1"/>
              <a:t>da∙ffarlo</a:t>
            </a:r>
            <a:r>
              <a:rPr lang="it-IT" dirty="0"/>
              <a:t>, et che la </a:t>
            </a:r>
            <a:r>
              <a:rPr lang="it-IT" dirty="0" err="1"/>
              <a:t>leggie</a:t>
            </a:r>
            <a:r>
              <a:rPr lang="it-IT" dirty="0"/>
              <a:t> lo necessiti ad fare </a:t>
            </a:r>
            <a:r>
              <a:rPr lang="it-IT" dirty="0" err="1"/>
              <a:t>tucto</a:t>
            </a:r>
            <a:r>
              <a:rPr lang="it-IT" dirty="0"/>
              <a:t> quello che è in </a:t>
            </a:r>
            <a:r>
              <a:rPr lang="it-IT" dirty="0" err="1"/>
              <a:t>substantia</a:t>
            </a:r>
            <a:r>
              <a:rPr lang="it-IT" dirty="0"/>
              <a:t> della cosa, et che, </a:t>
            </a:r>
            <a:r>
              <a:rPr lang="it-IT" dirty="0" err="1"/>
              <a:t>stralasciandola</a:t>
            </a:r>
            <a:r>
              <a:rPr lang="it-IT" dirty="0"/>
              <a:t>, le facessi danno. Et però bisogna </a:t>
            </a:r>
            <a:r>
              <a:rPr lang="it-IT" dirty="0" err="1"/>
              <a:t>constringerlo</a:t>
            </a:r>
            <a:r>
              <a:rPr lang="it-IT" dirty="0"/>
              <a:t> ad tenerne armati un numero almeno ad tenere le bandiere, et e </a:t>
            </a:r>
            <a:r>
              <a:rPr lang="it-IT" dirty="0" err="1"/>
              <a:t>connestaboli</a:t>
            </a:r>
            <a:r>
              <a:rPr lang="it-IT" dirty="0"/>
              <a:t>, ad </a:t>
            </a:r>
            <a:r>
              <a:rPr lang="it-IT" dirty="0" err="1"/>
              <a:t>provedere</a:t>
            </a:r>
            <a:r>
              <a:rPr lang="it-IT" dirty="0"/>
              <a:t> all’armi, ad far fare loro le mostre et </a:t>
            </a:r>
            <a:r>
              <a:rPr lang="it-IT" dirty="0" err="1"/>
              <a:t>vicitarli</a:t>
            </a:r>
            <a:r>
              <a:rPr lang="it-IT" dirty="0"/>
              <a:t>, ad rivederne ogni anno conto et cancellare in certi dì et in certo tempo et rimetterli, ad mescolarci qualche cosa di religione per farli più ubbidienti. Quanto ad ordinare che non </a:t>
            </a:r>
            <a:r>
              <a:rPr lang="it-IT" dirty="0" err="1"/>
              <a:t>possino</a:t>
            </a:r>
            <a:r>
              <a:rPr lang="it-IT" dirty="0"/>
              <a:t> nuocere, si ha ad considerare che possono nuocere in </a:t>
            </a:r>
            <a:r>
              <a:rPr lang="it-IT" dirty="0" err="1"/>
              <a:t>dua</a:t>
            </a:r>
            <a:r>
              <a:rPr lang="it-IT" dirty="0"/>
              <a:t> modi: o fra loro, o contro alla città. Se fra loro, possono ferirsi l’uno l’altro </a:t>
            </a:r>
            <a:r>
              <a:rPr lang="it-IT" dirty="0" err="1"/>
              <a:t>particularmente</a:t>
            </a:r>
            <a:r>
              <a:rPr lang="it-IT" dirty="0"/>
              <a:t>, o fare </a:t>
            </a:r>
            <a:r>
              <a:rPr lang="it-IT" dirty="0" err="1"/>
              <a:t>ragunate</a:t>
            </a:r>
            <a:r>
              <a:rPr lang="it-IT" dirty="0"/>
              <a:t> per fare male, come </a:t>
            </a:r>
            <a:r>
              <a:rPr lang="it-IT" dirty="0" err="1"/>
              <a:t>soglono</a:t>
            </a:r>
            <a:r>
              <a:rPr lang="it-IT" dirty="0"/>
              <a:t>. Nel primo caso si vuole duplicare loro la pena, et </a:t>
            </a:r>
            <a:r>
              <a:rPr lang="it-IT" dirty="0" err="1"/>
              <a:t>maxime</a:t>
            </a:r>
            <a:r>
              <a:rPr lang="it-IT" dirty="0"/>
              <a:t> quelli che </a:t>
            </a:r>
            <a:r>
              <a:rPr lang="it-IT" dirty="0" err="1"/>
              <a:t>ferissino</a:t>
            </a:r>
            <a:r>
              <a:rPr lang="it-IT" dirty="0"/>
              <a:t> in su le mostre; ma, ferendo altrove, si potrebbe </a:t>
            </a:r>
            <a:r>
              <a:rPr lang="it-IT" dirty="0" err="1"/>
              <a:t>observare</a:t>
            </a:r>
            <a:r>
              <a:rPr lang="it-IT" dirty="0"/>
              <a:t> le </a:t>
            </a:r>
            <a:r>
              <a:rPr lang="it-IT" dirty="0" err="1"/>
              <a:t>leggie</a:t>
            </a:r>
            <a:r>
              <a:rPr lang="it-IT" dirty="0"/>
              <a:t> </a:t>
            </a:r>
            <a:r>
              <a:rPr lang="it-IT" dirty="0" err="1"/>
              <a:t>vechie</a:t>
            </a:r>
            <a:r>
              <a:rPr lang="it-IT" dirty="0"/>
              <a:t>. Quando </a:t>
            </a:r>
            <a:r>
              <a:rPr lang="it-IT" dirty="0" err="1"/>
              <a:t>e’</a:t>
            </a:r>
            <a:r>
              <a:rPr lang="it-IT" dirty="0"/>
              <a:t> </a:t>
            </a:r>
            <a:r>
              <a:rPr lang="it-IT" dirty="0" err="1"/>
              <a:t>facessino</a:t>
            </a:r>
            <a:r>
              <a:rPr lang="it-IT" dirty="0"/>
              <a:t> </a:t>
            </a:r>
            <a:r>
              <a:rPr lang="it-IT" dirty="0" err="1"/>
              <a:t>ragunate</a:t>
            </a:r>
            <a:r>
              <a:rPr lang="it-IT" dirty="0"/>
              <a:t> in comuni, bisognerebbe fare ogni viva et grande </a:t>
            </a:r>
            <a:r>
              <a:rPr lang="it-IT" dirty="0" err="1"/>
              <a:t>demostratione</a:t>
            </a:r>
            <a:r>
              <a:rPr lang="it-IT" dirty="0"/>
              <a:t> contro ad chi ne </a:t>
            </a:r>
            <a:r>
              <a:rPr lang="it-IT" dirty="0" err="1"/>
              <a:t>fussi</a:t>
            </a:r>
            <a:r>
              <a:rPr lang="it-IT" dirty="0"/>
              <a:t> capo, et uno </a:t>
            </a:r>
            <a:r>
              <a:rPr lang="it-IT" dirty="0" err="1"/>
              <a:t>exemplo</a:t>
            </a:r>
            <a:r>
              <a:rPr lang="it-IT" dirty="0"/>
              <a:t> basta uno </a:t>
            </a:r>
            <a:r>
              <a:rPr lang="it-IT" dirty="0" err="1"/>
              <a:t>pezo</a:t>
            </a:r>
            <a:r>
              <a:rPr lang="it-IT" dirty="0"/>
              <a:t> nella memoria </a:t>
            </a:r>
            <a:r>
              <a:rPr lang="it-IT" dirty="0" err="1"/>
              <a:t>delli</a:t>
            </a:r>
            <a:r>
              <a:rPr lang="it-IT" dirty="0"/>
              <a:t> </a:t>
            </a:r>
            <a:r>
              <a:rPr lang="it-IT" dirty="0" err="1"/>
              <a:t>huomini</a:t>
            </a:r>
            <a:r>
              <a:rPr lang="it-IT" dirty="0"/>
              <a:t>. Contro alla città costoro possono fare male in questi modi: o con ribellarsi et </a:t>
            </a:r>
            <a:r>
              <a:rPr lang="it-IT" dirty="0" err="1"/>
              <a:t>adherirsi</a:t>
            </a:r>
            <a:r>
              <a:rPr lang="it-IT" dirty="0"/>
              <a:t> con uno forestiero, o essere male adoperati da uno magistrato o da una persona privata. Quanto ad lo </a:t>
            </a:r>
            <a:r>
              <a:rPr lang="it-IT" dirty="0" err="1"/>
              <a:t>adherirsi</a:t>
            </a:r>
            <a:r>
              <a:rPr lang="it-IT" dirty="0"/>
              <a:t> ad uno forestiero, li </a:t>
            </a:r>
            <a:r>
              <a:rPr lang="it-IT" dirty="0" err="1"/>
              <a:t>huomini</a:t>
            </a:r>
            <a:r>
              <a:rPr lang="it-IT" dirty="0"/>
              <a:t> ordinati </a:t>
            </a:r>
            <a:r>
              <a:rPr lang="it-IT" dirty="0" err="1"/>
              <a:t>nelli</a:t>
            </a:r>
            <a:r>
              <a:rPr lang="it-IT" dirty="0"/>
              <a:t> luoghi </a:t>
            </a:r>
            <a:r>
              <a:rPr lang="it-IT" dirty="0" err="1"/>
              <a:t>sopraddecti</a:t>
            </a:r>
            <a:r>
              <a:rPr lang="it-IT" dirty="0"/>
              <a:t> non lo possono fare, et non se ne </a:t>
            </a:r>
            <a:r>
              <a:rPr lang="it-IT" dirty="0" err="1"/>
              <a:t>debbe</a:t>
            </a:r>
            <a:r>
              <a:rPr lang="it-IT" dirty="0"/>
              <a:t> dubitare. Quanto allo essere male operati da uno magistrato, è necessario ordinare le cose in modo che </a:t>
            </a:r>
            <a:r>
              <a:rPr lang="it-IT" dirty="0" err="1"/>
              <a:t>conoschino</a:t>
            </a:r>
            <a:r>
              <a:rPr lang="it-IT" dirty="0"/>
              <a:t> più superiori. Et considerando in che </a:t>
            </a:r>
            <a:r>
              <a:rPr lang="it-IT" dirty="0" err="1"/>
              <a:t>articulo</a:t>
            </a:r>
            <a:r>
              <a:rPr lang="it-IT" dirty="0"/>
              <a:t> loro hanno ad riconoscere </a:t>
            </a:r>
            <a:r>
              <a:rPr lang="it-IT" dirty="0" err="1"/>
              <a:t>el</a:t>
            </a:r>
            <a:r>
              <a:rPr lang="it-IT" dirty="0"/>
              <a:t> superiore, mi pare che li </a:t>
            </a:r>
            <a:r>
              <a:rPr lang="it-IT" dirty="0" err="1"/>
              <a:t>habbino</a:t>
            </a:r>
            <a:r>
              <a:rPr lang="it-IT" dirty="0"/>
              <a:t> ad riconoscere chi li </a:t>
            </a:r>
            <a:r>
              <a:rPr lang="it-IT" dirty="0" err="1"/>
              <a:t>tengha</a:t>
            </a:r>
            <a:r>
              <a:rPr lang="it-IT" dirty="0"/>
              <a:t> ad casa ordinati, chi li comandi nella guerra, et chi li remuneri. Et perché </a:t>
            </a:r>
            <a:r>
              <a:rPr lang="it-IT" dirty="0" err="1"/>
              <a:t>e’</a:t>
            </a:r>
            <a:r>
              <a:rPr lang="it-IT" dirty="0"/>
              <a:t> sarebbe </a:t>
            </a:r>
            <a:r>
              <a:rPr lang="it-IT" dirty="0" err="1"/>
              <a:t>periculoso</a:t>
            </a:r>
            <a:r>
              <a:rPr lang="it-IT" dirty="0"/>
              <a:t> che </a:t>
            </a:r>
            <a:r>
              <a:rPr lang="it-IT" dirty="0" err="1"/>
              <a:t>riconoscessino</a:t>
            </a:r>
            <a:r>
              <a:rPr lang="it-IT" dirty="0"/>
              <a:t> </a:t>
            </a:r>
            <a:r>
              <a:rPr lang="it-IT" dirty="0" err="1"/>
              <a:t>tucte</a:t>
            </a:r>
            <a:r>
              <a:rPr lang="it-IT" dirty="0"/>
              <a:t> queste autorità in uno solo superiore, sarebbe bene che questo magistrato nuovo li tenessi ordinati ad casa, e Dieci dipoi li </a:t>
            </a:r>
            <a:r>
              <a:rPr lang="it-IT" dirty="0" err="1"/>
              <a:t>comandassino</a:t>
            </a:r>
            <a:r>
              <a:rPr lang="it-IT" dirty="0"/>
              <a:t> nella guerra, et e Signori, Collegi, Dieci et nuovo magistrato li premiassi et remunerassi, et così </a:t>
            </a:r>
            <a:r>
              <a:rPr lang="it-IT" dirty="0" err="1"/>
              <a:t>verrebbono</a:t>
            </a:r>
            <a:r>
              <a:rPr lang="it-IT" dirty="0"/>
              <a:t> sempre ad </a:t>
            </a:r>
            <a:r>
              <a:rPr lang="it-IT" dirty="0" err="1"/>
              <a:t>havere</a:t>
            </a:r>
            <a:r>
              <a:rPr lang="it-IT" dirty="0"/>
              <a:t> in confuso </a:t>
            </a:r>
            <a:r>
              <a:rPr lang="it-IT" dirty="0" err="1"/>
              <a:t>el</a:t>
            </a:r>
            <a:r>
              <a:rPr lang="it-IT" dirty="0"/>
              <a:t> loro superiore, et riconoscere un pubblico et non un privato. Et perché una moltitudine </a:t>
            </a:r>
            <a:r>
              <a:rPr lang="it-IT" dirty="0" err="1"/>
              <a:t>sanza</a:t>
            </a:r>
            <a:r>
              <a:rPr lang="it-IT" dirty="0"/>
              <a:t> capo non </a:t>
            </a:r>
            <a:r>
              <a:rPr lang="it-IT" dirty="0" err="1"/>
              <a:t>fecie</a:t>
            </a:r>
            <a:r>
              <a:rPr lang="it-IT" dirty="0"/>
              <a:t> mai male o, se pure lo fa, è facile ad reprimerla, bisogna </a:t>
            </a:r>
            <a:r>
              <a:rPr lang="it-IT" dirty="0" err="1"/>
              <a:t>havere</a:t>
            </a:r>
            <a:r>
              <a:rPr lang="it-IT" dirty="0"/>
              <a:t> </a:t>
            </a:r>
            <a:r>
              <a:rPr lang="it-IT" dirty="0" err="1"/>
              <a:t>advertenza</a:t>
            </a:r>
            <a:r>
              <a:rPr lang="it-IT" dirty="0"/>
              <a:t> </a:t>
            </a:r>
            <a:r>
              <a:rPr lang="it-IT" dirty="0" err="1"/>
              <a:t>alli</a:t>
            </a:r>
            <a:r>
              <a:rPr lang="it-IT" dirty="0"/>
              <a:t> capi ad chi si danno le bandiere in governo continuamente, che non piglino più autorità con loro si conviene: la quale possono </a:t>
            </a:r>
            <a:r>
              <a:rPr lang="it-IT" dirty="0" err="1"/>
              <a:t>piglare</a:t>
            </a:r>
            <a:r>
              <a:rPr lang="it-IT" dirty="0"/>
              <a:t> in più modi, o per stare continuamente al governo di quelle, o per </a:t>
            </a:r>
            <a:r>
              <a:rPr lang="it-IT" dirty="0" err="1"/>
              <a:t>havere</a:t>
            </a:r>
            <a:r>
              <a:rPr lang="it-IT" dirty="0"/>
              <a:t> con loro interesse. Et però bisogna </a:t>
            </a:r>
            <a:r>
              <a:rPr lang="it-IT" dirty="0" err="1"/>
              <a:t>provedere</a:t>
            </a:r>
            <a:r>
              <a:rPr lang="it-IT" dirty="0"/>
              <a:t> che nessuno </a:t>
            </a:r>
            <a:r>
              <a:rPr lang="it-IT" dirty="0" err="1"/>
              <a:t>natìo</a:t>
            </a:r>
            <a:r>
              <a:rPr lang="it-IT" dirty="0"/>
              <a:t> </a:t>
            </a:r>
            <a:r>
              <a:rPr lang="it-IT" dirty="0" err="1"/>
              <a:t>delli</a:t>
            </a:r>
            <a:r>
              <a:rPr lang="it-IT" dirty="0"/>
              <a:t> luoghi dove è una bandiera, o che vi </a:t>
            </a:r>
            <a:r>
              <a:rPr lang="it-IT" dirty="0" err="1"/>
              <a:t>habbi</a:t>
            </a:r>
            <a:r>
              <a:rPr lang="it-IT" dirty="0"/>
              <a:t> casa o possessione, la possa governare; ma si tolga gente di Casentino per il </a:t>
            </a:r>
            <a:r>
              <a:rPr lang="it-IT" dirty="0" err="1"/>
              <a:t>Mugiello</a:t>
            </a:r>
            <a:r>
              <a:rPr lang="it-IT" dirty="0"/>
              <a:t>, et per </a:t>
            </a:r>
            <a:r>
              <a:rPr lang="it-IT" dirty="0" err="1"/>
              <a:t>Casentine</a:t>
            </a:r>
            <a:r>
              <a:rPr lang="it-IT" dirty="0"/>
              <a:t> gente del </a:t>
            </a:r>
            <a:r>
              <a:rPr lang="it-IT" dirty="0" err="1"/>
              <a:t>Mugiello</a:t>
            </a:r>
            <a:r>
              <a:rPr lang="it-IT" dirty="0"/>
              <a:t>. Et perché l’autorità con </a:t>
            </a:r>
            <a:r>
              <a:rPr lang="it-IT" dirty="0" err="1"/>
              <a:t>el</a:t>
            </a:r>
            <a:r>
              <a:rPr lang="it-IT" dirty="0"/>
              <a:t> tempo si </a:t>
            </a:r>
            <a:r>
              <a:rPr lang="it-IT" dirty="0" err="1"/>
              <a:t>pigla</a:t>
            </a:r>
            <a:r>
              <a:rPr lang="it-IT" dirty="0"/>
              <a:t>, è bene fare ogni anno le permute de’ </a:t>
            </a:r>
            <a:r>
              <a:rPr lang="it-IT" dirty="0" err="1"/>
              <a:t>connestaboli</a:t>
            </a:r>
            <a:r>
              <a:rPr lang="it-IT" dirty="0"/>
              <a:t>, et dare loro nuovi governi, et dare loro divieto qualche anno da quelli governi primi, et quando </a:t>
            </a:r>
            <a:r>
              <a:rPr lang="it-IT" dirty="0" err="1"/>
              <a:t>tucte</a:t>
            </a:r>
            <a:r>
              <a:rPr lang="it-IT" dirty="0"/>
              <a:t> queste cose </a:t>
            </a:r>
            <a:r>
              <a:rPr lang="it-IT" dirty="0" err="1"/>
              <a:t>sieno</a:t>
            </a:r>
            <a:r>
              <a:rPr lang="it-IT" dirty="0"/>
              <a:t> bene ordinate et </a:t>
            </a:r>
            <a:r>
              <a:rPr lang="it-IT" dirty="0" err="1"/>
              <a:t>meglo</a:t>
            </a:r>
            <a:r>
              <a:rPr lang="it-IT" dirty="0"/>
              <a:t> </a:t>
            </a:r>
            <a:r>
              <a:rPr lang="it-IT" dirty="0" err="1"/>
              <a:t>observate</a:t>
            </a:r>
            <a:r>
              <a:rPr lang="it-IT" dirty="0"/>
              <a:t>, non è da dubitare. Quanto al premiarli, non è necessario hora pensarci; ma basterebbe solo darne autorità, come di sopra si dice, et dipoi venire </a:t>
            </a:r>
            <a:r>
              <a:rPr lang="it-IT" dirty="0" err="1"/>
              <a:t>a’</a:t>
            </a:r>
            <a:r>
              <a:rPr lang="it-IT" dirty="0"/>
              <a:t> </a:t>
            </a:r>
            <a:r>
              <a:rPr lang="it-IT" dirty="0" err="1"/>
              <a:t>premii</a:t>
            </a:r>
            <a:r>
              <a:rPr lang="it-IT" dirty="0"/>
              <a:t>, di mano in mano, secondo e meriti loro. Questo ordine, bene ordinato nel contado, de necessità conviene ch’entri ad poco ad poco nella città, et sarà facilissima cosa ad introdurlo. Et vi </a:t>
            </a:r>
            <a:r>
              <a:rPr lang="it-IT" dirty="0" err="1"/>
              <a:t>advedrete</a:t>
            </a:r>
            <a:r>
              <a:rPr lang="it-IT" dirty="0"/>
              <a:t> </a:t>
            </a:r>
            <a:r>
              <a:rPr lang="it-IT" dirty="0" err="1"/>
              <a:t>anchora</a:t>
            </a:r>
            <a:r>
              <a:rPr lang="it-IT" dirty="0"/>
              <a:t> </a:t>
            </a:r>
            <a:r>
              <a:rPr lang="it-IT" dirty="0" err="1"/>
              <a:t>a’</a:t>
            </a:r>
            <a:r>
              <a:rPr lang="it-IT" dirty="0"/>
              <a:t> vostri dì che </a:t>
            </a:r>
            <a:r>
              <a:rPr lang="it-IT" dirty="0" err="1"/>
              <a:t>differentia</a:t>
            </a:r>
            <a:r>
              <a:rPr lang="it-IT" dirty="0"/>
              <a:t> è </a:t>
            </a:r>
            <a:r>
              <a:rPr lang="it-IT" dirty="0" err="1"/>
              <a:t>havere</a:t>
            </a:r>
            <a:r>
              <a:rPr lang="it-IT" dirty="0"/>
              <a:t> de’ vostri cittadini soldati per </a:t>
            </a:r>
            <a:r>
              <a:rPr lang="it-IT" dirty="0" err="1"/>
              <a:t>electione</a:t>
            </a:r>
            <a:r>
              <a:rPr lang="it-IT" dirty="0"/>
              <a:t> et non per </a:t>
            </a:r>
            <a:r>
              <a:rPr lang="it-IT" dirty="0" err="1"/>
              <a:t>corruptione</a:t>
            </a:r>
            <a:r>
              <a:rPr lang="it-IT" dirty="0"/>
              <a:t>, come </a:t>
            </a:r>
            <a:r>
              <a:rPr lang="it-IT" dirty="0" err="1"/>
              <a:t>havete</a:t>
            </a:r>
            <a:r>
              <a:rPr lang="it-IT" dirty="0"/>
              <a:t> al presente, perché, se alcuno non ha voluto ubbidire al padre, allevatosi su per li bordelli, diverrà soldato; ma uscendo dalle </a:t>
            </a:r>
            <a:r>
              <a:rPr lang="it-IT" dirty="0" err="1"/>
              <a:t>squole</a:t>
            </a:r>
            <a:r>
              <a:rPr lang="it-IT" dirty="0"/>
              <a:t> </a:t>
            </a:r>
            <a:r>
              <a:rPr lang="it-IT" dirty="0" err="1"/>
              <a:t>honeste</a:t>
            </a:r>
            <a:r>
              <a:rPr lang="it-IT" dirty="0"/>
              <a:t> et dalle buone </a:t>
            </a:r>
            <a:r>
              <a:rPr lang="it-IT" dirty="0" err="1"/>
              <a:t>educationi</a:t>
            </a:r>
            <a:r>
              <a:rPr lang="it-IT" dirty="0"/>
              <a:t>, potranno </a:t>
            </a:r>
            <a:r>
              <a:rPr lang="it-IT" dirty="0" err="1"/>
              <a:t>honorare</a:t>
            </a:r>
            <a:r>
              <a:rPr lang="it-IT" dirty="0"/>
              <a:t> sé et la patria loro. Et il </a:t>
            </a:r>
            <a:r>
              <a:rPr lang="it-IT" dirty="0" err="1"/>
              <a:t>tucto</a:t>
            </a:r>
            <a:r>
              <a:rPr lang="it-IT" dirty="0"/>
              <a:t> sta nel cominciare ad dare </a:t>
            </a:r>
            <a:r>
              <a:rPr lang="it-IT" dirty="0" err="1"/>
              <a:t>reputatione</a:t>
            </a:r>
            <a:r>
              <a:rPr lang="it-IT" dirty="0"/>
              <a:t> ad questo </a:t>
            </a:r>
            <a:r>
              <a:rPr lang="it-IT" dirty="0" err="1"/>
              <a:t>exercitio</a:t>
            </a:r>
            <a:r>
              <a:rPr lang="it-IT" dirty="0"/>
              <a:t>: il che conviene si faccia di necessità, fermando bene questi ordini nel contado et che sono </a:t>
            </a:r>
            <a:r>
              <a:rPr lang="it-IT" dirty="0" err="1"/>
              <a:t>manc</a:t>
            </a:r>
            <a:r>
              <a:rPr lang="it-IT" dirty="0"/>
              <a:t>[...]</a:t>
            </a:r>
          </a:p>
          <a:p>
            <a:endParaRPr lang="it-IT"/>
          </a:p>
          <a:p>
            <a:endParaRPr lang="it-IT" dirty="0"/>
          </a:p>
        </p:txBody>
      </p:sp>
    </p:spTree>
    <p:extLst>
      <p:ext uri="{BB962C8B-B14F-4D97-AF65-F5344CB8AC3E}">
        <p14:creationId xmlns:p14="http://schemas.microsoft.com/office/powerpoint/2010/main" val="2473707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Gli svizzeri nel Quattrocento</a:t>
            </a:r>
            <a:endParaRPr lang="it-IT" sz="2400" dirty="0">
              <a:solidFill>
                <a:srgbClr val="FF0000"/>
              </a:solidFill>
            </a:endParaRPr>
          </a:p>
        </p:txBody>
      </p:sp>
      <p:sp>
        <p:nvSpPr>
          <p:cNvPr id="3" name="Segnaposto contenuto 2"/>
          <p:cNvSpPr>
            <a:spLocks noGrp="1"/>
          </p:cNvSpPr>
          <p:nvPr>
            <p:ph idx="1"/>
          </p:nvPr>
        </p:nvSpPr>
        <p:spPr/>
        <p:txBody>
          <a:bodyPr>
            <a:normAutofit/>
          </a:bodyPr>
          <a:lstStyle/>
          <a:p>
            <a:r>
              <a:rPr lang="it-IT" dirty="0" smtClean="0"/>
              <a:t>L’esercito svizzero:  </a:t>
            </a:r>
            <a:r>
              <a:rPr lang="it-IT" dirty="0"/>
              <a:t>I </a:t>
            </a:r>
            <a:r>
              <a:rPr lang="it-IT" dirty="0" smtClean="0"/>
              <a:t>quadrati </a:t>
            </a:r>
            <a:r>
              <a:rPr lang="it-IT" dirty="0"/>
              <a:t>di migliaia </a:t>
            </a:r>
            <a:r>
              <a:rPr lang="it-IT" dirty="0" smtClean="0"/>
              <a:t>di picchieri </a:t>
            </a:r>
            <a:r>
              <a:rPr lang="it-IT" dirty="0"/>
              <a:t>svizzeri </a:t>
            </a:r>
            <a:r>
              <a:rPr lang="it-IT" dirty="0" smtClean="0"/>
              <a:t>in alcune battaglie del secondo Quattrocento sbaragliarono </a:t>
            </a:r>
            <a:r>
              <a:rPr lang="it-IT" dirty="0"/>
              <a:t>la nobile cavalleria </a:t>
            </a:r>
            <a:r>
              <a:rPr lang="it-IT" dirty="0" err="1"/>
              <a:t>borgognona</a:t>
            </a:r>
            <a:r>
              <a:rPr lang="it-IT" dirty="0"/>
              <a:t>, sancendo la fine di un’epoca e imponendo la presenza determinante della fanteria sui campi di battaglia. </a:t>
            </a:r>
          </a:p>
        </p:txBody>
      </p:sp>
    </p:spTree>
    <p:extLst>
      <p:ext uri="{BB962C8B-B14F-4D97-AF65-F5344CB8AC3E}">
        <p14:creationId xmlns:p14="http://schemas.microsoft.com/office/powerpoint/2010/main" val="2435683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t>Gli svizzeri</a:t>
            </a:r>
            <a:endParaRPr lang="it-IT" sz="2400" dirty="0"/>
          </a:p>
        </p:txBody>
      </p:sp>
      <p:sp>
        <p:nvSpPr>
          <p:cNvPr id="3" name="Segnaposto contenuto 2"/>
          <p:cNvSpPr>
            <a:spLocks noGrp="1"/>
          </p:cNvSpPr>
          <p:nvPr>
            <p:ph idx="1"/>
          </p:nvPr>
        </p:nvSpPr>
        <p:spPr/>
        <p:txBody>
          <a:bodyPr/>
          <a:lstStyle/>
          <a:p>
            <a:endParaRPr lang="it-IT" dirty="0"/>
          </a:p>
          <a:p>
            <a:r>
              <a:rPr lang="it-IT" dirty="0" smtClean="0"/>
              <a:t>La </a:t>
            </a:r>
            <a:r>
              <a:rPr lang="it-IT" dirty="0"/>
              <a:t>forza dei picchieri svizzeri derivava dalla grande coesione della formazione a istrice, che a sua volta si basava su un elevato spirito di corpo, su relazioni parentali e su un diffuso senso della disciplina che si era andato formandosi a livello di comunità </a:t>
            </a:r>
            <a:r>
              <a:rPr lang="it-IT" dirty="0" smtClean="0"/>
              <a:t>d’origine</a:t>
            </a:r>
            <a:endParaRPr lang="it-IT" dirty="0"/>
          </a:p>
          <a:p>
            <a:r>
              <a:rPr lang="it-IT" dirty="0"/>
              <a:t>La grande novità degli svizzeri stava nel fatto che, a differenza di alcuni episodi precedenti che pur avevano visto il prevalere dei fanti sui cavalieri, ora la fanteria svolgeva un ruolo offensivo, avanzando sul campo aperto e travolgendo le schiere dei cavalieri. </a:t>
            </a:r>
          </a:p>
          <a:p>
            <a:endParaRPr lang="it-IT" dirty="0"/>
          </a:p>
        </p:txBody>
      </p:sp>
    </p:spTree>
    <p:extLst>
      <p:ext uri="{BB962C8B-B14F-4D97-AF65-F5344CB8AC3E}">
        <p14:creationId xmlns:p14="http://schemas.microsoft.com/office/powerpoint/2010/main" val="3891140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Già nel Trecento cresce la quantità degli eserciti degli stati</a:t>
            </a:r>
            <a:endParaRPr lang="it-IT" sz="2400" dirty="0">
              <a:solidFill>
                <a:srgbClr val="FF0000"/>
              </a:solidFill>
            </a:endParaRPr>
          </a:p>
        </p:txBody>
      </p:sp>
      <p:sp>
        <p:nvSpPr>
          <p:cNvPr id="3" name="Segnaposto contenuto 2"/>
          <p:cNvSpPr>
            <a:spLocks noGrp="1"/>
          </p:cNvSpPr>
          <p:nvPr>
            <p:ph idx="1"/>
          </p:nvPr>
        </p:nvSpPr>
        <p:spPr/>
        <p:txBody>
          <a:bodyPr>
            <a:normAutofit/>
          </a:bodyPr>
          <a:lstStyle/>
          <a:p>
            <a:r>
              <a:rPr lang="it-IT" dirty="0" smtClean="0"/>
              <a:t>. </a:t>
            </a:r>
            <a:r>
              <a:rPr lang="it-IT" dirty="0"/>
              <a:t>Anche per quanto riguarda gli aspetti quantitativi, alcuni governi medievali erano in grado di schierare una forza militare paragonabile agli eserciti della prima età moderna. L’esercito raccolto da Edoardo I nel 1298, formato da circa 3000 uomini d’arme e oltre 25000 </a:t>
            </a:r>
            <a:r>
              <a:rPr lang="it-IT" dirty="0" smtClean="0"/>
              <a:t>fanti; era grande come gli eserciti degli stati moderni del Cinquecento</a:t>
            </a:r>
            <a:endParaRPr lang="it-IT" dirty="0"/>
          </a:p>
        </p:txBody>
      </p:sp>
    </p:spTree>
    <p:extLst>
      <p:ext uri="{BB962C8B-B14F-4D97-AF65-F5344CB8AC3E}">
        <p14:creationId xmlns:p14="http://schemas.microsoft.com/office/powerpoint/2010/main" val="1714328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Pecunia </a:t>
            </a:r>
            <a:r>
              <a:rPr lang="it-IT" sz="2400" dirty="0" err="1" smtClean="0">
                <a:solidFill>
                  <a:srgbClr val="FF0000"/>
                </a:solidFill>
              </a:rPr>
              <a:t>nervus</a:t>
            </a:r>
            <a:r>
              <a:rPr lang="it-IT" sz="2400" dirty="0" smtClean="0">
                <a:solidFill>
                  <a:srgbClr val="FF0000"/>
                </a:solidFill>
              </a:rPr>
              <a:t> belli</a:t>
            </a:r>
            <a:endParaRPr lang="it-IT" sz="2400" dirty="0">
              <a:solidFill>
                <a:srgbClr val="FF0000"/>
              </a:solidFill>
            </a:endParaRPr>
          </a:p>
        </p:txBody>
      </p:sp>
      <p:sp>
        <p:nvSpPr>
          <p:cNvPr id="3" name="Segnaposto contenuto 2"/>
          <p:cNvSpPr>
            <a:spLocks noGrp="1"/>
          </p:cNvSpPr>
          <p:nvPr>
            <p:ph idx="1"/>
          </p:nvPr>
        </p:nvSpPr>
        <p:spPr/>
        <p:txBody>
          <a:bodyPr/>
          <a:lstStyle/>
          <a:p>
            <a:r>
              <a:rPr lang="it-IT" dirty="0"/>
              <a:t>La crescita dello sforzo militare condusse altresì a una intensificazione della leva fiscale (e anche in questo caso abbiamo una “</a:t>
            </a:r>
            <a:r>
              <a:rPr lang="it-IT" dirty="0" smtClean="0"/>
              <a:t>rivoluzione’</a:t>
            </a:r>
          </a:p>
          <a:p>
            <a:endParaRPr lang="it-IT" dirty="0"/>
          </a:p>
          <a:p>
            <a:r>
              <a:rPr lang="it-IT" dirty="0" smtClean="0"/>
              <a:t> </a:t>
            </a:r>
            <a:r>
              <a:rPr lang="it-IT" dirty="0"/>
              <a:t>e un massiccio ricorso al credito. </a:t>
            </a:r>
            <a:r>
              <a:rPr lang="it-IT" dirty="0" smtClean="0"/>
              <a:t>(Guerra dei 100 anni)</a:t>
            </a:r>
            <a:endParaRPr lang="it-IT" dirty="0"/>
          </a:p>
        </p:txBody>
      </p:sp>
    </p:spTree>
    <p:extLst>
      <p:ext uri="{BB962C8B-B14F-4D97-AF65-F5344CB8AC3E}">
        <p14:creationId xmlns:p14="http://schemas.microsoft.com/office/powerpoint/2010/main" val="1319602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dirty="0" smtClean="0">
                <a:solidFill>
                  <a:srgbClr val="FF0000"/>
                </a:solidFill>
              </a:rPr>
              <a:t>Il Quattrocento sviluppa le novità trecentesche </a:t>
            </a:r>
            <a:endParaRPr lang="it-IT" sz="2400" dirty="0">
              <a:solidFill>
                <a:srgbClr val="FF0000"/>
              </a:solidFill>
            </a:endParaRPr>
          </a:p>
        </p:txBody>
      </p:sp>
      <p:sp>
        <p:nvSpPr>
          <p:cNvPr id="3" name="Segnaposto contenuto 2"/>
          <p:cNvSpPr>
            <a:spLocks noGrp="1"/>
          </p:cNvSpPr>
          <p:nvPr>
            <p:ph idx="1"/>
          </p:nvPr>
        </p:nvSpPr>
        <p:spPr/>
        <p:txBody>
          <a:bodyPr/>
          <a:lstStyle/>
          <a:p>
            <a:r>
              <a:rPr lang="it-IT" dirty="0" smtClean="0"/>
              <a:t>due </a:t>
            </a:r>
            <a:r>
              <a:rPr lang="it-IT" dirty="0"/>
              <a:t>grandi svolte: la prima negli anni 1470-1530, con l’erezione delle nuove fortificazioni e la diffusione delle armi da </a:t>
            </a:r>
            <a:r>
              <a:rPr lang="it-IT" dirty="0" smtClean="0"/>
              <a:t>fuoco</a:t>
            </a:r>
          </a:p>
          <a:p>
            <a:endParaRPr lang="it-IT" dirty="0"/>
          </a:p>
          <a:p>
            <a:r>
              <a:rPr lang="it-IT" dirty="0" smtClean="0"/>
              <a:t>La seconda </a:t>
            </a:r>
            <a:r>
              <a:rPr lang="it-IT" dirty="0"/>
              <a:t>gli anni 1660-1720, con la massiccia crescita degli eserciti permanenti, la baionetta innestata su moschetti a pietra focaia e, sul mare, le formazioni navali in linea. </a:t>
            </a:r>
          </a:p>
        </p:txBody>
      </p:sp>
    </p:spTree>
    <p:extLst>
      <p:ext uri="{BB962C8B-B14F-4D97-AF65-F5344CB8AC3E}">
        <p14:creationId xmlns:p14="http://schemas.microsoft.com/office/powerpoint/2010/main" val="179027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Adiacent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368</TotalTime>
  <Words>3749</Words>
  <Application>Microsoft Office PowerPoint</Application>
  <PresentationFormat>Presentazione su schermo (4:3)</PresentationFormat>
  <Paragraphs>126</Paragraphs>
  <Slides>40</Slides>
  <Notes>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Adiacente</vt:lpstr>
      <vt:lpstr>La rivoluzione militare del Quattrocento</vt:lpstr>
      <vt:lpstr>Presentazione standard di PowerPoint</vt:lpstr>
      <vt:lpstr>La rivoluzione militare </vt:lpstr>
      <vt:lpstr>Le cose cominciano a cambiare nel Trecento</vt:lpstr>
      <vt:lpstr>Gli svizzeri nel Quattrocento</vt:lpstr>
      <vt:lpstr>Gli svizzeri</vt:lpstr>
      <vt:lpstr>Già nel Trecento cresce la quantità degli eserciti degli stati</vt:lpstr>
      <vt:lpstr>Pecunia nervus belli</vt:lpstr>
      <vt:lpstr>Il Quattrocento sviluppa le novità trecentesche </vt:lpstr>
      <vt:lpstr>Cosa cambia nella guerra navale </vt:lpstr>
      <vt:lpstr>L’esempio di Venezia</vt:lpstr>
      <vt:lpstr>Cosa cambia nella guerra terrestre: l’esercito permanente</vt:lpstr>
      <vt:lpstr>. </vt:lpstr>
      <vt:lpstr>Rapporto fra forze militari in pace e in guerra: gli ordini di grandezza fra uno stato rinascimentale italiano e due grandi potenze «nazionali» in età moderna </vt:lpstr>
      <vt:lpstr>L’esercito permanente veneziano</vt:lpstr>
      <vt:lpstr>Contraccolpi </vt:lpstr>
      <vt:lpstr>Contraccolpi amministrativi</vt:lpstr>
      <vt:lpstr>I ricatti dei capitani di Ventura </vt:lpstr>
      <vt:lpstr>Guerre finte dei capitani di ventura?</vt:lpstr>
      <vt:lpstr>L’altro fattore del cambiamento: l’artiglieria, le nuove fortificazioni, la nascita del bastione </vt:lpstr>
      <vt:lpstr>Le armi da fuoco </vt:lpstr>
      <vt:lpstr>La cavalleria dai campi di battaglia ai libri dell’Ariosto e del Tasso</vt:lpstr>
      <vt:lpstr>Presentazione standard di PowerPoint</vt:lpstr>
      <vt:lpstr>Sarzanello (SP)</vt:lpstr>
      <vt:lpstr>.</vt:lpstr>
      <vt:lpstr>artiglierie</vt:lpstr>
      <vt:lpstr>Francesco di Giorgio Martini, «Trattato di architettura civile e militare»</vt:lpstr>
      <vt:lpstr>.</vt:lpstr>
      <vt:lpstr>Modello di torre di Francesco di Giorgio </vt:lpstr>
      <vt:lpstr>Diffusione dei nuovi modelli</vt:lpstr>
      <vt:lpstr>Primati italiani</vt:lpstr>
      <vt:lpstr>Palmanova (Friuli)</vt:lpstr>
      <vt:lpstr>Enormi costi</vt:lpstr>
      <vt:lpstr>Machiavelli e le sue prediche</vt:lpstr>
      <vt:lpstr>Dal «De principatibus»</vt:lpstr>
      <vt:lpstr>Machiavelli e le «Ordinanze </vt:lpstr>
      <vt:lpstr>Machiavelli</vt:lpstr>
      <vt:lpstr>Machiavelli</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 Maria Varanini</dc:creator>
  <cp:lastModifiedBy>Gian Maria Varanini</cp:lastModifiedBy>
  <cp:revision>13</cp:revision>
  <dcterms:created xsi:type="dcterms:W3CDTF">2016-05-27T07:28:56Z</dcterms:created>
  <dcterms:modified xsi:type="dcterms:W3CDTF">2016-05-27T15:22:30Z</dcterms:modified>
</cp:coreProperties>
</file>