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63" r:id="rId4"/>
    <p:sldId id="261" r:id="rId5"/>
    <p:sldId id="257" r:id="rId6"/>
    <p:sldId id="258" r:id="rId7"/>
    <p:sldId id="260" r:id="rId8"/>
    <p:sldId id="262" r:id="rId9"/>
    <p:sldId id="264" r:id="rId10"/>
    <p:sldId id="286" r:id="rId11"/>
    <p:sldId id="265" r:id="rId12"/>
    <p:sldId id="280" r:id="rId13"/>
    <p:sldId id="281" r:id="rId14"/>
    <p:sldId id="282" r:id="rId15"/>
    <p:sldId id="283" r:id="rId16"/>
    <p:sldId id="305" r:id="rId17"/>
    <p:sldId id="266" r:id="rId18"/>
    <p:sldId id="304" r:id="rId19"/>
    <p:sldId id="278" r:id="rId20"/>
    <p:sldId id="267" r:id="rId21"/>
    <p:sldId id="269" r:id="rId22"/>
    <p:sldId id="271" r:id="rId23"/>
    <p:sldId id="277" r:id="rId24"/>
    <p:sldId id="273" r:id="rId25"/>
    <p:sldId id="274" r:id="rId26"/>
    <p:sldId id="275" r:id="rId27"/>
    <p:sldId id="279" r:id="rId28"/>
    <p:sldId id="284" r:id="rId29"/>
    <p:sldId id="306" r:id="rId30"/>
    <p:sldId id="307" r:id="rId31"/>
    <p:sldId id="292" r:id="rId32"/>
    <p:sldId id="293" r:id="rId33"/>
    <p:sldId id="294" r:id="rId34"/>
    <p:sldId id="296" r:id="rId35"/>
    <p:sldId id="297" r:id="rId36"/>
    <p:sldId id="298" r:id="rId37"/>
    <p:sldId id="299" r:id="rId38"/>
    <p:sldId id="300" r:id="rId39"/>
    <p:sldId id="287" r:id="rId40"/>
    <p:sldId id="288" r:id="rId41"/>
    <p:sldId id="301" r:id="rId42"/>
    <p:sldId id="302" r:id="rId43"/>
    <p:sldId id="289" r:id="rId44"/>
    <p:sldId id="303" r:id="rId45"/>
    <p:sldId id="308" r:id="rId46"/>
    <p:sldId id="291" r:id="rId47"/>
    <p:sldId id="290" r:id="rId4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34EA-2DBC-A54C-8433-9F7DE8E8CB95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940B9-54BA-EB4C-8549-46E8DA3B5AE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73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B0713-C859-D746-9702-5B55309924F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08D218-B9AC-754C-8834-70D619D999E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cs typeface="+mn-cs"/>
              </a:rPr>
              <a:t>Ferita a margini giustapposti</a:t>
            </a:r>
          </a:p>
          <a:p>
            <a:pPr eaLnBrk="1" hangingPunct="1">
              <a:defRPr/>
            </a:pPr>
            <a:endParaRPr lang="it-IT" dirty="0" smtClean="0">
              <a:cs typeface="+mn-cs"/>
            </a:endParaRPr>
          </a:p>
          <a:p>
            <a:pPr eaLnBrk="1" hangingPunct="1">
              <a:defRPr/>
            </a:pPr>
            <a:r>
              <a:rPr lang="it-IT" dirty="0" smtClean="0">
                <a:cs typeface="+mn-cs"/>
              </a:rPr>
              <a:t>Ferita lacero-</a:t>
            </a:r>
            <a:r>
              <a:rPr lang="it-IT" dirty="0" err="1" smtClean="0">
                <a:cs typeface="+mn-cs"/>
              </a:rPr>
              <a:t>contusiva</a:t>
            </a:r>
            <a:endParaRPr lang="it-IT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Abbozzi</a:t>
            </a:r>
            <a:r>
              <a:rPr lang="en-US" dirty="0" smtClean="0"/>
              <a:t> </a:t>
            </a:r>
            <a:r>
              <a:rPr lang="en-US" dirty="0" err="1" smtClean="0"/>
              <a:t>endoteliali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progrediscono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ferita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B5B9C-86F8-F841-8A2E-F1D11210BB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15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2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65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6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28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76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32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3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1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7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23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9BE8-19A0-0C45-8819-7F697D8F9E98}" type="datetimeFigureOut">
              <a:rPr lang="it-IT" smtClean="0"/>
              <a:t>24/02/13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ED00A-3F8E-9549-B2A7-37B3F02A0B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o_di_Microsoft_Word2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giorgioberton\Documents\LEZIONI%20INFERMIERISTICA\LEZIONI%20INFERM%2012:13\Macintosh%20HD:Users:giorgioberton:Documents:LEZIONI%20INFERMIERISTICA:tabella%20citochine%20%20%20%20%20%20%20%20%20%20%20%20%20%20%20%20%20%20%20%20%20%20%20%20%20%20%20%20%20%20%20%20%20%20%20%20%20%20%20%20%20%20%20Funzioni%20principali.docx!OLE_LINK1" TargetMode="External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Documento_di_Microsoft_Word_97_-_20041.doc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9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30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3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4500" y="619125"/>
            <a:ext cx="8286118" cy="646331"/>
          </a:xfrm>
          <a:prstGeom prst="rect">
            <a:avLst/>
          </a:prstGeom>
          <a:solidFill>
            <a:srgbClr val="FDEADA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Le modificazioni vascolari che caratterizzano l’</a:t>
            </a:r>
            <a:r>
              <a:rPr lang="it-IT" dirty="0" err="1" smtClean="0"/>
              <a:t>angioflogosi</a:t>
            </a:r>
            <a:r>
              <a:rPr lang="it-IT" dirty="0" smtClean="0"/>
              <a:t>  possono anche comportare</a:t>
            </a:r>
          </a:p>
          <a:p>
            <a:pPr algn="ctr"/>
            <a:r>
              <a:rPr lang="it-IT" dirty="0" smtClean="0"/>
              <a:t>Il reclutamento nell’interstizio del tessuto di leucociti circolanti nel sangue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68375" y="1825625"/>
            <a:ext cx="69317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Le prime cellule a venir reclutate sono i granulociti neutrofili, cellule che</a:t>
            </a:r>
          </a:p>
          <a:p>
            <a:pPr algn="ctr"/>
            <a:r>
              <a:rPr lang="it-IT" dirty="0"/>
              <a:t>c</a:t>
            </a:r>
            <a:r>
              <a:rPr lang="it-IT" dirty="0" smtClean="0"/>
              <a:t>aratterizzano le infiammazioni acute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5750" y="3190875"/>
            <a:ext cx="874102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Spesso, ma non sempre, nelle infiammazioni che si prolungano nel tempo perché l’insulto</a:t>
            </a:r>
          </a:p>
          <a:p>
            <a:pPr algn="ctr"/>
            <a:r>
              <a:rPr lang="it-IT" dirty="0" smtClean="0"/>
              <a:t>iniziale non può venir rimosso, prevale il reclutamento di monociti e di cellule dell’immunità</a:t>
            </a:r>
          </a:p>
          <a:p>
            <a:pPr algn="ctr"/>
            <a:r>
              <a:rPr lang="it-IT" dirty="0"/>
              <a:t>a</a:t>
            </a:r>
            <a:r>
              <a:rPr lang="it-IT" dirty="0" smtClean="0"/>
              <a:t>dattativa, i linfociti.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2625" y="4826000"/>
            <a:ext cx="8140607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Mentre il reclutamento di neutrofili e monociti richiede lo sviluppo di un processo</a:t>
            </a:r>
          </a:p>
          <a:p>
            <a:pPr algn="ctr"/>
            <a:r>
              <a:rPr lang="it-IT" dirty="0"/>
              <a:t>i</a:t>
            </a:r>
            <a:r>
              <a:rPr lang="it-IT" dirty="0" smtClean="0"/>
              <a:t>nfiammatorio e l’</a:t>
            </a:r>
            <a:r>
              <a:rPr lang="it-IT" i="1" dirty="0" smtClean="0"/>
              <a:t>attivazione</a:t>
            </a:r>
            <a:r>
              <a:rPr lang="it-IT" dirty="0" smtClean="0"/>
              <a:t> dell’endotelio, i linfociti ricircolano spontaneamente</a:t>
            </a:r>
          </a:p>
          <a:p>
            <a:pPr algn="ctr"/>
            <a:r>
              <a:rPr lang="it-IT" dirty="0"/>
              <a:t>p</a:t>
            </a:r>
            <a:r>
              <a:rPr lang="it-IT" dirty="0" smtClean="0"/>
              <a:t>assando dai vasi che attraversano i linfonodi nel linfonodo stesso e da qui nella linfa</a:t>
            </a:r>
          </a:p>
          <a:p>
            <a:pPr algn="ctr"/>
            <a:r>
              <a:rPr lang="it-IT" dirty="0" smtClean="0"/>
              <a:t>(</a:t>
            </a:r>
            <a:r>
              <a:rPr lang="it-IT" i="1" dirty="0" err="1" smtClean="0"/>
              <a:t>ricircolazione</a:t>
            </a:r>
            <a:r>
              <a:rPr lang="it-IT" i="1" dirty="0" smtClean="0"/>
              <a:t> linfocitaria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394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0" y="3136264"/>
            <a:ext cx="8559548" cy="181339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52229" y="662564"/>
            <a:ext cx="38746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…a proposito di spada a doppio taglio…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0892" y="1233105"/>
            <a:ext cx="8237652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Le funzioni effettrici dei </a:t>
            </a:r>
            <a:r>
              <a:rPr lang="it-IT" dirty="0" err="1" smtClean="0"/>
              <a:t>neutrofii</a:t>
            </a:r>
            <a:r>
              <a:rPr lang="it-IT" dirty="0" smtClean="0"/>
              <a:t> (produzione di radicali ossigeno, </a:t>
            </a:r>
            <a:r>
              <a:rPr lang="it-IT" dirty="0" err="1" smtClean="0"/>
              <a:t>degranulazione</a:t>
            </a:r>
            <a:r>
              <a:rPr lang="it-IT" dirty="0" smtClean="0"/>
              <a:t> e</a:t>
            </a:r>
          </a:p>
          <a:p>
            <a:r>
              <a:rPr lang="it-IT" dirty="0"/>
              <a:t>r</a:t>
            </a:r>
            <a:r>
              <a:rPr lang="it-IT" dirty="0" smtClean="0"/>
              <a:t>ilascio di enzimi litici, generazione di mediatori dell’infiammazione –</a:t>
            </a:r>
          </a:p>
          <a:p>
            <a:r>
              <a:rPr lang="it-IT" dirty="0" smtClean="0"/>
              <a:t> prostaglandine/leucotrieni/PAF -) vengono stimolate anche in condizioni di</a:t>
            </a:r>
          </a:p>
          <a:p>
            <a:r>
              <a:rPr lang="it-IT" dirty="0" smtClean="0"/>
              <a:t>“sterilità” nel corso di quella che viene chiamata “fagocitosi frustrata” (adesione salda</a:t>
            </a:r>
          </a:p>
          <a:p>
            <a:r>
              <a:rPr lang="it-IT" dirty="0"/>
              <a:t>a</a:t>
            </a:r>
            <a:r>
              <a:rPr lang="it-IT" dirty="0" smtClean="0"/>
              <a:t> una superficie non fagocitabile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180" y="4766781"/>
            <a:ext cx="483614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Negli shock settici, vi è un’attivazione generale</a:t>
            </a:r>
          </a:p>
          <a:p>
            <a:r>
              <a:rPr lang="it-IT" dirty="0"/>
              <a:t>d</a:t>
            </a:r>
            <a:r>
              <a:rPr lang="it-IT" dirty="0" smtClean="0"/>
              <a:t>ell’endotelio con aumentata espressione di</a:t>
            </a:r>
          </a:p>
          <a:p>
            <a:r>
              <a:rPr lang="it-IT" dirty="0" smtClean="0"/>
              <a:t>molecole adesive e il rilascio di molte citochine</a:t>
            </a:r>
          </a:p>
          <a:p>
            <a:r>
              <a:rPr lang="it-IT" dirty="0"/>
              <a:t>t</a:t>
            </a:r>
            <a:r>
              <a:rPr lang="it-IT" dirty="0" smtClean="0"/>
              <a:t>ra cui il TNF.</a:t>
            </a:r>
          </a:p>
          <a:p>
            <a:r>
              <a:rPr lang="it-IT" dirty="0" smtClean="0"/>
              <a:t>I neutrofili aderenti alla molecola adesiva ICAM-1</a:t>
            </a:r>
          </a:p>
          <a:p>
            <a:r>
              <a:rPr lang="it-IT" dirty="0"/>
              <a:t>e</a:t>
            </a:r>
            <a:r>
              <a:rPr lang="it-IT" dirty="0" smtClean="0"/>
              <a:t>spressa dall’endotelio vengono stimolati dal TNF</a:t>
            </a:r>
          </a:p>
          <a:p>
            <a:r>
              <a:rPr lang="it-IT" dirty="0"/>
              <a:t>a</a:t>
            </a:r>
            <a:r>
              <a:rPr lang="it-IT" dirty="0" smtClean="0"/>
              <a:t> rilasciare molecole tossiche per il tessuto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43691" y="4950820"/>
            <a:ext cx="4100476" cy="1754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Complessi Ag-Ab che si formano in ma-</a:t>
            </a:r>
          </a:p>
          <a:p>
            <a:r>
              <a:rPr lang="it-IT" dirty="0" err="1"/>
              <a:t>l</a:t>
            </a:r>
            <a:r>
              <a:rPr lang="it-IT" dirty="0" err="1" smtClean="0"/>
              <a:t>attie</a:t>
            </a:r>
            <a:r>
              <a:rPr lang="it-IT" dirty="0" smtClean="0"/>
              <a:t> autoimmuni si depositano nel </a:t>
            </a:r>
          </a:p>
          <a:p>
            <a:r>
              <a:rPr lang="it-IT" dirty="0"/>
              <a:t>m</a:t>
            </a:r>
            <a:r>
              <a:rPr lang="it-IT" dirty="0" smtClean="0"/>
              <a:t>icrocircolo delle articolazioni, del rene e</a:t>
            </a:r>
          </a:p>
          <a:p>
            <a:r>
              <a:rPr lang="it-IT" dirty="0"/>
              <a:t>d</a:t>
            </a:r>
            <a:r>
              <a:rPr lang="it-IT" dirty="0" smtClean="0"/>
              <a:t>i altri tessuti. I neutrofili aderiscono al</a:t>
            </a:r>
          </a:p>
          <a:p>
            <a:r>
              <a:rPr lang="it-IT" dirty="0"/>
              <a:t>f</a:t>
            </a:r>
            <a:r>
              <a:rPr lang="it-IT" dirty="0" smtClean="0"/>
              <a:t>rammento </a:t>
            </a:r>
            <a:r>
              <a:rPr lang="it-IT" dirty="0" err="1" smtClean="0"/>
              <a:t>Fc</a:t>
            </a:r>
            <a:r>
              <a:rPr lang="it-IT" dirty="0" smtClean="0"/>
              <a:t> degli Ab e vengono stimo-</a:t>
            </a:r>
          </a:p>
          <a:p>
            <a:r>
              <a:rPr lang="it-IT" dirty="0"/>
              <a:t>l</a:t>
            </a:r>
            <a:r>
              <a:rPr lang="it-IT" dirty="0" smtClean="0"/>
              <a:t>ati.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317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5966" y="889000"/>
            <a:ext cx="9091664" cy="3693319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 granulociti neutrofili, sono in grado, come tutte le altre cellule delle difese innate e adatta-</a:t>
            </a:r>
          </a:p>
          <a:p>
            <a:r>
              <a:rPr lang="it-IT" b="1" dirty="0" err="1"/>
              <a:t>t</a:t>
            </a:r>
            <a:r>
              <a:rPr lang="it-IT" b="1" dirty="0" err="1" smtClean="0"/>
              <a:t>ive</a:t>
            </a:r>
            <a:r>
              <a:rPr lang="it-IT" b="1" dirty="0" smtClean="0"/>
              <a:t> e molte cellule dei tessuti, di produrre CITOCHINE, molecole glicoproteiche ad azione</a:t>
            </a:r>
          </a:p>
          <a:p>
            <a:r>
              <a:rPr lang="it-IT" b="1" dirty="0"/>
              <a:t>p</a:t>
            </a:r>
            <a:r>
              <a:rPr lang="it-IT" b="1" dirty="0" smtClean="0"/>
              <a:t>leiotropica che regolano le risposte al danno tessutale e alle infezioni, orchestrando:</a:t>
            </a:r>
          </a:p>
          <a:p>
            <a:endParaRPr lang="it-IT" b="1" dirty="0" smtClean="0"/>
          </a:p>
          <a:p>
            <a:pPr marL="285750" indent="-285750">
              <a:buFont typeface="Wingdings" charset="2"/>
              <a:buChar char="q"/>
            </a:pPr>
            <a:r>
              <a:rPr lang="it-IT" b="1" dirty="0" smtClean="0"/>
              <a:t> il reclutamento e l’attivazione di cellule leucocitarie;</a:t>
            </a:r>
          </a:p>
          <a:p>
            <a:pPr marL="285750" indent="-285750">
              <a:buFont typeface="Wingdings" charset="2"/>
              <a:buChar char="q"/>
            </a:pPr>
            <a:endParaRPr lang="it-IT" b="1" dirty="0" smtClean="0"/>
          </a:p>
          <a:p>
            <a:pPr marL="285750" indent="-285750">
              <a:buFont typeface="Wingdings" charset="2"/>
              <a:buChar char="q"/>
            </a:pPr>
            <a:r>
              <a:rPr lang="it-IT" b="1" dirty="0" smtClean="0"/>
              <a:t>la loro maturazione e differenziazione nel midollo osseo;</a:t>
            </a:r>
          </a:p>
          <a:p>
            <a:pPr marL="285750" indent="-285750">
              <a:buFont typeface="Wingdings" charset="2"/>
              <a:buChar char="q"/>
            </a:pPr>
            <a:endParaRPr lang="it-IT" b="1" dirty="0" smtClean="0"/>
          </a:p>
          <a:p>
            <a:pPr marL="285750" indent="-285750">
              <a:buFont typeface="Wingdings" charset="2"/>
              <a:buChar char="q"/>
            </a:pPr>
            <a:r>
              <a:rPr lang="it-IT" b="1" dirty="0" smtClean="0"/>
              <a:t>i fenomeni rigenerativi e riparativi a livello dei tessuti;</a:t>
            </a:r>
          </a:p>
          <a:p>
            <a:pPr marL="285750" indent="-285750">
              <a:buFont typeface="Wingdings" charset="2"/>
              <a:buChar char="q"/>
            </a:pPr>
            <a:endParaRPr lang="it-IT" b="1" dirty="0"/>
          </a:p>
          <a:p>
            <a:pPr marL="285750" indent="-285750">
              <a:buFont typeface="Wingdings" charset="2"/>
              <a:buChar char="q"/>
            </a:pPr>
            <a:r>
              <a:rPr lang="it-IT" b="1" dirty="0"/>
              <a:t>m</a:t>
            </a:r>
            <a:r>
              <a:rPr lang="it-IT" b="1" dirty="0" smtClean="0"/>
              <a:t>odificazioni generali nell’organismo, definite </a:t>
            </a:r>
            <a:r>
              <a:rPr lang="it-IT" b="1" i="1" dirty="0" smtClean="0"/>
              <a:t>reazione di fase acuta</a:t>
            </a:r>
            <a:r>
              <a:rPr lang="it-IT" b="1" dirty="0" smtClean="0"/>
              <a:t>, che comprendono</a:t>
            </a:r>
          </a:p>
          <a:p>
            <a:r>
              <a:rPr lang="it-IT" b="1" dirty="0"/>
              <a:t>l</a:t>
            </a:r>
            <a:r>
              <a:rPr lang="it-IT" b="1" dirty="0" smtClean="0"/>
              <a:t>a febbre, alterazioni del metabolismo, secrezione da parte del fegato di diverse proteine con </a:t>
            </a:r>
          </a:p>
          <a:p>
            <a:r>
              <a:rPr lang="it-IT" b="1" dirty="0"/>
              <a:t>f</a:t>
            </a:r>
            <a:r>
              <a:rPr lang="it-IT" b="1" dirty="0" smtClean="0"/>
              <a:t>unzioni microbicide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7938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5714" y="580571"/>
            <a:ext cx="5919747" cy="3139321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CLASSIFICAZIONE E FUNZIONI PRINCIPALI DELLE CITOCHINE:</a:t>
            </a:r>
          </a:p>
          <a:p>
            <a:endParaRPr lang="it-IT" b="1" dirty="0"/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/>
              <a:t>Fattori di crescita</a:t>
            </a:r>
          </a:p>
          <a:p>
            <a:endParaRPr lang="it-IT" b="1" dirty="0" smtClean="0"/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/>
              <a:t>Interleuchine</a:t>
            </a:r>
          </a:p>
          <a:p>
            <a:pPr marL="285750" indent="-285750">
              <a:buFont typeface="Wingdings" charset="2"/>
              <a:buChar char="Ø"/>
            </a:pPr>
            <a:endParaRPr lang="it-IT" b="1" dirty="0" smtClean="0"/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/>
              <a:t>Interferoni</a:t>
            </a:r>
          </a:p>
          <a:p>
            <a:pPr marL="285750" indent="-285750">
              <a:buFont typeface="Wingdings" charset="2"/>
              <a:buChar char="Ø"/>
            </a:pPr>
            <a:endParaRPr lang="it-IT" b="1" dirty="0" smtClean="0"/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/>
              <a:t>Fattori di necrosi tumorale</a:t>
            </a:r>
          </a:p>
          <a:p>
            <a:pPr marL="285750" indent="-285750">
              <a:buFont typeface="Wingdings" charset="2"/>
              <a:buChar char="Ø"/>
            </a:pPr>
            <a:endParaRPr lang="it-IT" b="1" dirty="0" smtClean="0"/>
          </a:p>
          <a:p>
            <a:pPr marL="285750" indent="-285750">
              <a:buFont typeface="Wingdings" charset="2"/>
              <a:buChar char="Ø"/>
            </a:pPr>
            <a:r>
              <a:rPr lang="it-IT" b="1" dirty="0" err="1" smtClean="0"/>
              <a:t>Chemochine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92649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75530"/>
              </p:ext>
            </p:extLst>
          </p:nvPr>
        </p:nvGraphicFramePr>
        <p:xfrm>
          <a:off x="1441450" y="920750"/>
          <a:ext cx="62611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Documento" r:id="rId4" imgW="6261100" imgH="5016500" progId="Word.Document.12">
                  <p:embed/>
                </p:oleObj>
              </mc:Choice>
              <mc:Fallback>
                <p:oleObj name="Documento" r:id="rId4" imgW="6261100" imgH="501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450" y="920750"/>
                        <a:ext cx="6261100" cy="501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92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06267"/>
              </p:ext>
            </p:extLst>
          </p:nvPr>
        </p:nvGraphicFramePr>
        <p:xfrm>
          <a:off x="1441450" y="469900"/>
          <a:ext cx="6261100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Documento" r:id="rId4" imgW="6261100" imgH="5918200" progId="Word.Document.12">
                  <p:embed/>
                </p:oleObj>
              </mc:Choice>
              <mc:Fallback>
                <p:oleObj name="Documento" r:id="rId4" imgW="6261100" imgH="591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450" y="469900"/>
                        <a:ext cx="6261100" cy="591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66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526768"/>
              </p:ext>
            </p:extLst>
          </p:nvPr>
        </p:nvGraphicFramePr>
        <p:xfrm>
          <a:off x="1333500" y="2889250"/>
          <a:ext cx="6477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o" r:id="rId3" imgW="6477000" imgH="1079500" progId="Word.Document.12">
                  <p:link updateAutomatic="1"/>
                </p:oleObj>
              </mc:Choice>
              <mc:Fallback>
                <p:oleObj name="Documento" r:id="rId3" imgW="6477000" imgH="1079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2889250"/>
                        <a:ext cx="6477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29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4074" y="1402880"/>
            <a:ext cx="749127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Oltre a svolgere un ruolo essenziale nell’uccisione di microorganismi,</a:t>
            </a:r>
          </a:p>
          <a:p>
            <a:r>
              <a:rPr lang="it-IT" b="1" dirty="0"/>
              <a:t>i</a:t>
            </a:r>
            <a:r>
              <a:rPr lang="it-IT" b="1" dirty="0" smtClean="0"/>
              <a:t> neutrofili partecipano, assieme ad altre cellule a quel complesso fenomeno</a:t>
            </a:r>
          </a:p>
          <a:p>
            <a:r>
              <a:rPr lang="it-IT" b="1" dirty="0" smtClean="0"/>
              <a:t>rappresentato dalla guarigione delle ferite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1633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5" name="Object 2"/>
          <p:cNvGraphicFramePr>
            <a:graphicFrameLocks noChangeAspect="1"/>
          </p:cNvGraphicFramePr>
          <p:nvPr/>
        </p:nvGraphicFramePr>
        <p:xfrm>
          <a:off x="1403350" y="820738"/>
          <a:ext cx="6565900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o" r:id="rId5" imgW="5702300" imgH="4724400" progId="Word.Document.8">
                  <p:embed/>
                </p:oleObj>
              </mc:Choice>
              <mc:Fallback>
                <p:oleObj name="Documento" r:id="rId5" imgW="5702300" imgH="4724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820738"/>
                        <a:ext cx="6565900" cy="544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22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6068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f002-016-P3741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285875"/>
            <a:ext cx="585628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505200" y="55006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Figure 2.17</a:t>
            </a:r>
            <a:endParaRPr lang="en-GB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70250" y="6172200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Copyright © 2011 Academic Press Inc.</a:t>
            </a:r>
          </a:p>
          <a:p>
            <a:pPr algn="ctr" eaLnBrk="1" hangingPunct="1">
              <a:spcBef>
                <a:spcPct val="50000"/>
              </a:spcBef>
            </a:pP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0" y="5746750"/>
            <a:ext cx="80388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 leucociti riescono a passare dal sangue all’interstizio dei tessuti  perché aderiscono</a:t>
            </a:r>
          </a:p>
          <a:p>
            <a:pPr algn="ctr"/>
            <a:r>
              <a:rPr lang="it-IT" dirty="0"/>
              <a:t>a</a:t>
            </a:r>
            <a:r>
              <a:rPr lang="it-IT" dirty="0" smtClean="0"/>
              <a:t> molecole adesive espresse dall’endotelio “attivato”.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043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3309938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76215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cs typeface="+mn-cs"/>
              </a:rPr>
              <a:t>RIPARAZIONE DI UNA FERITA DERMO-EPIDERMICA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14413" y="1255713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cs typeface="+mn-cs"/>
              </a:rPr>
              <a:t>I Intenzione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014413" y="4532313"/>
            <a:ext cx="174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cs typeface="+mn-cs"/>
              </a:rPr>
              <a:t>II Intenzione</a:t>
            </a:r>
          </a:p>
        </p:txBody>
      </p:sp>
    </p:spTree>
    <p:extLst>
      <p:ext uri="{BB962C8B-B14F-4D97-AF65-F5344CB8AC3E}">
        <p14:creationId xmlns:p14="http://schemas.microsoft.com/office/powerpoint/2010/main" val="187808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2130425" y="1023938"/>
            <a:ext cx="49149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0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8447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Rappresentazione schematica del processo di neovascolarizzazione</a:t>
            </a:r>
          </a:p>
        </p:txBody>
      </p:sp>
    </p:spTree>
    <p:extLst>
      <p:ext uri="{BB962C8B-B14F-4D97-AF65-F5344CB8AC3E}">
        <p14:creationId xmlns:p14="http://schemas.microsoft.com/office/powerpoint/2010/main" val="327304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90575" y="1401763"/>
            <a:ext cx="70516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62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/>
              <a:t>Principali processi biologici della riparazione di una ferita dermo-epidermica</a:t>
            </a:r>
          </a:p>
        </p:txBody>
      </p:sp>
    </p:spTree>
    <p:extLst>
      <p:ext uri="{BB962C8B-B14F-4D97-AF65-F5344CB8AC3E}">
        <p14:creationId xmlns:p14="http://schemas.microsoft.com/office/powerpoint/2010/main" val="32326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4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0"/>
            <a:ext cx="7104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6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0"/>
            <a:ext cx="7784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7747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098919" y="5502964"/>
            <a:ext cx="1270128" cy="34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51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034"/>
            <a:ext cx="9144000" cy="2860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3822" y="662564"/>
            <a:ext cx="255430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Proteine della fase acuta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963" y="5213407"/>
            <a:ext cx="9203135" cy="1200329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Va notato che l’aumento prolungato di alcune di queste proteine (per esempio Proteina</a:t>
            </a:r>
          </a:p>
          <a:p>
            <a:r>
              <a:rPr lang="it-IT" b="1" dirty="0" smtClean="0"/>
              <a:t>Amiloide A serica) in processi infettivi cronici comporta la loro precipitazione in frammenti </a:t>
            </a:r>
          </a:p>
          <a:p>
            <a:r>
              <a:rPr lang="it-IT" b="1" dirty="0"/>
              <a:t>i</a:t>
            </a:r>
            <a:r>
              <a:rPr lang="it-IT" b="1" dirty="0" smtClean="0"/>
              <a:t>nsolubili nell’interstizio di diversi tessuti (fegato, rene). Questi precipitati possono danneggia-</a:t>
            </a:r>
          </a:p>
          <a:p>
            <a:r>
              <a:rPr lang="it-IT" b="1" dirty="0"/>
              <a:t>r</a:t>
            </a:r>
            <a:r>
              <a:rPr lang="it-IT" b="1" dirty="0" smtClean="0"/>
              <a:t>e le cellule alterando le funzioni del tessuto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8363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1f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640873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8313" y="2349500"/>
            <a:ext cx="790575" cy="1800225"/>
          </a:xfrm>
          <a:prstGeom prst="rect">
            <a:avLst/>
          </a:prstGeom>
          <a:solidFill>
            <a:srgbClr val="FFDEBB"/>
          </a:solidFill>
          <a:ln w="9525">
            <a:solidFill>
              <a:srgbClr val="FFDEB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750" y="981075"/>
            <a:ext cx="1511300" cy="863600"/>
          </a:xfrm>
          <a:prstGeom prst="rect">
            <a:avLst/>
          </a:prstGeom>
          <a:solidFill>
            <a:srgbClr val="FFDEBB"/>
          </a:solidFill>
          <a:ln w="9525">
            <a:solidFill>
              <a:srgbClr val="FFDEB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292725" y="1773238"/>
            <a:ext cx="574675" cy="1871662"/>
          </a:xfrm>
          <a:prstGeom prst="rect">
            <a:avLst/>
          </a:prstGeom>
          <a:solidFill>
            <a:srgbClr val="FFDEBB"/>
          </a:solidFill>
          <a:ln w="9525">
            <a:solidFill>
              <a:srgbClr val="FFDEB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003800" y="1773238"/>
            <a:ext cx="792163" cy="576262"/>
          </a:xfrm>
          <a:prstGeom prst="rect">
            <a:avLst/>
          </a:prstGeom>
          <a:solidFill>
            <a:srgbClr val="FFDEBB"/>
          </a:solidFill>
          <a:ln w="9525">
            <a:solidFill>
              <a:srgbClr val="FFDEB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419475" y="1125538"/>
            <a:ext cx="792163" cy="287337"/>
          </a:xfrm>
          <a:prstGeom prst="rect">
            <a:avLst/>
          </a:prstGeom>
          <a:solidFill>
            <a:srgbClr val="FFDEBB"/>
          </a:solidFill>
          <a:ln w="9525">
            <a:solidFill>
              <a:srgbClr val="FFDEB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708400" y="4292600"/>
            <a:ext cx="792163" cy="360363"/>
          </a:xfrm>
          <a:prstGeom prst="rect">
            <a:avLst/>
          </a:prstGeom>
          <a:solidFill>
            <a:srgbClr val="FFDEBB"/>
          </a:solidFill>
          <a:ln w="9525">
            <a:solidFill>
              <a:srgbClr val="FFDEB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-2529792">
            <a:off x="6881813" y="-341313"/>
            <a:ext cx="695325" cy="5040313"/>
          </a:xfrm>
          <a:prstGeom prst="can">
            <a:avLst>
              <a:gd name="adj" fmla="val 181221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496050" y="568325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sangue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211638" y="1125538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interstizio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08038" y="4313238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tessuto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19113" y="532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50825" y="115888"/>
            <a:ext cx="8743950" cy="457200"/>
          </a:xfrm>
          <a:prstGeom prst="rect">
            <a:avLst/>
          </a:prstGeom>
          <a:solidFill>
            <a:srgbClr val="FF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1200" b="1"/>
              <a:t>Le malattie non derivano soltanto da alterazioni di funzione di cellule e dei tessuti che queste compongono, ma anche</a:t>
            </a:r>
          </a:p>
          <a:p>
            <a:pPr algn="ctr"/>
            <a:r>
              <a:rPr lang="it-IT" sz="1200" b="1"/>
              <a:t>da modificazioni dell</a:t>
            </a:r>
            <a:r>
              <a:rPr lang="ja-JP" altLang="it-IT" sz="1200" b="1"/>
              <a:t>’</a:t>
            </a:r>
            <a:r>
              <a:rPr lang="it-IT" sz="1200" b="1"/>
              <a:t>interstizio.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221288" y="3500438"/>
            <a:ext cx="220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1000" b="1"/>
              <a:t>Accumulo di sostanze non degradabili </a:t>
            </a:r>
          </a:p>
          <a:p>
            <a:pPr algn="ctr"/>
            <a:r>
              <a:rPr lang="it-IT" sz="1000" b="1"/>
              <a:t>che determinano danno</a:t>
            </a:r>
          </a:p>
          <a:p>
            <a:pPr algn="ctr"/>
            <a:r>
              <a:rPr lang="it-IT" sz="1000" b="1"/>
              <a:t>alle cellule ed ai tessuti</a:t>
            </a:r>
          </a:p>
          <a:p>
            <a:pPr algn="ctr"/>
            <a:r>
              <a:rPr lang="it-IT" sz="1000" b="1"/>
              <a:t>(</a:t>
            </a:r>
            <a:r>
              <a:rPr lang="it-IT" sz="1000" b="1" i="1"/>
              <a:t>Amiloidosi</a:t>
            </a:r>
            <a:r>
              <a:rPr lang="it-IT" sz="1000" b="1"/>
              <a:t>, </a:t>
            </a:r>
            <a:r>
              <a:rPr lang="it-IT" sz="1000" b="1" i="1"/>
              <a:t>ialinosi</a:t>
            </a:r>
            <a:r>
              <a:rPr lang="it-IT" sz="1000" b="1"/>
              <a:t>)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 rot="-5021970">
            <a:off x="5002213" y="3862388"/>
            <a:ext cx="612775" cy="898525"/>
          </a:xfrm>
          <a:prstGeom prst="curvedRightArrow">
            <a:avLst>
              <a:gd name="adj1" fmla="val 18010"/>
              <a:gd name="adj2" fmla="val 4733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 rot="-8602841">
            <a:off x="6588125" y="2781300"/>
            <a:ext cx="217488" cy="576263"/>
          </a:xfrm>
          <a:prstGeom prst="upArrow">
            <a:avLst>
              <a:gd name="adj1" fmla="val 50000"/>
              <a:gd name="adj2" fmla="val 66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148263" y="2492375"/>
            <a:ext cx="187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1000" b="1"/>
              <a:t>Accumulo di acqua</a:t>
            </a:r>
          </a:p>
          <a:p>
            <a:pPr algn="ctr"/>
            <a:r>
              <a:rPr lang="it-IT" sz="1000" b="1"/>
              <a:t>(</a:t>
            </a:r>
            <a:r>
              <a:rPr lang="it-IT" sz="1000" b="1" i="1"/>
              <a:t>trasudato, edema trasudatizio</a:t>
            </a:r>
            <a:r>
              <a:rPr lang="it-IT" sz="1000" b="1"/>
              <a:t>)</a:t>
            </a: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-8602841">
            <a:off x="6084888" y="1916113"/>
            <a:ext cx="217487" cy="576262"/>
          </a:xfrm>
          <a:prstGeom prst="upArrow">
            <a:avLst>
              <a:gd name="adj1" fmla="val 50000"/>
              <a:gd name="adj2" fmla="val 66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992563" y="1504950"/>
            <a:ext cx="2017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1000" b="1"/>
              <a:t>Accumulo di cellule infiammatorie</a:t>
            </a:r>
          </a:p>
          <a:p>
            <a:pPr algn="ctr"/>
            <a:r>
              <a:rPr lang="it-IT" sz="1000" b="1"/>
              <a:t>e liquido ricco di proteine</a:t>
            </a:r>
          </a:p>
          <a:p>
            <a:pPr algn="ctr"/>
            <a:r>
              <a:rPr lang="it-IT" sz="1000" b="1"/>
              <a:t> (</a:t>
            </a:r>
            <a:r>
              <a:rPr lang="it-IT" sz="1000" b="1" i="1"/>
              <a:t>essudato, edema essudatizio</a:t>
            </a:r>
            <a:r>
              <a:rPr lang="it-IT" sz="1000" b="1"/>
              <a:t>)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 rot="-8602841">
            <a:off x="5580063" y="1052513"/>
            <a:ext cx="217487" cy="576262"/>
          </a:xfrm>
          <a:prstGeom prst="upArrow">
            <a:avLst>
              <a:gd name="adj1" fmla="val 50000"/>
              <a:gd name="adj2" fmla="val 66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/>
      <p:bldP spid="5135" grpId="0"/>
      <p:bldP spid="5136" grpId="0" animBg="1"/>
      <p:bldP spid="5137" grpId="0" animBg="1"/>
      <p:bldP spid="5138" grpId="0"/>
      <p:bldP spid="5139" grpId="0" animBg="1"/>
      <p:bldP spid="5140" grpId="0"/>
      <p:bldP spid="5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9875" y="251791"/>
            <a:ext cx="839204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it-IT" b="1" dirty="0" smtClean="0"/>
              <a:t>I granulociti neutrofili </a:t>
            </a:r>
            <a:r>
              <a:rPr lang="it-IT" dirty="0" smtClean="0"/>
              <a:t>sono la popolazione di leucociti (globuli bianchi) principale.</a:t>
            </a:r>
          </a:p>
          <a:p>
            <a:pPr marL="285750" indent="-285750">
              <a:buFont typeface="Wingdings" charset="2"/>
              <a:buChar char="u"/>
            </a:pPr>
            <a:endParaRPr lang="it-IT" dirty="0" smtClean="0"/>
          </a:p>
          <a:p>
            <a:pPr marL="285750" indent="-285750">
              <a:buFont typeface="Wingdings" charset="2"/>
              <a:buChar char="u"/>
            </a:pPr>
            <a:r>
              <a:rPr lang="it-IT" dirty="0" smtClean="0"/>
              <a:t>Leucociti totali: 4.300-10.000/mm</a:t>
            </a:r>
            <a:r>
              <a:rPr lang="it-IT" baseline="30000" dirty="0" smtClean="0"/>
              <a:t>3</a:t>
            </a:r>
            <a:r>
              <a:rPr lang="it-IT" dirty="0" smtClean="0"/>
              <a:t> (o microlitro = 1/1000 ml = 1 milionesimo di litro)</a:t>
            </a:r>
          </a:p>
          <a:p>
            <a:pPr marL="285750" indent="-285750">
              <a:buFont typeface="Wingdings" charset="2"/>
              <a:buChar char="u"/>
            </a:pPr>
            <a:endParaRPr lang="it-IT" dirty="0" smtClean="0"/>
          </a:p>
          <a:p>
            <a:pPr marL="285750" indent="-285750">
              <a:buFont typeface="Wingdings" charset="2"/>
              <a:buChar char="u"/>
            </a:pPr>
            <a:r>
              <a:rPr lang="it-IT" b="1" dirty="0" smtClean="0"/>
              <a:t>Neutrofili: 43-70%; 2-7000/mm</a:t>
            </a:r>
            <a:r>
              <a:rPr lang="it-IT" b="1" baseline="30000" dirty="0" smtClean="0"/>
              <a:t>3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</a:t>
            </a:r>
            <a:r>
              <a:rPr lang="it-IT" dirty="0" smtClean="0"/>
              <a:t> Linfociti: 25-44%; 0.95-4400/mm</a:t>
            </a:r>
            <a:r>
              <a:rPr lang="it-IT" baseline="30000" dirty="0" smtClean="0"/>
              <a:t>3</a:t>
            </a:r>
          </a:p>
          <a:p>
            <a:r>
              <a:rPr lang="it-IT" b="1" baseline="30000" dirty="0"/>
              <a:t> </a:t>
            </a:r>
            <a:r>
              <a:rPr lang="it-IT" b="1" dirty="0" smtClean="0"/>
              <a:t>    </a:t>
            </a:r>
            <a:r>
              <a:rPr lang="it-IT" dirty="0" smtClean="0"/>
              <a:t> Monociti: 2-12%; 0.008-1,2/</a:t>
            </a:r>
            <a:r>
              <a:rPr lang="it-IT" dirty="0"/>
              <a:t>mm</a:t>
            </a:r>
            <a:r>
              <a:rPr lang="it-IT" baseline="30000" dirty="0"/>
              <a:t>3</a:t>
            </a:r>
          </a:p>
          <a:p>
            <a:r>
              <a:rPr lang="it-IT" dirty="0" smtClean="0"/>
              <a:t>      Eosinofili: &lt; 5%; &lt; 0.45/mm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Basofili: &lt; 2%; </a:t>
            </a:r>
            <a:r>
              <a:rPr lang="it-IT" dirty="0"/>
              <a:t>&lt; 0.2/</a:t>
            </a:r>
            <a:r>
              <a:rPr lang="it-IT" dirty="0" smtClean="0"/>
              <a:t>mm</a:t>
            </a:r>
            <a:r>
              <a:rPr lang="it-IT" baseline="30000" dirty="0" smtClean="0"/>
              <a:t>3</a:t>
            </a:r>
            <a:endParaRPr lang="it-IT" dirty="0" smtClean="0"/>
          </a:p>
          <a:p>
            <a:pPr marL="285750" indent="-285750">
              <a:buFont typeface="Wingdings" charset="2"/>
              <a:buChar char="u"/>
            </a:pPr>
            <a:endParaRPr lang="it-IT" dirty="0"/>
          </a:p>
          <a:p>
            <a:pPr marL="285750" indent="-285750">
              <a:buFont typeface="Wingdings" charset="2"/>
              <a:buChar char="u"/>
            </a:pPr>
            <a:r>
              <a:rPr lang="it-IT" dirty="0" smtClean="0"/>
              <a:t>Circolano nel sangue per pochi giorni</a:t>
            </a:r>
          </a:p>
          <a:p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39750" y="3933080"/>
            <a:ext cx="846898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Svolgono diverse funzioni:</a:t>
            </a:r>
          </a:p>
          <a:p>
            <a:pPr marL="285750" indent="-285750">
              <a:buFont typeface="Wingdings" charset="2"/>
              <a:buChar char="v"/>
            </a:pPr>
            <a:endParaRPr lang="it-IT" dirty="0" smtClean="0"/>
          </a:p>
          <a:p>
            <a:pPr marL="285750" indent="-285750">
              <a:buFont typeface="Wingdings" charset="2"/>
              <a:buChar char="v"/>
            </a:pPr>
            <a:r>
              <a:rPr lang="it-IT" dirty="0" smtClean="0"/>
              <a:t>Fagocitano e uccidono </a:t>
            </a:r>
            <a:r>
              <a:rPr lang="it-IT" dirty="0" err="1" smtClean="0"/>
              <a:t>microroganismi</a:t>
            </a:r>
            <a:endParaRPr lang="it-IT" dirty="0" smtClean="0"/>
          </a:p>
          <a:p>
            <a:pPr marL="285750" indent="-285750">
              <a:buFont typeface="Wingdings" charset="2"/>
              <a:buChar char="v"/>
            </a:pPr>
            <a:r>
              <a:rPr lang="it-IT" dirty="0" smtClean="0"/>
              <a:t>Rilasciano enzimi litici che degradano la matrice extra-cellulare </a:t>
            </a:r>
          </a:p>
          <a:p>
            <a:pPr marL="285750" indent="-285750">
              <a:buFont typeface="Wingdings" charset="2"/>
              <a:buChar char="v"/>
            </a:pPr>
            <a:r>
              <a:rPr lang="it-IT" dirty="0" smtClean="0"/>
              <a:t>Rilasciano derivati dell’acido </a:t>
            </a:r>
            <a:r>
              <a:rPr lang="it-IT" dirty="0" err="1" smtClean="0"/>
              <a:t>arachidonico</a:t>
            </a:r>
            <a:r>
              <a:rPr lang="it-IT" dirty="0" smtClean="0"/>
              <a:t> e PAF </a:t>
            </a:r>
          </a:p>
          <a:p>
            <a:pPr marL="285750" indent="-285750">
              <a:buFont typeface="Wingdings" charset="2"/>
              <a:buChar char="v"/>
            </a:pPr>
            <a:r>
              <a:rPr lang="it-IT" dirty="0" smtClean="0"/>
              <a:t>Rilasciano citochine, proteine ad azione pleiotropica (attivano l’endotelio, richiamano </a:t>
            </a:r>
          </a:p>
          <a:p>
            <a:r>
              <a:rPr lang="it-IT" dirty="0" smtClean="0"/>
              <a:t>altre cellule nel tessuto, stimolano l’emopoiesi)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927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2229" y="662564"/>
            <a:ext cx="38746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…a proposito di spada a doppio taglio…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0942" y="1933700"/>
            <a:ext cx="7533332" cy="92333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Vi sono due importanti esempi di patologie dovute ad un eccessiva o</a:t>
            </a:r>
          </a:p>
          <a:p>
            <a:r>
              <a:rPr lang="it-IT" b="1" dirty="0" smtClean="0"/>
              <a:t>prolungata </a:t>
            </a:r>
            <a:r>
              <a:rPr lang="it-IT" b="1" dirty="0" smtClean="0"/>
              <a:t>risposta infiammatoria, una che ha caratteristiche acute </a:t>
            </a:r>
            <a:r>
              <a:rPr lang="it-IT" b="1" i="1" u="sng" dirty="0" smtClean="0"/>
              <a:t>(lo shock</a:t>
            </a:r>
          </a:p>
          <a:p>
            <a:r>
              <a:rPr lang="it-IT" b="1" i="1" u="sng" dirty="0"/>
              <a:t>s</a:t>
            </a:r>
            <a:r>
              <a:rPr lang="it-IT" b="1" i="1" u="sng" dirty="0" smtClean="0"/>
              <a:t>ettico</a:t>
            </a:r>
            <a:r>
              <a:rPr lang="it-IT" b="1" dirty="0" smtClean="0"/>
              <a:t>), una che ha </a:t>
            </a:r>
            <a:r>
              <a:rPr lang="it-IT" b="1" dirty="0" err="1" smtClean="0"/>
              <a:t>caratteritiche</a:t>
            </a:r>
            <a:r>
              <a:rPr lang="it-IT" b="1" dirty="0" smtClean="0"/>
              <a:t> croniche (</a:t>
            </a:r>
            <a:r>
              <a:rPr lang="it-IT" b="1" i="1" u="sng" dirty="0" smtClean="0"/>
              <a:t>l’aterosclerosi)</a:t>
            </a:r>
            <a:endParaRPr lang="it-IT" b="1" i="1" u="sng" dirty="0"/>
          </a:p>
        </p:txBody>
      </p:sp>
    </p:spTree>
    <p:extLst>
      <p:ext uri="{BB962C8B-B14F-4D97-AF65-F5344CB8AC3E}">
        <p14:creationId xmlns:p14="http://schemas.microsoft.com/office/powerpoint/2010/main" val="19700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4400" y="1371600"/>
            <a:ext cx="74183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omic Sans MS" charset="0"/>
              </a:rPr>
              <a:t>SHOCK</a:t>
            </a:r>
          </a:p>
          <a:p>
            <a:endParaRPr lang="it-IT" sz="1600">
              <a:latin typeface="Comic Sans MS" charset="0"/>
            </a:endParaRPr>
          </a:p>
          <a:p>
            <a:r>
              <a:rPr lang="it-IT" sz="1600">
                <a:latin typeface="Comic Sans MS" charset="0"/>
              </a:rPr>
              <a:t>           Stato nel quale l’insufficienza del sistema circolatorio a mantenere</a:t>
            </a:r>
          </a:p>
          <a:p>
            <a:r>
              <a:rPr lang="it-IT" sz="1600">
                <a:latin typeface="Comic Sans MS" charset="0"/>
              </a:rPr>
              <a:t>un’adeguata perfusione tessutale risulta in una riduzione diffusa dell’apporto</a:t>
            </a:r>
          </a:p>
          <a:p>
            <a:r>
              <a:rPr lang="it-IT" sz="1600">
                <a:latin typeface="Comic Sans MS" charset="0"/>
              </a:rPr>
              <a:t>di ossigeno e nutrienti ai tessuti.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2000" y="3200400"/>
            <a:ext cx="7788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omic Sans MS" charset="0"/>
              </a:rPr>
              <a:t>L’insufficienza circolatoria causa disfunzioni cellulari e, di conseguenza, d’organo</a:t>
            </a:r>
          </a:p>
          <a:p>
            <a:r>
              <a:rPr lang="it-IT" sz="1600">
                <a:latin typeface="Comic Sans MS" charset="0"/>
              </a:rPr>
              <a:t>che possono diventare irreversibili se non corrette prontamente.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5387" y="454989"/>
            <a:ext cx="4526412" cy="369332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Lo shock settico è un particolare tipo di shock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6809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47800" y="3175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47800" y="236538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47800" y="469900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447800" y="703263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447800" y="936625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19625" y="1404938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8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47800" y="1169988"/>
            <a:ext cx="1620838" cy="977900"/>
            <a:chOff x="912" y="737"/>
            <a:chExt cx="1021" cy="616"/>
          </a:xfrm>
        </p:grpSpPr>
        <p:sp>
          <p:nvSpPr>
            <p:cNvPr id="19531" name="Rectangle 9"/>
            <p:cNvSpPr>
              <a:spLocks noChangeArrowheads="1"/>
            </p:cNvSpPr>
            <p:nvPr/>
          </p:nvSpPr>
          <p:spPr bwMode="auto">
            <a:xfrm>
              <a:off x="912" y="737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32" name="Rectangle 10"/>
            <p:cNvSpPr>
              <a:spLocks noChangeArrowheads="1"/>
            </p:cNvSpPr>
            <p:nvPr/>
          </p:nvSpPr>
          <p:spPr bwMode="auto">
            <a:xfrm>
              <a:off x="912" y="885"/>
              <a:ext cx="4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80"/>
                  </a:solidFill>
                  <a:latin typeface="Times New Roman" charset="0"/>
                </a:rPr>
                <a:t>SHOCK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33" name="Rectangle 11"/>
            <p:cNvSpPr>
              <a:spLocks noChangeArrowheads="1"/>
            </p:cNvSpPr>
            <p:nvPr/>
          </p:nvSpPr>
          <p:spPr bwMode="auto">
            <a:xfrm>
              <a:off x="1344" y="885"/>
              <a:ext cx="58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80"/>
                  </a:solidFill>
                  <a:latin typeface="Times New Roman" charset="0"/>
                </a:rPr>
                <a:t> SETTICO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34" name="Rectangle 12"/>
            <p:cNvSpPr>
              <a:spLocks noChangeArrowheads="1"/>
            </p:cNvSpPr>
            <p:nvPr/>
          </p:nvSpPr>
          <p:spPr bwMode="auto">
            <a:xfrm>
              <a:off x="912" y="1032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35" name="Rectangle 13"/>
            <p:cNvSpPr>
              <a:spLocks noChangeArrowheads="1"/>
            </p:cNvSpPr>
            <p:nvPr/>
          </p:nvSpPr>
          <p:spPr bwMode="auto">
            <a:xfrm>
              <a:off x="912" y="1179"/>
              <a:ext cx="7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*Definizione: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36" name="Rectangle 14"/>
            <p:cNvSpPr>
              <a:spLocks noChangeArrowheads="1"/>
            </p:cNvSpPr>
            <p:nvPr/>
          </p:nvSpPr>
          <p:spPr bwMode="auto">
            <a:xfrm>
              <a:off x="1609" y="1179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37" name="Rectangle 15"/>
            <p:cNvSpPr>
              <a:spLocks noChangeArrowheads="1"/>
            </p:cNvSpPr>
            <p:nvPr/>
          </p:nvSpPr>
          <p:spPr bwMode="auto">
            <a:xfrm>
              <a:off x="1641" y="1179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447800" y="2074863"/>
            <a:ext cx="5688013" cy="1008062"/>
            <a:chOff x="912" y="1307"/>
            <a:chExt cx="3583" cy="635"/>
          </a:xfrm>
        </p:grpSpPr>
        <p:sp>
          <p:nvSpPr>
            <p:cNvPr id="19524" name="Rectangle 17"/>
            <p:cNvSpPr>
              <a:spLocks noChangeArrowheads="1"/>
            </p:cNvSpPr>
            <p:nvPr/>
          </p:nvSpPr>
          <p:spPr bwMode="auto">
            <a:xfrm>
              <a:off x="912" y="1307"/>
              <a:ext cx="69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25" name="Rectangle 18"/>
            <p:cNvSpPr>
              <a:spLocks noChangeArrowheads="1"/>
            </p:cNvSpPr>
            <p:nvPr/>
          </p:nvSpPr>
          <p:spPr bwMode="auto">
            <a:xfrm>
              <a:off x="912" y="1326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26" name="Rectangle 19"/>
            <p:cNvSpPr>
              <a:spLocks noChangeArrowheads="1"/>
            </p:cNvSpPr>
            <p:nvPr/>
          </p:nvSpPr>
          <p:spPr bwMode="auto">
            <a:xfrm>
              <a:off x="912" y="1473"/>
              <a:ext cx="26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Patologia grave a carattere sistemico causata dalla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27" name="Rectangle 20"/>
            <p:cNvSpPr>
              <a:spLocks noChangeArrowheads="1"/>
            </p:cNvSpPr>
            <p:nvPr/>
          </p:nvSpPr>
          <p:spPr bwMode="auto">
            <a:xfrm>
              <a:off x="3511" y="1473"/>
              <a:ext cx="7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diffusione di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28" name="Rectangle 21"/>
            <p:cNvSpPr>
              <a:spLocks noChangeArrowheads="1"/>
            </p:cNvSpPr>
            <p:nvPr/>
          </p:nvSpPr>
          <p:spPr bwMode="auto">
            <a:xfrm>
              <a:off x="912" y="1621"/>
              <a:ext cx="35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microorganismi o tossine da questi prodotte nel torrente circolatorio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29" name="Rectangle 22"/>
            <p:cNvSpPr>
              <a:spLocks noChangeArrowheads="1"/>
            </p:cNvSpPr>
            <p:nvPr/>
          </p:nvSpPr>
          <p:spPr bwMode="auto">
            <a:xfrm>
              <a:off x="912" y="1768"/>
              <a:ext cx="6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(setticemia)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30" name="Rectangle 23"/>
            <p:cNvSpPr>
              <a:spLocks noChangeArrowheads="1"/>
            </p:cNvSpPr>
            <p:nvPr/>
          </p:nvSpPr>
          <p:spPr bwMode="auto">
            <a:xfrm>
              <a:off x="1549" y="1768"/>
              <a:ext cx="10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e caratterizzata da : </a:t>
              </a:r>
              <a:endParaRPr lang="it-IT" sz="2400">
                <a:latin typeface="Times New Roman" charset="0"/>
              </a:endParaRPr>
            </a:p>
          </p:txBody>
        </p:sp>
      </p:grpSp>
      <p:sp>
        <p:nvSpPr>
          <p:cNvPr id="19466" name="Rectangle 24"/>
          <p:cNvSpPr>
            <a:spLocks noChangeArrowheads="1"/>
          </p:cNvSpPr>
          <p:nvPr/>
        </p:nvSpPr>
        <p:spPr bwMode="auto">
          <a:xfrm>
            <a:off x="4081463" y="2806700"/>
            <a:ext cx="5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it-IT" sz="1600">
              <a:solidFill>
                <a:srgbClr val="000000"/>
              </a:solidFill>
              <a:latin typeface="Times New Roman" charset="0"/>
            </a:endParaRPr>
          </a:p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485900" y="3200400"/>
            <a:ext cx="4522788" cy="244475"/>
            <a:chOff x="936" y="2016"/>
            <a:chExt cx="2849" cy="154"/>
          </a:xfrm>
        </p:grpSpPr>
        <p:sp>
          <p:nvSpPr>
            <p:cNvPr id="19519" name="Rectangle 26"/>
            <p:cNvSpPr>
              <a:spLocks noChangeArrowheads="1"/>
            </p:cNvSpPr>
            <p:nvPr/>
          </p:nvSpPr>
          <p:spPr bwMode="auto">
            <a:xfrm>
              <a:off x="936" y="2016"/>
              <a:ext cx="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i)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20" name="Rectangle 27"/>
            <p:cNvSpPr>
              <a:spLocks noChangeArrowheads="1"/>
            </p:cNvSpPr>
            <p:nvPr/>
          </p:nvSpPr>
          <p:spPr bwMode="auto">
            <a:xfrm>
              <a:off x="1014" y="2016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21" name="Rectangle 28"/>
            <p:cNvSpPr>
              <a:spLocks noChangeArrowheads="1"/>
            </p:cNvSpPr>
            <p:nvPr/>
          </p:nvSpPr>
          <p:spPr bwMode="auto">
            <a:xfrm>
              <a:off x="1224" y="2016"/>
              <a:ext cx="17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ipotensione marcata (collasso car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22" name="Rectangle 29"/>
            <p:cNvSpPr>
              <a:spLocks noChangeArrowheads="1"/>
            </p:cNvSpPr>
            <p:nvPr/>
          </p:nvSpPr>
          <p:spPr bwMode="auto">
            <a:xfrm>
              <a:off x="2928" y="2016"/>
              <a:ext cx="8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diocircolatorio)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23" name="Rectangle 30"/>
            <p:cNvSpPr>
              <a:spLocks noChangeArrowheads="1"/>
            </p:cNvSpPr>
            <p:nvPr/>
          </p:nvSpPr>
          <p:spPr bwMode="auto">
            <a:xfrm>
              <a:off x="3753" y="2016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493838" y="3489325"/>
            <a:ext cx="3905250" cy="244475"/>
            <a:chOff x="941" y="2198"/>
            <a:chExt cx="2460" cy="154"/>
          </a:xfrm>
        </p:grpSpPr>
        <p:sp>
          <p:nvSpPr>
            <p:cNvPr id="19515" name="Rectangle 32"/>
            <p:cNvSpPr>
              <a:spLocks noChangeArrowheads="1"/>
            </p:cNvSpPr>
            <p:nvPr/>
          </p:nvSpPr>
          <p:spPr bwMode="auto">
            <a:xfrm>
              <a:off x="941" y="2198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ii)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16" name="Rectangle 33"/>
            <p:cNvSpPr>
              <a:spLocks noChangeArrowheads="1"/>
            </p:cNvSpPr>
            <p:nvPr/>
          </p:nvSpPr>
          <p:spPr bwMode="auto">
            <a:xfrm>
              <a:off x="1055" y="2198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17" name="Rectangle 34"/>
            <p:cNvSpPr>
              <a:spLocks noChangeArrowheads="1"/>
            </p:cNvSpPr>
            <p:nvPr/>
          </p:nvSpPr>
          <p:spPr bwMode="auto">
            <a:xfrm>
              <a:off x="1229" y="2198"/>
              <a:ext cx="21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segni di danno tessutale da ipoperfusione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18" name="Rectangle 35"/>
            <p:cNvSpPr>
              <a:spLocks noChangeArrowheads="1"/>
            </p:cNvSpPr>
            <p:nvPr/>
          </p:nvSpPr>
          <p:spPr bwMode="auto">
            <a:xfrm>
              <a:off x="3369" y="2198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493838" y="3722688"/>
            <a:ext cx="6005512" cy="946150"/>
            <a:chOff x="941" y="2345"/>
            <a:chExt cx="3783" cy="596"/>
          </a:xfrm>
        </p:grpSpPr>
        <p:sp>
          <p:nvSpPr>
            <p:cNvPr id="19489" name="Rectangle 37"/>
            <p:cNvSpPr>
              <a:spLocks noChangeArrowheads="1"/>
            </p:cNvSpPr>
            <p:nvPr/>
          </p:nvSpPr>
          <p:spPr bwMode="auto">
            <a:xfrm>
              <a:off x="941" y="2345"/>
              <a:ext cx="1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iii)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90" name="Rectangle 38"/>
            <p:cNvSpPr>
              <a:spLocks noChangeArrowheads="1"/>
            </p:cNvSpPr>
            <p:nvPr/>
          </p:nvSpPr>
          <p:spPr bwMode="auto">
            <a:xfrm>
              <a:off x="1090" y="2345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91" name="Rectangle 39"/>
            <p:cNvSpPr>
              <a:spLocks noChangeArrowheads="1"/>
            </p:cNvSpPr>
            <p:nvPr/>
          </p:nvSpPr>
          <p:spPr bwMode="auto">
            <a:xfrm>
              <a:off x="1229" y="2345"/>
              <a:ext cx="7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MOF/MODS (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92" name="Rectangle 40"/>
            <p:cNvSpPr>
              <a:spLocks noChangeArrowheads="1"/>
            </p:cNvSpPr>
            <p:nvPr/>
          </p:nvSpPr>
          <p:spPr bwMode="auto">
            <a:xfrm>
              <a:off x="1986" y="2345"/>
              <a:ext cx="1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M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93" name="Rectangle 41"/>
            <p:cNvSpPr>
              <a:spLocks noChangeArrowheads="1"/>
            </p:cNvSpPr>
            <p:nvPr/>
          </p:nvSpPr>
          <p:spPr bwMode="auto">
            <a:xfrm>
              <a:off x="1986" y="2473"/>
              <a:ext cx="10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94" name="Rectangle 42"/>
            <p:cNvSpPr>
              <a:spLocks noChangeArrowheads="1"/>
            </p:cNvSpPr>
            <p:nvPr/>
          </p:nvSpPr>
          <p:spPr bwMode="auto">
            <a:xfrm>
              <a:off x="2093" y="2345"/>
              <a:ext cx="3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ultiple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95" name="Rectangle 43"/>
            <p:cNvSpPr>
              <a:spLocks noChangeArrowheads="1"/>
            </p:cNvSpPr>
            <p:nvPr/>
          </p:nvSpPr>
          <p:spPr bwMode="auto">
            <a:xfrm>
              <a:off x="2451" y="2345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O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96" name="Rectangle 44"/>
            <p:cNvSpPr>
              <a:spLocks noChangeArrowheads="1"/>
            </p:cNvSpPr>
            <p:nvPr/>
          </p:nvSpPr>
          <p:spPr bwMode="auto">
            <a:xfrm>
              <a:off x="2451" y="2473"/>
              <a:ext cx="93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97" name="Rectangle 45"/>
            <p:cNvSpPr>
              <a:spLocks noChangeArrowheads="1"/>
            </p:cNvSpPr>
            <p:nvPr/>
          </p:nvSpPr>
          <p:spPr bwMode="auto">
            <a:xfrm>
              <a:off x="2544" y="2345"/>
              <a:ext cx="2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rgan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98" name="Rectangle 46"/>
            <p:cNvSpPr>
              <a:spLocks noChangeArrowheads="1"/>
            </p:cNvSpPr>
            <p:nvPr/>
          </p:nvSpPr>
          <p:spPr bwMode="auto">
            <a:xfrm>
              <a:off x="2817" y="2345"/>
              <a:ext cx="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F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99" name="Rectangle 47"/>
            <p:cNvSpPr>
              <a:spLocks noChangeArrowheads="1"/>
            </p:cNvSpPr>
            <p:nvPr/>
          </p:nvSpPr>
          <p:spPr bwMode="auto">
            <a:xfrm>
              <a:off x="2817" y="2473"/>
              <a:ext cx="79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00" name="Rectangle 48"/>
            <p:cNvSpPr>
              <a:spLocks noChangeArrowheads="1"/>
            </p:cNvSpPr>
            <p:nvPr/>
          </p:nvSpPr>
          <p:spPr bwMode="auto">
            <a:xfrm>
              <a:off x="2896" y="2345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ailure/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01" name="Rectangle 49"/>
            <p:cNvSpPr>
              <a:spLocks noChangeArrowheads="1"/>
            </p:cNvSpPr>
            <p:nvPr/>
          </p:nvSpPr>
          <p:spPr bwMode="auto">
            <a:xfrm>
              <a:off x="3237" y="2345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D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02" name="Rectangle 50"/>
            <p:cNvSpPr>
              <a:spLocks noChangeArrowheads="1"/>
            </p:cNvSpPr>
            <p:nvPr/>
          </p:nvSpPr>
          <p:spPr bwMode="auto">
            <a:xfrm>
              <a:off x="3237" y="2473"/>
              <a:ext cx="9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03" name="Rectangle 51"/>
            <p:cNvSpPr>
              <a:spLocks noChangeArrowheads="1"/>
            </p:cNvSpPr>
            <p:nvPr/>
          </p:nvSpPr>
          <p:spPr bwMode="auto">
            <a:xfrm>
              <a:off x="3329" y="2345"/>
              <a:ext cx="5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isfunction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04" name="Rectangle 52"/>
            <p:cNvSpPr>
              <a:spLocks noChangeArrowheads="1"/>
            </p:cNvSpPr>
            <p:nvPr/>
          </p:nvSpPr>
          <p:spPr bwMode="auto">
            <a:xfrm>
              <a:off x="3865" y="2345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S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05" name="Rectangle 53"/>
            <p:cNvSpPr>
              <a:spLocks noChangeArrowheads="1"/>
            </p:cNvSpPr>
            <p:nvPr/>
          </p:nvSpPr>
          <p:spPr bwMode="auto">
            <a:xfrm>
              <a:off x="3865" y="2473"/>
              <a:ext cx="6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06" name="Rectangle 54"/>
            <p:cNvSpPr>
              <a:spLocks noChangeArrowheads="1"/>
            </p:cNvSpPr>
            <p:nvPr/>
          </p:nvSpPr>
          <p:spPr bwMode="auto">
            <a:xfrm>
              <a:off x="3929" y="2345"/>
              <a:ext cx="4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yndrome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07" name="Rectangle 55"/>
            <p:cNvSpPr>
              <a:spLocks noChangeArrowheads="1"/>
            </p:cNvSpPr>
            <p:nvPr/>
          </p:nvSpPr>
          <p:spPr bwMode="auto">
            <a:xfrm>
              <a:off x="4379" y="2345"/>
              <a:ext cx="1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):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08" name="Rectangle 56"/>
            <p:cNvSpPr>
              <a:spLocks noChangeArrowheads="1"/>
            </p:cNvSpPr>
            <p:nvPr/>
          </p:nvSpPr>
          <p:spPr bwMode="auto">
            <a:xfrm>
              <a:off x="1229" y="2492"/>
              <a:ext cx="34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alterazioni d’organo a livello di Sistema Nervoso Centrale, Sistema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09" name="Rectangle 57"/>
            <p:cNvSpPr>
              <a:spLocks noChangeArrowheads="1"/>
            </p:cNvSpPr>
            <p:nvPr/>
          </p:nvSpPr>
          <p:spPr bwMode="auto">
            <a:xfrm>
              <a:off x="1229" y="2640"/>
              <a:ext cx="19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Cardiocircolatorio, Polmone (ARDS: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10" name="Rectangle 58"/>
            <p:cNvSpPr>
              <a:spLocks noChangeArrowheads="1"/>
            </p:cNvSpPr>
            <p:nvPr/>
          </p:nvSpPr>
          <p:spPr bwMode="auto">
            <a:xfrm>
              <a:off x="3168" y="2640"/>
              <a:ext cx="14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Acute Respiratory Distress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11" name="Rectangle 59"/>
            <p:cNvSpPr>
              <a:spLocks noChangeArrowheads="1"/>
            </p:cNvSpPr>
            <p:nvPr/>
          </p:nvSpPr>
          <p:spPr bwMode="auto">
            <a:xfrm>
              <a:off x="1229" y="2787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Syndrome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12" name="Rectangle 60"/>
            <p:cNvSpPr>
              <a:spLocks noChangeArrowheads="1"/>
            </p:cNvSpPr>
            <p:nvPr/>
          </p:nvSpPr>
          <p:spPr bwMode="auto">
            <a:xfrm>
              <a:off x="1742" y="2787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13" name="Rectangle 61"/>
            <p:cNvSpPr>
              <a:spLocks noChangeArrowheads="1"/>
            </p:cNvSpPr>
            <p:nvPr/>
          </p:nvSpPr>
          <p:spPr bwMode="auto">
            <a:xfrm>
              <a:off x="1786" y="2787"/>
              <a:ext cx="7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, Fegato, Rene.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514" name="Rectangle 62"/>
            <p:cNvSpPr>
              <a:spLocks noChangeArrowheads="1"/>
            </p:cNvSpPr>
            <p:nvPr/>
          </p:nvSpPr>
          <p:spPr bwMode="auto">
            <a:xfrm>
              <a:off x="2555" y="2787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1493838" y="4657725"/>
            <a:ext cx="4370387" cy="244475"/>
            <a:chOff x="941" y="2934"/>
            <a:chExt cx="2753" cy="154"/>
          </a:xfrm>
        </p:grpSpPr>
        <p:sp>
          <p:nvSpPr>
            <p:cNvPr id="19483" name="Rectangle 64"/>
            <p:cNvSpPr>
              <a:spLocks noChangeArrowheads="1"/>
            </p:cNvSpPr>
            <p:nvPr/>
          </p:nvSpPr>
          <p:spPr bwMode="auto">
            <a:xfrm>
              <a:off x="941" y="2934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iv)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84" name="Rectangle 65"/>
            <p:cNvSpPr>
              <a:spLocks noChangeArrowheads="1"/>
            </p:cNvSpPr>
            <p:nvPr/>
          </p:nvSpPr>
          <p:spPr bwMode="auto">
            <a:xfrm>
              <a:off x="1083" y="2934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85" name="Rectangle 66"/>
            <p:cNvSpPr>
              <a:spLocks noChangeArrowheads="1"/>
            </p:cNvSpPr>
            <p:nvPr/>
          </p:nvSpPr>
          <p:spPr bwMode="auto">
            <a:xfrm>
              <a:off x="1229" y="2934"/>
              <a:ext cx="2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DIC (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86" name="Rectangle 67"/>
            <p:cNvSpPr>
              <a:spLocks noChangeArrowheads="1"/>
            </p:cNvSpPr>
            <p:nvPr/>
          </p:nvSpPr>
          <p:spPr bwMode="auto">
            <a:xfrm>
              <a:off x="1523" y="2934"/>
              <a:ext cx="21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Disseminated Intravascular Coagulation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87" name="Rectangle 68"/>
            <p:cNvSpPr>
              <a:spLocks noChangeArrowheads="1"/>
            </p:cNvSpPr>
            <p:nvPr/>
          </p:nvSpPr>
          <p:spPr bwMode="auto">
            <a:xfrm>
              <a:off x="3619" y="2934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88" name="Rectangle 69"/>
            <p:cNvSpPr>
              <a:spLocks noChangeArrowheads="1"/>
            </p:cNvSpPr>
            <p:nvPr/>
          </p:nvSpPr>
          <p:spPr bwMode="auto">
            <a:xfrm>
              <a:off x="3662" y="2934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</p:grpSp>
      <p:sp>
        <p:nvSpPr>
          <p:cNvPr id="19471" name="Rectangle 70"/>
          <p:cNvSpPr>
            <a:spLocks noChangeArrowheads="1"/>
          </p:cNvSpPr>
          <p:nvPr/>
        </p:nvSpPr>
        <p:spPr bwMode="auto">
          <a:xfrm>
            <a:off x="1493838" y="4891088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sp>
        <p:nvSpPr>
          <p:cNvPr id="19472" name="Rectangle 71"/>
          <p:cNvSpPr>
            <a:spLocks noChangeArrowheads="1"/>
          </p:cNvSpPr>
          <p:nvPr/>
        </p:nvSpPr>
        <p:spPr bwMode="auto">
          <a:xfrm>
            <a:off x="1447800" y="4908550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sp>
        <p:nvSpPr>
          <p:cNvPr id="19473" name="Rectangle 72"/>
          <p:cNvSpPr>
            <a:spLocks noChangeArrowheads="1"/>
          </p:cNvSpPr>
          <p:nvPr/>
        </p:nvSpPr>
        <p:spPr bwMode="auto">
          <a:xfrm>
            <a:off x="1447800" y="5143500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1447800" y="5376863"/>
            <a:ext cx="4294188" cy="976312"/>
            <a:chOff x="912" y="3387"/>
            <a:chExt cx="2705" cy="615"/>
          </a:xfrm>
        </p:grpSpPr>
        <p:sp>
          <p:nvSpPr>
            <p:cNvPr id="19476" name="Rectangle 74"/>
            <p:cNvSpPr>
              <a:spLocks noChangeArrowheads="1"/>
            </p:cNvSpPr>
            <p:nvPr/>
          </p:nvSpPr>
          <p:spPr bwMode="auto">
            <a:xfrm>
              <a:off x="912" y="3387"/>
              <a:ext cx="7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*Patogenesi: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77" name="Rectangle 75"/>
            <p:cNvSpPr>
              <a:spLocks noChangeArrowheads="1"/>
            </p:cNvSpPr>
            <p:nvPr/>
          </p:nvSpPr>
          <p:spPr bwMode="auto">
            <a:xfrm>
              <a:off x="912" y="3515"/>
              <a:ext cx="67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78" name="Rectangle 76"/>
            <p:cNvSpPr>
              <a:spLocks noChangeArrowheads="1"/>
            </p:cNvSpPr>
            <p:nvPr/>
          </p:nvSpPr>
          <p:spPr bwMode="auto">
            <a:xfrm>
              <a:off x="1589" y="3387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 i="1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79" name="Rectangle 77"/>
            <p:cNvSpPr>
              <a:spLocks noChangeArrowheads="1"/>
            </p:cNvSpPr>
            <p:nvPr/>
          </p:nvSpPr>
          <p:spPr bwMode="auto">
            <a:xfrm>
              <a:off x="912" y="3534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80" name="Rectangle 78"/>
            <p:cNvSpPr>
              <a:spLocks noChangeArrowheads="1"/>
            </p:cNvSpPr>
            <p:nvPr/>
          </p:nvSpPr>
          <p:spPr bwMode="auto">
            <a:xfrm>
              <a:off x="912" y="3681"/>
              <a:ext cx="263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SIRS: Systemic Inflammatory Response Syndrome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81" name="Rectangle 79"/>
            <p:cNvSpPr>
              <a:spLocks noChangeArrowheads="1"/>
            </p:cNvSpPr>
            <p:nvPr/>
          </p:nvSpPr>
          <p:spPr bwMode="auto">
            <a:xfrm>
              <a:off x="3534" y="3681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  <p:sp>
          <p:nvSpPr>
            <p:cNvPr id="19482" name="Rectangle 80"/>
            <p:cNvSpPr>
              <a:spLocks noChangeArrowheads="1"/>
            </p:cNvSpPr>
            <p:nvPr/>
          </p:nvSpPr>
          <p:spPr bwMode="auto">
            <a:xfrm>
              <a:off x="912" y="3828"/>
              <a:ext cx="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it-IT" sz="2400">
                <a:latin typeface="Times New Roman" charset="0"/>
              </a:endParaRPr>
            </a:p>
          </p:txBody>
        </p:sp>
      </p:grpSp>
      <p:sp>
        <p:nvSpPr>
          <p:cNvPr id="19475" name="Rectangle 81"/>
          <p:cNvSpPr>
            <a:spLocks noChangeArrowheads="1"/>
          </p:cNvSpPr>
          <p:nvPr/>
        </p:nvSpPr>
        <p:spPr bwMode="auto">
          <a:xfrm>
            <a:off x="1447800" y="6310313"/>
            <a:ext cx="13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3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795963" y="1412875"/>
            <a:ext cx="1657350" cy="1944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Cell endoteliali</a:t>
            </a:r>
          </a:p>
          <a:p>
            <a:pPr algn="ctr"/>
            <a:r>
              <a:rPr lang="it-IT"/>
              <a:t>Monociti/macr.</a:t>
            </a:r>
          </a:p>
          <a:p>
            <a:pPr algn="ctr"/>
            <a:r>
              <a:rPr lang="it-IT"/>
              <a:t>Neutrofili</a:t>
            </a:r>
          </a:p>
          <a:p>
            <a:pPr algn="ctr"/>
            <a:endParaRPr lang="it-IT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40200" y="2420938"/>
            <a:ext cx="442913" cy="890587"/>
            <a:chOff x="2699" y="1404"/>
            <a:chExt cx="279" cy="561"/>
          </a:xfrm>
        </p:grpSpPr>
        <p:sp>
          <p:nvSpPr>
            <p:cNvPr id="20493" name="Freeform 5"/>
            <p:cNvSpPr>
              <a:spLocks/>
            </p:cNvSpPr>
            <p:nvPr/>
          </p:nvSpPr>
          <p:spPr bwMode="auto">
            <a:xfrm>
              <a:off x="2782" y="1404"/>
              <a:ext cx="196" cy="378"/>
            </a:xfrm>
            <a:custGeom>
              <a:avLst/>
              <a:gdLst>
                <a:gd name="T0" fmla="*/ 98 w 196"/>
                <a:gd name="T1" fmla="*/ 121 h 378"/>
                <a:gd name="T2" fmla="*/ 7 w 196"/>
                <a:gd name="T3" fmla="*/ 348 h 378"/>
                <a:gd name="T4" fmla="*/ 53 w 196"/>
                <a:gd name="T5" fmla="*/ 302 h 378"/>
                <a:gd name="T6" fmla="*/ 189 w 196"/>
                <a:gd name="T7" fmla="*/ 30 h 378"/>
                <a:gd name="T8" fmla="*/ 98 w 196"/>
                <a:gd name="T9" fmla="*/ 121 h 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378"/>
                <a:gd name="T17" fmla="*/ 196 w 196"/>
                <a:gd name="T18" fmla="*/ 378 h 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378">
                  <a:moveTo>
                    <a:pt x="98" y="121"/>
                  </a:moveTo>
                  <a:cubicBezTo>
                    <a:pt x="68" y="174"/>
                    <a:pt x="14" y="318"/>
                    <a:pt x="7" y="348"/>
                  </a:cubicBezTo>
                  <a:cubicBezTo>
                    <a:pt x="0" y="378"/>
                    <a:pt x="23" y="355"/>
                    <a:pt x="53" y="302"/>
                  </a:cubicBezTo>
                  <a:cubicBezTo>
                    <a:pt x="83" y="249"/>
                    <a:pt x="182" y="60"/>
                    <a:pt x="189" y="30"/>
                  </a:cubicBezTo>
                  <a:cubicBezTo>
                    <a:pt x="196" y="0"/>
                    <a:pt x="128" y="68"/>
                    <a:pt x="98" y="121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94" name="Freeform 7"/>
            <p:cNvSpPr>
              <a:spLocks/>
            </p:cNvSpPr>
            <p:nvPr/>
          </p:nvSpPr>
          <p:spPr bwMode="auto">
            <a:xfrm>
              <a:off x="2699" y="1762"/>
              <a:ext cx="147" cy="203"/>
            </a:xfrm>
            <a:custGeom>
              <a:avLst/>
              <a:gdLst>
                <a:gd name="T0" fmla="*/ 106 w 147"/>
                <a:gd name="T1" fmla="*/ 0 h 203"/>
                <a:gd name="T2" fmla="*/ 86 w 147"/>
                <a:gd name="T3" fmla="*/ 47 h 203"/>
                <a:gd name="T4" fmla="*/ 147 w 147"/>
                <a:gd name="T5" fmla="*/ 102 h 203"/>
                <a:gd name="T6" fmla="*/ 120 w 147"/>
                <a:gd name="T7" fmla="*/ 203 h 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3"/>
                <a:gd name="T14" fmla="*/ 147 w 147"/>
                <a:gd name="T15" fmla="*/ 203 h 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3">
                  <a:moveTo>
                    <a:pt x="106" y="0"/>
                  </a:moveTo>
                  <a:cubicBezTo>
                    <a:pt x="128" y="31"/>
                    <a:pt x="121" y="37"/>
                    <a:pt x="86" y="47"/>
                  </a:cubicBezTo>
                  <a:cubicBezTo>
                    <a:pt x="0" y="107"/>
                    <a:pt x="129" y="100"/>
                    <a:pt x="147" y="102"/>
                  </a:cubicBezTo>
                  <a:cubicBezTo>
                    <a:pt x="109" y="159"/>
                    <a:pt x="120" y="126"/>
                    <a:pt x="120" y="203"/>
                  </a:cubicBezTo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4500563" y="1557338"/>
            <a:ext cx="1223962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580063" y="1125538"/>
            <a:ext cx="205105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/>
              <a:t>CELL DIFESE INNATE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492500" y="4005263"/>
            <a:ext cx="53482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Rilascio di citochine</a:t>
            </a:r>
          </a:p>
          <a:p>
            <a:endParaRPr lang="it-IT" sz="1400">
              <a:latin typeface="Comic Sans MS" charset="0"/>
            </a:endParaRPr>
          </a:p>
          <a:p>
            <a:r>
              <a:rPr lang="it-IT" sz="1400">
                <a:latin typeface="Comic Sans MS" charset="0"/>
              </a:rPr>
              <a:t>Rilascio di metaboliti lipidici (Leucotrieni, Prostaglandine, PAF)</a:t>
            </a:r>
          </a:p>
          <a:p>
            <a:endParaRPr lang="it-IT" sz="1400">
              <a:latin typeface="Comic Sans MS" charset="0"/>
            </a:endParaRPr>
          </a:p>
          <a:p>
            <a:r>
              <a:rPr lang="it-IT" sz="1400">
                <a:latin typeface="Comic Sans MS" charset="0"/>
              </a:rPr>
              <a:t>Rilascio di proteasi e derivati tossici dell’ossigeno</a:t>
            </a:r>
          </a:p>
          <a:p>
            <a:endParaRPr lang="it-IT" sz="1400">
              <a:latin typeface="Comic Sans MS" charset="0"/>
            </a:endParaRPr>
          </a:p>
          <a:p>
            <a:r>
              <a:rPr lang="it-IT" sz="1400">
                <a:latin typeface="Comic Sans MS" charset="0"/>
              </a:rPr>
              <a:t>Aumentata espressione di molecole adesive e </a:t>
            </a:r>
          </a:p>
          <a:p>
            <a:r>
              <a:rPr lang="it-IT" sz="1400">
                <a:latin typeface="Comic Sans MS" charset="0"/>
              </a:rPr>
              <a:t>Attivazione cellulare adesione-dipendente</a:t>
            </a:r>
          </a:p>
          <a:p>
            <a:endParaRPr lang="it-IT" sz="1400">
              <a:latin typeface="Comic Sans MS" charset="0"/>
            </a:endParaRPr>
          </a:p>
          <a:p>
            <a:r>
              <a:rPr lang="it-IT" sz="1400">
                <a:latin typeface="Comic Sans MS" charset="0"/>
              </a:rPr>
              <a:t>Alterazioni espressione di trombomodulina e TF</a:t>
            </a:r>
            <a:endParaRPr lang="en-GB" sz="1400">
              <a:latin typeface="Comic Sans MS" charset="0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5292725" y="3213100"/>
            <a:ext cx="7191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376238" y="13652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SIRS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39750" y="1125538"/>
            <a:ext cx="3430588" cy="304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/>
              <a:t>SISTEMI POLIMOLECOLARI SOLUBILI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 flipV="1">
            <a:off x="3348038" y="1557338"/>
            <a:ext cx="9366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1116013" y="1412875"/>
            <a:ext cx="1657350" cy="1944688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Complemento</a:t>
            </a:r>
          </a:p>
          <a:p>
            <a:pPr algn="ctr"/>
            <a:r>
              <a:rPr lang="it-IT"/>
              <a:t>Chinine</a:t>
            </a:r>
          </a:p>
          <a:p>
            <a:pPr algn="ctr"/>
            <a:r>
              <a:rPr lang="it-IT"/>
              <a:t>Coagulazione</a:t>
            </a:r>
          </a:p>
          <a:p>
            <a:pPr algn="ctr"/>
            <a:endParaRPr lang="it-IT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 flipV="1">
            <a:off x="2124075" y="3500438"/>
            <a:ext cx="9350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91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803" grpId="0" animBg="1"/>
      <p:bldP spid="33804" grpId="0" animBg="1"/>
      <p:bldP spid="33805" grpId="0"/>
      <p:bldP spid="33806" grpId="0" animBg="1"/>
      <p:bldP spid="33808" grpId="0" animBg="1"/>
      <p:bldP spid="33809" grpId="0" animBg="1"/>
      <p:bldP spid="33810" grpId="0" animBg="1"/>
      <p:bldP spid="338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at m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81000"/>
            <a:ext cx="806450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5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1828800" cy="314325"/>
          </a:xfrm>
          <a:prstGeom prst="rect">
            <a:avLst/>
          </a:prstGeom>
          <a:solidFill>
            <a:srgbClr val="FAC09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Rilascio di citochine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62658" y="381000"/>
            <a:ext cx="3046412" cy="527050"/>
          </a:xfrm>
          <a:prstGeom prst="rect">
            <a:avLst/>
          </a:prstGeom>
          <a:solidFill>
            <a:srgbClr val="FAC09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Comic Sans MS" charset="0"/>
              </a:rPr>
              <a:t>Rilascio di metaboliti lipidici </a:t>
            </a:r>
          </a:p>
          <a:p>
            <a:pPr algn="ctr"/>
            <a:r>
              <a:rPr lang="it-IT" sz="1400">
                <a:latin typeface="Comic Sans MS" charset="0"/>
              </a:rPr>
              <a:t> (Prostaglandine, Leucotrieni, PAF)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243638" y="1066800"/>
            <a:ext cx="2514600" cy="527050"/>
          </a:xfrm>
          <a:prstGeom prst="rect">
            <a:avLst/>
          </a:prstGeom>
          <a:solidFill>
            <a:srgbClr val="FAC09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Comic Sans MS" charset="0"/>
              </a:rPr>
              <a:t>Rilascio di proteasi e </a:t>
            </a:r>
          </a:p>
          <a:p>
            <a:pPr algn="ctr"/>
            <a:r>
              <a:rPr lang="it-IT" sz="1400">
                <a:latin typeface="Comic Sans MS" charset="0"/>
              </a:rPr>
              <a:t>derivati tossici dell’ossigeno</a:t>
            </a:r>
            <a:endParaRPr lang="it-IT" sz="2400"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48288" y="381000"/>
            <a:ext cx="3800475" cy="527050"/>
          </a:xfrm>
          <a:prstGeom prst="rect">
            <a:avLst/>
          </a:prstGeom>
          <a:solidFill>
            <a:srgbClr val="FAC09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Aumentata espressione di molecole adesive </a:t>
            </a:r>
          </a:p>
          <a:p>
            <a:r>
              <a:rPr lang="it-IT" sz="1400">
                <a:latin typeface="Comic Sans MS" charset="0"/>
              </a:rPr>
              <a:t>e attivazione cellulare adesione-dipendente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943600"/>
            <a:ext cx="412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Alterazioni espressione di trombomodulina e TF</a:t>
            </a:r>
            <a:endParaRPr lang="it-IT" sz="2400">
              <a:latin typeface="Times New Roman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1371600"/>
            <a:ext cx="212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“risposta di fase acuta”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38200" y="1905000"/>
            <a:ext cx="2538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aumentata produzione di NO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590800" y="2438400"/>
            <a:ext cx="2024063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VASODILATAZIONE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029200" y="2438400"/>
            <a:ext cx="2208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DANNO ENDOTELIALE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28638" y="3657600"/>
            <a:ext cx="3440112" cy="527050"/>
          </a:xfrm>
          <a:prstGeom prst="rect">
            <a:avLst/>
          </a:prstGeom>
          <a:solidFill>
            <a:schemeClr val="hlink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Comic Sans MS" charset="0"/>
              </a:rPr>
              <a:t>COAGULAZIONE INTRAVASCOLARE </a:t>
            </a:r>
          </a:p>
          <a:p>
            <a:pPr algn="ctr"/>
            <a:r>
              <a:rPr lang="it-IT" sz="1400">
                <a:latin typeface="Comic Sans MS" charset="0"/>
              </a:rPr>
              <a:t>DISSEMINATA (DIC)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787900" y="3644900"/>
            <a:ext cx="3217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Comic Sans MS" charset="0"/>
              </a:rPr>
              <a:t>ATTIVAZIONE SISTEMI POLI-</a:t>
            </a:r>
          </a:p>
          <a:p>
            <a:pPr algn="ctr"/>
            <a:r>
              <a:rPr lang="it-IT" sz="1400">
                <a:latin typeface="Comic Sans MS" charset="0"/>
              </a:rPr>
              <a:t>MOLECOLARI SOLUBILI</a:t>
            </a:r>
          </a:p>
          <a:p>
            <a:pPr algn="ctr"/>
            <a:r>
              <a:rPr lang="it-IT" sz="1400">
                <a:latin typeface="Comic Sans MS" charset="0"/>
              </a:rPr>
              <a:t>(Chinine/Coagulazione/Complemento)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86200" y="4419600"/>
            <a:ext cx="146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VASOSPASMO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429000" y="4724400"/>
            <a:ext cx="2919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Comic Sans MS" charset="0"/>
              </a:rPr>
              <a:t>FORMAZIONE DI TROMBI NEL</a:t>
            </a:r>
          </a:p>
          <a:p>
            <a:pPr algn="ctr"/>
            <a:r>
              <a:rPr lang="it-IT" sz="1400">
                <a:latin typeface="Comic Sans MS" charset="0"/>
              </a:rPr>
              <a:t>MICROCIRCOLO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634038" y="5562600"/>
            <a:ext cx="3011487" cy="527050"/>
          </a:xfrm>
          <a:prstGeom prst="rect">
            <a:avLst/>
          </a:prstGeom>
          <a:solidFill>
            <a:srgbClr val="CC00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Comic Sans MS" charset="0"/>
              </a:rPr>
              <a:t>DANNO IPOSSICO AI TESSUTI</a:t>
            </a:r>
          </a:p>
          <a:p>
            <a:pPr algn="ctr"/>
            <a:r>
              <a:rPr lang="it-IT" sz="1400">
                <a:latin typeface="Comic Sans MS" charset="0"/>
              </a:rPr>
              <a:t>(MODS/MOF)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685800" y="91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133600" y="914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457200" y="9144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051050" y="2205038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3419475" y="981075"/>
            <a:ext cx="9525" cy="1362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4724400" y="838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819400" y="4191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5651500" y="5013325"/>
            <a:ext cx="762000" cy="4572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 flipV="1">
            <a:off x="3851275" y="2781300"/>
            <a:ext cx="1254125" cy="876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60960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6019800" y="99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H="1">
            <a:off x="6019800" y="1676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2209800" y="914400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1752600" y="4191000"/>
            <a:ext cx="0" cy="1600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>
            <a:off x="2916238" y="2743200"/>
            <a:ext cx="2417762" cy="8302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5334000" y="4648200"/>
            <a:ext cx="1295400" cy="7620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H="1" flipV="1">
            <a:off x="4038600" y="3886200"/>
            <a:ext cx="1066800" cy="228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7299325" y="4433888"/>
            <a:ext cx="1695450" cy="5175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Comic Sans MS" charset="0"/>
              </a:rPr>
              <a:t>DIMINUZIONE P</a:t>
            </a:r>
          </a:p>
          <a:p>
            <a:pPr algn="ctr"/>
            <a:r>
              <a:rPr lang="it-IT" sz="1400">
                <a:latin typeface="Comic Sans MS" charset="0"/>
              </a:rPr>
              <a:t>ARTERIOSA</a:t>
            </a: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8243888" y="4941888"/>
            <a:ext cx="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6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95375" y="788988"/>
            <a:ext cx="7477125" cy="7318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LESIONI ARTERIOSCLEROTICHE</a:t>
            </a:r>
            <a:r>
              <a:rPr lang="it-IT"/>
              <a:t>: </a:t>
            </a:r>
            <a:r>
              <a:rPr lang="it-IT" sz="1200" b="1">
                <a:solidFill>
                  <a:schemeClr val="accent2"/>
                </a:solidFill>
              </a:rPr>
              <a:t>PROCESSI PATOLOGICI INTERESSANTI LE</a:t>
            </a:r>
          </a:p>
          <a:p>
            <a:pPr eaLnBrk="1" hangingPunct="1"/>
            <a:r>
              <a:rPr lang="it-IT" sz="1200" b="1">
                <a:solidFill>
                  <a:schemeClr val="accent2"/>
                </a:solidFill>
              </a:rPr>
              <a:t>ARTERIE E AVENTI IN COMUNE L</a:t>
            </a:r>
            <a:r>
              <a:rPr lang="ja-JP" altLang="it-IT" sz="1200" b="1">
                <a:solidFill>
                  <a:schemeClr val="accent2"/>
                </a:solidFill>
              </a:rPr>
              <a:t>’</a:t>
            </a:r>
            <a:r>
              <a:rPr lang="it-IT" sz="1200" b="1">
                <a:solidFill>
                  <a:schemeClr val="accent2"/>
                </a:solidFill>
              </a:rPr>
              <a:t>ISPESSIMENTO, L</a:t>
            </a:r>
            <a:r>
              <a:rPr lang="ja-JP" altLang="it-IT" sz="1200" b="1">
                <a:solidFill>
                  <a:schemeClr val="accent2"/>
                </a:solidFill>
              </a:rPr>
              <a:t>’</a:t>
            </a:r>
            <a:r>
              <a:rPr lang="it-IT" sz="1200" b="1">
                <a:solidFill>
                  <a:schemeClr val="accent2"/>
                </a:solidFill>
              </a:rPr>
              <a:t>INDURIMENTO E LA PERDITA DI </a:t>
            </a:r>
          </a:p>
          <a:p>
            <a:pPr eaLnBrk="1" hangingPunct="1"/>
            <a:r>
              <a:rPr lang="it-IT" sz="1200" b="1">
                <a:solidFill>
                  <a:schemeClr val="accent2"/>
                </a:solidFill>
              </a:rPr>
              <a:t>ELASTICITA</a:t>
            </a:r>
            <a:r>
              <a:rPr lang="ja-JP" altLang="it-IT" sz="1200" b="1">
                <a:solidFill>
                  <a:schemeClr val="accent2"/>
                </a:solidFill>
              </a:rPr>
              <a:t>’</a:t>
            </a:r>
            <a:r>
              <a:rPr lang="it-IT" sz="1200" b="1">
                <a:solidFill>
                  <a:schemeClr val="accent2"/>
                </a:solidFill>
              </a:rPr>
              <a:t> DEI VASI INTERESSATI.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16100" y="1919288"/>
            <a:ext cx="2174875" cy="304800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ARTERIOLOSCLEROSI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816100" y="2493963"/>
            <a:ext cx="5257800" cy="3048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SCLEROSI CALCIFICA DELLA MEDIA (DI MONCKEBERG)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816100" y="3143250"/>
            <a:ext cx="1724025" cy="304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ATEROSCLEROSI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01380" y="4493009"/>
            <a:ext cx="6622501" cy="369332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L’aterosclerosi è la forma più importante e diffusa di arteriosclerosi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731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 autoUpdateAnimBg="0"/>
      <p:bldP spid="13318" grpId="0" animBg="1" autoUpdateAnimBg="0"/>
      <p:bldP spid="13319" grpId="0" animBg="1" autoUpdateAnimBg="0"/>
      <p:bldP spid="1332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r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638651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76600" y="1828800"/>
            <a:ext cx="3429000" cy="990600"/>
          </a:xfrm>
          <a:prstGeom prst="rec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60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76"/>
          <p:cNvGrpSpPr>
            <a:grpSpLocks/>
          </p:cNvGrpSpPr>
          <p:nvPr/>
        </p:nvGrpSpPr>
        <p:grpSpPr bwMode="auto">
          <a:xfrm>
            <a:off x="1095375" y="1990725"/>
            <a:ext cx="1462088" cy="2968625"/>
            <a:chOff x="690" y="1254"/>
            <a:chExt cx="921" cy="1870"/>
          </a:xfrm>
        </p:grpSpPr>
        <p:sp>
          <p:nvSpPr>
            <p:cNvPr id="15380" name="AutoShape 1053"/>
            <p:cNvSpPr>
              <a:spLocks noChangeArrowheads="1"/>
            </p:cNvSpPr>
            <p:nvPr/>
          </p:nvSpPr>
          <p:spPr bwMode="auto">
            <a:xfrm>
              <a:off x="868" y="183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2 h 21600"/>
                <a:gd name="T4" fmla="*/ 0 w 21600"/>
                <a:gd name="T5" fmla="*/ 8 h 21600"/>
                <a:gd name="T6" fmla="*/ 2 w 21600"/>
                <a:gd name="T7" fmla="*/ 13 h 21600"/>
                <a:gd name="T8" fmla="*/ 8 w 21600"/>
                <a:gd name="T9" fmla="*/ 15 h 21600"/>
                <a:gd name="T10" fmla="*/ 13 w 21600"/>
                <a:gd name="T11" fmla="*/ 13 h 21600"/>
                <a:gd name="T12" fmla="*/ 15 w 21600"/>
                <a:gd name="T13" fmla="*/ 8 h 21600"/>
                <a:gd name="T14" fmla="*/ 13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1" name="AutoShape 1054"/>
            <p:cNvSpPr>
              <a:spLocks noChangeArrowheads="1"/>
            </p:cNvSpPr>
            <p:nvPr/>
          </p:nvSpPr>
          <p:spPr bwMode="auto">
            <a:xfrm>
              <a:off x="703" y="1698"/>
              <a:ext cx="908" cy="862"/>
            </a:xfrm>
            <a:custGeom>
              <a:avLst/>
              <a:gdLst>
                <a:gd name="T0" fmla="*/ 19 w 21600"/>
                <a:gd name="T1" fmla="*/ 0 h 21600"/>
                <a:gd name="T2" fmla="*/ 6 w 21600"/>
                <a:gd name="T3" fmla="*/ 5 h 21600"/>
                <a:gd name="T4" fmla="*/ 0 w 21600"/>
                <a:gd name="T5" fmla="*/ 17 h 21600"/>
                <a:gd name="T6" fmla="*/ 6 w 21600"/>
                <a:gd name="T7" fmla="*/ 29 h 21600"/>
                <a:gd name="T8" fmla="*/ 19 w 21600"/>
                <a:gd name="T9" fmla="*/ 34 h 21600"/>
                <a:gd name="T10" fmla="*/ 33 w 21600"/>
                <a:gd name="T11" fmla="*/ 29 h 21600"/>
                <a:gd name="T12" fmla="*/ 38 w 21600"/>
                <a:gd name="T13" fmla="*/ 17 h 21600"/>
                <a:gd name="T14" fmla="*/ 33 w 21600"/>
                <a:gd name="T15" fmla="*/ 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57 h 21600"/>
                <a:gd name="T26" fmla="*/ 18436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2" name="Text Box 1058"/>
            <p:cNvSpPr txBox="1">
              <a:spLocks noChangeArrowheads="1"/>
            </p:cNvSpPr>
            <p:nvPr/>
          </p:nvSpPr>
          <p:spPr bwMode="auto">
            <a:xfrm>
              <a:off x="690" y="1254"/>
              <a:ext cx="5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MEDIA</a:t>
              </a:r>
            </a:p>
          </p:txBody>
        </p:sp>
        <p:sp>
          <p:nvSpPr>
            <p:cNvPr id="15383" name="Line 1059"/>
            <p:cNvSpPr>
              <a:spLocks noChangeShapeType="1"/>
            </p:cNvSpPr>
            <p:nvPr/>
          </p:nvSpPr>
          <p:spPr bwMode="auto">
            <a:xfrm>
              <a:off x="1020" y="1434"/>
              <a:ext cx="18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84" name="Text Box 1060"/>
            <p:cNvSpPr txBox="1">
              <a:spLocks noChangeArrowheads="1"/>
            </p:cNvSpPr>
            <p:nvPr/>
          </p:nvSpPr>
          <p:spPr bwMode="auto">
            <a:xfrm>
              <a:off x="690" y="2932"/>
              <a:ext cx="5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INTIMA</a:t>
              </a:r>
            </a:p>
          </p:txBody>
        </p:sp>
        <p:sp>
          <p:nvSpPr>
            <p:cNvPr id="15385" name="Line 1061"/>
            <p:cNvSpPr>
              <a:spLocks noChangeShapeType="1"/>
            </p:cNvSpPr>
            <p:nvPr/>
          </p:nvSpPr>
          <p:spPr bwMode="auto">
            <a:xfrm flipV="1">
              <a:off x="1020" y="2296"/>
              <a:ext cx="136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86" name="Line 1065"/>
            <p:cNvSpPr>
              <a:spLocks noChangeShapeType="1"/>
            </p:cNvSpPr>
            <p:nvPr/>
          </p:nvSpPr>
          <p:spPr bwMode="auto">
            <a:xfrm>
              <a:off x="1020" y="2115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1077"/>
          <p:cNvGrpSpPr>
            <a:grpSpLocks/>
          </p:cNvGrpSpPr>
          <p:nvPr/>
        </p:nvGrpSpPr>
        <p:grpSpPr bwMode="auto">
          <a:xfrm>
            <a:off x="2916238" y="1989138"/>
            <a:ext cx="2743200" cy="2135187"/>
            <a:chOff x="1837" y="1253"/>
            <a:chExt cx="1728" cy="1345"/>
          </a:xfrm>
        </p:grpSpPr>
        <p:sp>
          <p:nvSpPr>
            <p:cNvPr id="15373" name="AutoShape 1056"/>
            <p:cNvSpPr>
              <a:spLocks noChangeArrowheads="1"/>
            </p:cNvSpPr>
            <p:nvPr/>
          </p:nvSpPr>
          <p:spPr bwMode="auto">
            <a:xfrm>
              <a:off x="2365" y="184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2 h 21600"/>
                <a:gd name="T4" fmla="*/ 0 w 21600"/>
                <a:gd name="T5" fmla="*/ 8 h 21600"/>
                <a:gd name="T6" fmla="*/ 2 w 21600"/>
                <a:gd name="T7" fmla="*/ 13 h 21600"/>
                <a:gd name="T8" fmla="*/ 8 w 21600"/>
                <a:gd name="T9" fmla="*/ 15 h 21600"/>
                <a:gd name="T10" fmla="*/ 13 w 21600"/>
                <a:gd name="T11" fmla="*/ 13 h 21600"/>
                <a:gd name="T12" fmla="*/ 15 w 21600"/>
                <a:gd name="T13" fmla="*/ 8 h 21600"/>
                <a:gd name="T14" fmla="*/ 13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600" y="10800"/>
                  </a:moveTo>
                  <a:cubicBezTo>
                    <a:pt x="6600" y="13120"/>
                    <a:pt x="8480" y="15000"/>
                    <a:pt x="10800" y="15000"/>
                  </a:cubicBezTo>
                  <a:cubicBezTo>
                    <a:pt x="13120" y="15000"/>
                    <a:pt x="15000" y="13120"/>
                    <a:pt x="15000" y="10800"/>
                  </a:cubicBezTo>
                  <a:cubicBezTo>
                    <a:pt x="15000" y="8480"/>
                    <a:pt x="13120" y="6600"/>
                    <a:pt x="10800" y="6600"/>
                  </a:cubicBezTo>
                  <a:cubicBezTo>
                    <a:pt x="8480" y="6600"/>
                    <a:pt x="6600" y="8480"/>
                    <a:pt x="6600" y="10800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4" name="AutoShape 1057"/>
            <p:cNvSpPr>
              <a:spLocks noChangeArrowheads="1"/>
            </p:cNvSpPr>
            <p:nvPr/>
          </p:nvSpPr>
          <p:spPr bwMode="auto">
            <a:xfrm>
              <a:off x="2160" y="1690"/>
              <a:ext cx="998" cy="908"/>
            </a:xfrm>
            <a:custGeom>
              <a:avLst/>
              <a:gdLst>
                <a:gd name="T0" fmla="*/ 23 w 21600"/>
                <a:gd name="T1" fmla="*/ 0 h 21600"/>
                <a:gd name="T2" fmla="*/ 7 w 21600"/>
                <a:gd name="T3" fmla="*/ 6 h 21600"/>
                <a:gd name="T4" fmla="*/ 0 w 21600"/>
                <a:gd name="T5" fmla="*/ 19 h 21600"/>
                <a:gd name="T6" fmla="*/ 7 w 21600"/>
                <a:gd name="T7" fmla="*/ 33 h 21600"/>
                <a:gd name="T8" fmla="*/ 23 w 21600"/>
                <a:gd name="T9" fmla="*/ 38 h 21600"/>
                <a:gd name="T10" fmla="*/ 39 w 21600"/>
                <a:gd name="T11" fmla="*/ 33 h 21600"/>
                <a:gd name="T12" fmla="*/ 46 w 21600"/>
                <a:gd name="T13" fmla="*/ 19 h 21600"/>
                <a:gd name="T14" fmla="*/ 39 w 21600"/>
                <a:gd name="T15" fmla="*/ 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4 h 21600"/>
                <a:gd name="T26" fmla="*/ 18440 w 21600"/>
                <a:gd name="T27" fmla="*/ 18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5" name="Text Box 1062"/>
            <p:cNvSpPr txBox="1">
              <a:spLocks noChangeArrowheads="1"/>
            </p:cNvSpPr>
            <p:nvPr/>
          </p:nvSpPr>
          <p:spPr bwMode="auto">
            <a:xfrm>
              <a:off x="1837" y="1253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Arteriolosclerosi di tipo ialino</a:t>
              </a:r>
            </a:p>
          </p:txBody>
        </p:sp>
        <p:sp>
          <p:nvSpPr>
            <p:cNvPr id="15376" name="Line 1066"/>
            <p:cNvSpPr>
              <a:spLocks noChangeShapeType="1"/>
            </p:cNvSpPr>
            <p:nvPr/>
          </p:nvSpPr>
          <p:spPr bwMode="auto">
            <a:xfrm>
              <a:off x="2524" y="213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7" name="Line 1067"/>
            <p:cNvSpPr>
              <a:spLocks noChangeShapeType="1"/>
            </p:cNvSpPr>
            <p:nvPr/>
          </p:nvSpPr>
          <p:spPr bwMode="auto">
            <a:xfrm>
              <a:off x="2904" y="2136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8" name="Line 1072"/>
            <p:cNvSpPr>
              <a:spLocks noChangeShapeType="1"/>
            </p:cNvSpPr>
            <p:nvPr/>
          </p:nvSpPr>
          <p:spPr bwMode="auto">
            <a:xfrm flipH="1">
              <a:off x="2520" y="2084"/>
              <a:ext cx="4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9" name="Line 1073"/>
            <p:cNvSpPr>
              <a:spLocks noChangeShapeType="1"/>
            </p:cNvSpPr>
            <p:nvPr/>
          </p:nvSpPr>
          <p:spPr bwMode="auto">
            <a:xfrm flipH="1">
              <a:off x="2792" y="2084"/>
              <a:ext cx="4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1078"/>
          <p:cNvGrpSpPr>
            <a:grpSpLocks/>
          </p:cNvGrpSpPr>
          <p:nvPr/>
        </p:nvGrpSpPr>
        <p:grpSpPr bwMode="auto">
          <a:xfrm>
            <a:off x="5435600" y="2611438"/>
            <a:ext cx="3289300" cy="2201862"/>
            <a:chOff x="3424" y="1645"/>
            <a:chExt cx="2072" cy="1387"/>
          </a:xfrm>
        </p:grpSpPr>
        <p:sp>
          <p:nvSpPr>
            <p:cNvPr id="15365" name="AutoShape 1063"/>
            <p:cNvSpPr>
              <a:spLocks noChangeArrowheads="1"/>
            </p:cNvSpPr>
            <p:nvPr/>
          </p:nvSpPr>
          <p:spPr bwMode="auto">
            <a:xfrm>
              <a:off x="4014" y="1842"/>
              <a:ext cx="654" cy="634"/>
            </a:xfrm>
            <a:custGeom>
              <a:avLst/>
              <a:gdLst>
                <a:gd name="T0" fmla="*/ 10 w 21600"/>
                <a:gd name="T1" fmla="*/ 0 h 21600"/>
                <a:gd name="T2" fmla="*/ 3 w 21600"/>
                <a:gd name="T3" fmla="*/ 3 h 21600"/>
                <a:gd name="T4" fmla="*/ 0 w 21600"/>
                <a:gd name="T5" fmla="*/ 9 h 21600"/>
                <a:gd name="T6" fmla="*/ 3 w 21600"/>
                <a:gd name="T7" fmla="*/ 16 h 21600"/>
                <a:gd name="T8" fmla="*/ 10 w 21600"/>
                <a:gd name="T9" fmla="*/ 19 h 21600"/>
                <a:gd name="T10" fmla="*/ 17 w 21600"/>
                <a:gd name="T11" fmla="*/ 16 h 21600"/>
                <a:gd name="T12" fmla="*/ 20 w 21600"/>
                <a:gd name="T13" fmla="*/ 9 h 21600"/>
                <a:gd name="T14" fmla="*/ 17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1 w 21600"/>
                <a:gd name="T25" fmla="*/ 3168 h 21600"/>
                <a:gd name="T26" fmla="*/ 18429 w 21600"/>
                <a:gd name="T27" fmla="*/ 184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600" y="10800"/>
                  </a:moveTo>
                  <a:cubicBezTo>
                    <a:pt x="6600" y="13120"/>
                    <a:pt x="8480" y="15000"/>
                    <a:pt x="10800" y="15000"/>
                  </a:cubicBezTo>
                  <a:cubicBezTo>
                    <a:pt x="13120" y="15000"/>
                    <a:pt x="15000" y="13120"/>
                    <a:pt x="15000" y="10800"/>
                  </a:cubicBezTo>
                  <a:cubicBezTo>
                    <a:pt x="15000" y="8480"/>
                    <a:pt x="13120" y="6600"/>
                    <a:pt x="10800" y="6600"/>
                  </a:cubicBezTo>
                  <a:cubicBezTo>
                    <a:pt x="8480" y="6600"/>
                    <a:pt x="6600" y="8480"/>
                    <a:pt x="6600" y="10800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AutoShape 1064"/>
            <p:cNvSpPr>
              <a:spLocks noChangeArrowheads="1"/>
            </p:cNvSpPr>
            <p:nvPr/>
          </p:nvSpPr>
          <p:spPr bwMode="auto">
            <a:xfrm>
              <a:off x="3731" y="1645"/>
              <a:ext cx="1196" cy="1043"/>
            </a:xfrm>
            <a:custGeom>
              <a:avLst/>
              <a:gdLst>
                <a:gd name="T0" fmla="*/ 33 w 21600"/>
                <a:gd name="T1" fmla="*/ 0 h 21600"/>
                <a:gd name="T2" fmla="*/ 10 w 21600"/>
                <a:gd name="T3" fmla="*/ 7 h 21600"/>
                <a:gd name="T4" fmla="*/ 0 w 21600"/>
                <a:gd name="T5" fmla="*/ 25 h 21600"/>
                <a:gd name="T6" fmla="*/ 10 w 21600"/>
                <a:gd name="T7" fmla="*/ 43 h 21600"/>
                <a:gd name="T8" fmla="*/ 33 w 21600"/>
                <a:gd name="T9" fmla="*/ 50 h 21600"/>
                <a:gd name="T10" fmla="*/ 57 w 21600"/>
                <a:gd name="T11" fmla="*/ 43 h 21600"/>
                <a:gd name="T12" fmla="*/ 66 w 21600"/>
                <a:gd name="T13" fmla="*/ 25 h 21600"/>
                <a:gd name="T14" fmla="*/ 57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9 h 21600"/>
                <a:gd name="T26" fmla="*/ 18439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7" name="Line 1068"/>
            <p:cNvSpPr>
              <a:spLocks noChangeShapeType="1"/>
            </p:cNvSpPr>
            <p:nvPr/>
          </p:nvSpPr>
          <p:spPr bwMode="auto">
            <a:xfrm>
              <a:off x="4649" y="2160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68" name="Oval 1069"/>
            <p:cNvSpPr>
              <a:spLocks noChangeArrowheads="1"/>
            </p:cNvSpPr>
            <p:nvPr/>
          </p:nvSpPr>
          <p:spPr bwMode="auto">
            <a:xfrm>
              <a:off x="4150" y="1979"/>
              <a:ext cx="227" cy="4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9" name="Oval 1070"/>
            <p:cNvSpPr>
              <a:spLocks noChangeArrowheads="1"/>
            </p:cNvSpPr>
            <p:nvPr/>
          </p:nvSpPr>
          <p:spPr bwMode="auto">
            <a:xfrm>
              <a:off x="4241" y="2296"/>
              <a:ext cx="227" cy="4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0" name="Text Box 1071"/>
            <p:cNvSpPr txBox="1">
              <a:spLocks noChangeArrowheads="1"/>
            </p:cNvSpPr>
            <p:nvPr/>
          </p:nvSpPr>
          <p:spPr bwMode="auto">
            <a:xfrm>
              <a:off x="3424" y="2840"/>
              <a:ext cx="20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Arteriolosclerosi di tipo iperplastico</a:t>
              </a:r>
            </a:p>
          </p:txBody>
        </p:sp>
        <p:sp>
          <p:nvSpPr>
            <p:cNvPr id="15371" name="Line 1074"/>
            <p:cNvSpPr>
              <a:spLocks noChangeShapeType="1"/>
            </p:cNvSpPr>
            <p:nvPr/>
          </p:nvSpPr>
          <p:spPr bwMode="auto">
            <a:xfrm flipH="1">
              <a:off x="4656" y="2116"/>
              <a:ext cx="4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2" name="Line 1075"/>
            <p:cNvSpPr>
              <a:spLocks noChangeShapeType="1"/>
            </p:cNvSpPr>
            <p:nvPr/>
          </p:nvSpPr>
          <p:spPr bwMode="auto">
            <a:xfrm flipH="1">
              <a:off x="4908" y="2120"/>
              <a:ext cx="4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379124" y="511862"/>
            <a:ext cx="8358253" cy="646331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L’arteriosclerosi è una caratteristica modificazione della parete arteriosa dei vasi di</a:t>
            </a:r>
          </a:p>
          <a:p>
            <a:r>
              <a:rPr lang="it-IT" b="1" dirty="0"/>
              <a:t>r</a:t>
            </a:r>
            <a:r>
              <a:rPr lang="it-IT" b="1" dirty="0" smtClean="0"/>
              <a:t>esistenza (arteriole periferiche) che viene indotta da un prolungato stato ipertensivo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5732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a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4950"/>
            <a:ext cx="5715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84300" y="911225"/>
            <a:ext cx="172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>
                <a:latin typeface="Comic Sans MS" charset="0"/>
                <a:ea typeface="+mn-ea"/>
                <a:cs typeface="+mn-cs"/>
              </a:rPr>
              <a:t>ATEROSCLEROSI</a:t>
            </a:r>
          </a:p>
        </p:txBody>
      </p:sp>
    </p:spTree>
    <p:extLst>
      <p:ext uri="{BB962C8B-B14F-4D97-AF65-F5344CB8AC3E}">
        <p14:creationId xmlns:p14="http://schemas.microsoft.com/office/powerpoint/2010/main" val="359134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f003-009-P3741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98713"/>
            <a:ext cx="75120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3609975" y="5410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Figure 3.9</a:t>
            </a:r>
            <a:endParaRPr lang="en-GB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70250" y="6172200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Copyright © 2011 Academic Press Inc.</a:t>
            </a:r>
          </a:p>
          <a:p>
            <a:pPr algn="ctr" eaLnBrk="1" hangingPunct="1">
              <a:spcBef>
                <a:spcPct val="50000"/>
              </a:spcBef>
            </a:pP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31875" y="1079500"/>
            <a:ext cx="1333531" cy="369332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FAGOCITOSI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937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569325" cy="2159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Atherosclerosis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an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inflammatory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disease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characterized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by intense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immunological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activity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which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increasingly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threatens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human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health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worldwide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Comic Sans MS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Atherosclerosis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involves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the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formation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in the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arteries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of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lesions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that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are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characterized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by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inflammation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lipid</a:t>
            </a:r>
            <a:r>
              <a:rPr lang="it-IT" sz="1400" b="1" i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accumulation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cell</a:t>
            </a:r>
            <a:r>
              <a:rPr lang="it-IT" sz="1400" b="1" i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death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and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fibrosis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. Over time,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these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lesions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which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are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known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atherosclerotic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plaques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mature and gain new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characteristics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Comic Sans MS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atin typeface="Comic Sans MS" charset="0"/>
                <a:ea typeface="+mn-ea"/>
                <a:cs typeface="+mn-cs"/>
              </a:rPr>
              <a:t>HANSON AND LIBBY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atin typeface="Comic Sans MS" charset="0"/>
                <a:ea typeface="+mn-ea"/>
                <a:cs typeface="+mn-cs"/>
              </a:rPr>
              <a:t>Nature </a:t>
            </a:r>
            <a:r>
              <a:rPr lang="it-IT" sz="1200" b="1" dirty="0" err="1">
                <a:latin typeface="Comic Sans MS" charset="0"/>
                <a:ea typeface="+mn-ea"/>
                <a:cs typeface="+mn-cs"/>
              </a:rPr>
              <a:t>Reviews</a:t>
            </a:r>
            <a:r>
              <a:rPr lang="it-IT" sz="12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200" b="1" dirty="0" err="1">
                <a:latin typeface="Comic Sans MS" charset="0"/>
                <a:ea typeface="+mn-ea"/>
                <a:cs typeface="+mn-cs"/>
              </a:rPr>
              <a:t>Immunology</a:t>
            </a:r>
            <a:r>
              <a:rPr lang="it-IT" sz="1200" b="1" dirty="0">
                <a:latin typeface="Comic Sans MS" charset="0"/>
                <a:ea typeface="+mn-ea"/>
                <a:cs typeface="+mn-cs"/>
              </a:rPr>
              <a:t> 6:508-519, 2006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4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895600" y="280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it-IT" sz="1800">
              <a:latin typeface="Arial" charset="0"/>
            </a:endParaRP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2552700" y="476250"/>
            <a:ext cx="3352800" cy="1000125"/>
            <a:chOff x="1608" y="300"/>
            <a:chExt cx="2112" cy="630"/>
          </a:xfrm>
        </p:grpSpPr>
        <p:sp>
          <p:nvSpPr>
            <p:cNvPr id="21610" name="Rectangle 6"/>
            <p:cNvSpPr>
              <a:spLocks noChangeArrowheads="1"/>
            </p:cNvSpPr>
            <p:nvPr/>
          </p:nvSpPr>
          <p:spPr bwMode="auto">
            <a:xfrm>
              <a:off x="1608" y="786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11" name="Rectangle 7"/>
            <p:cNvSpPr>
              <a:spLocks noChangeArrowheads="1"/>
            </p:cNvSpPr>
            <p:nvPr/>
          </p:nvSpPr>
          <p:spPr bwMode="auto">
            <a:xfrm>
              <a:off x="2088" y="786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12" name="Rectangle 8"/>
            <p:cNvSpPr>
              <a:spLocks noChangeArrowheads="1"/>
            </p:cNvSpPr>
            <p:nvPr/>
          </p:nvSpPr>
          <p:spPr bwMode="auto">
            <a:xfrm>
              <a:off x="2520" y="786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13" name="Rectangle 9"/>
            <p:cNvSpPr>
              <a:spLocks noChangeArrowheads="1"/>
            </p:cNvSpPr>
            <p:nvPr/>
          </p:nvSpPr>
          <p:spPr bwMode="auto">
            <a:xfrm>
              <a:off x="2856" y="786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14" name="Rectangle 10"/>
            <p:cNvSpPr>
              <a:spLocks noChangeArrowheads="1"/>
            </p:cNvSpPr>
            <p:nvPr/>
          </p:nvSpPr>
          <p:spPr bwMode="auto">
            <a:xfrm>
              <a:off x="3240" y="786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15" name="Oval 31"/>
            <p:cNvSpPr>
              <a:spLocks noChangeArrowheads="1"/>
            </p:cNvSpPr>
            <p:nvPr/>
          </p:nvSpPr>
          <p:spPr bwMode="auto">
            <a:xfrm>
              <a:off x="1944" y="498"/>
              <a:ext cx="38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16" name="Oval 32"/>
            <p:cNvSpPr>
              <a:spLocks noChangeArrowheads="1"/>
            </p:cNvSpPr>
            <p:nvPr/>
          </p:nvSpPr>
          <p:spPr bwMode="auto">
            <a:xfrm>
              <a:off x="1992" y="546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17" name="Text Box 78"/>
            <p:cNvSpPr txBox="1">
              <a:spLocks noChangeArrowheads="1"/>
            </p:cNvSpPr>
            <p:nvPr/>
          </p:nvSpPr>
          <p:spPr bwMode="auto">
            <a:xfrm>
              <a:off x="2109" y="300"/>
              <a:ext cx="5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>
                  <a:solidFill>
                    <a:schemeClr val="accent2"/>
                  </a:solidFill>
                </a:rPr>
                <a:t>monocito</a:t>
              </a:r>
            </a:p>
          </p:txBody>
        </p:sp>
      </p:grp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1403350" y="5445125"/>
            <a:ext cx="2406650" cy="504825"/>
            <a:chOff x="884" y="3430"/>
            <a:chExt cx="1516" cy="318"/>
          </a:xfrm>
        </p:grpSpPr>
        <p:sp>
          <p:nvSpPr>
            <p:cNvPr id="21603" name="Oval 61"/>
            <p:cNvSpPr>
              <a:spLocks noChangeArrowheads="1"/>
            </p:cNvSpPr>
            <p:nvPr/>
          </p:nvSpPr>
          <p:spPr bwMode="auto">
            <a:xfrm>
              <a:off x="2064" y="3430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04" name="Oval 62"/>
            <p:cNvSpPr>
              <a:spLocks noChangeArrowheads="1"/>
            </p:cNvSpPr>
            <p:nvPr/>
          </p:nvSpPr>
          <p:spPr bwMode="auto">
            <a:xfrm>
              <a:off x="2064" y="357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05" name="Oval 63"/>
            <p:cNvSpPr>
              <a:spLocks noChangeArrowheads="1"/>
            </p:cNvSpPr>
            <p:nvPr/>
          </p:nvSpPr>
          <p:spPr bwMode="auto">
            <a:xfrm>
              <a:off x="2160" y="347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06" name="Oval 64"/>
            <p:cNvSpPr>
              <a:spLocks noChangeArrowheads="1"/>
            </p:cNvSpPr>
            <p:nvPr/>
          </p:nvSpPr>
          <p:spPr bwMode="auto">
            <a:xfrm>
              <a:off x="2304" y="352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07" name="Oval 65"/>
            <p:cNvSpPr>
              <a:spLocks noChangeArrowheads="1"/>
            </p:cNvSpPr>
            <p:nvPr/>
          </p:nvSpPr>
          <p:spPr bwMode="auto">
            <a:xfrm>
              <a:off x="2304" y="343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08" name="Line 75"/>
            <p:cNvSpPr>
              <a:spLocks noChangeShapeType="1"/>
            </p:cNvSpPr>
            <p:nvPr/>
          </p:nvSpPr>
          <p:spPr bwMode="auto">
            <a:xfrm>
              <a:off x="1383" y="374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609" name="Text Box 83"/>
            <p:cNvSpPr txBox="1">
              <a:spLocks noChangeArrowheads="1"/>
            </p:cNvSpPr>
            <p:nvPr/>
          </p:nvSpPr>
          <p:spPr bwMode="auto">
            <a:xfrm>
              <a:off x="884" y="3521"/>
              <a:ext cx="12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>
                  <a:solidFill>
                    <a:schemeClr val="accent2"/>
                  </a:solidFill>
                </a:rPr>
                <a:t>foam cell apoptotica</a:t>
              </a:r>
              <a:endParaRPr lang="en-GB" b="1">
                <a:solidFill>
                  <a:schemeClr val="accent2"/>
                </a:solidFill>
              </a:endParaRPr>
            </a:p>
          </p:txBody>
        </p:sp>
      </p:grpSp>
      <p:sp>
        <p:nvSpPr>
          <p:cNvPr id="3159" name="Text Box 87"/>
          <p:cNvSpPr txBox="1">
            <a:spLocks noChangeArrowheads="1"/>
          </p:cNvSpPr>
          <p:nvPr/>
        </p:nvSpPr>
        <p:spPr bwMode="auto">
          <a:xfrm>
            <a:off x="6280150" y="982663"/>
            <a:ext cx="1703388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STRIA LIPIDICA</a:t>
            </a:r>
          </a:p>
        </p:txBody>
      </p:sp>
      <p:sp>
        <p:nvSpPr>
          <p:cNvPr id="3160" name="Text Box 88"/>
          <p:cNvSpPr txBox="1">
            <a:spLocks noChangeArrowheads="1"/>
          </p:cNvSpPr>
          <p:nvPr/>
        </p:nvSpPr>
        <p:spPr bwMode="auto">
          <a:xfrm>
            <a:off x="6280150" y="3862388"/>
            <a:ext cx="1762125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PLACCA FIBROSA</a:t>
            </a: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6011863" y="4508500"/>
            <a:ext cx="2762250" cy="1225550"/>
            <a:chOff x="3787" y="2840"/>
            <a:chExt cx="1740" cy="772"/>
          </a:xfrm>
        </p:grpSpPr>
        <p:sp>
          <p:nvSpPr>
            <p:cNvPr id="21600" name="Oval 89"/>
            <p:cNvSpPr>
              <a:spLocks noChangeArrowheads="1"/>
            </p:cNvSpPr>
            <p:nvPr/>
          </p:nvSpPr>
          <p:spPr bwMode="auto">
            <a:xfrm>
              <a:off x="3787" y="3339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601" name="Oval 94"/>
            <p:cNvSpPr>
              <a:spLocks noChangeArrowheads="1"/>
            </p:cNvSpPr>
            <p:nvPr/>
          </p:nvSpPr>
          <p:spPr bwMode="auto">
            <a:xfrm>
              <a:off x="4014" y="3022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602" name="Text Box 103"/>
            <p:cNvSpPr txBox="1">
              <a:spLocks noChangeArrowheads="1"/>
            </p:cNvSpPr>
            <p:nvPr/>
          </p:nvSpPr>
          <p:spPr bwMode="auto">
            <a:xfrm>
              <a:off x="4286" y="2840"/>
              <a:ext cx="12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cell. muscolare liscia</a:t>
              </a:r>
            </a:p>
          </p:txBody>
        </p:sp>
      </p:grpSp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1905000" y="3810000"/>
            <a:ext cx="4784725" cy="2249488"/>
            <a:chOff x="1202" y="2387"/>
            <a:chExt cx="3014" cy="1417"/>
          </a:xfrm>
        </p:grpSpPr>
        <p:sp>
          <p:nvSpPr>
            <p:cNvPr id="21561" name="Text Box 30"/>
            <p:cNvSpPr txBox="1">
              <a:spLocks noChangeArrowheads="1"/>
            </p:cNvSpPr>
            <p:nvPr/>
          </p:nvSpPr>
          <p:spPr bwMode="auto">
            <a:xfrm>
              <a:off x="1202" y="2976"/>
              <a:ext cx="6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>
                  <a:solidFill>
                    <a:schemeClr val="accent2"/>
                  </a:solidFill>
                </a:rPr>
                <a:t>foam cell</a:t>
              </a:r>
              <a:endParaRPr lang="en-GB" b="1">
                <a:solidFill>
                  <a:schemeClr val="accent2"/>
                </a:solidFill>
              </a:endParaRPr>
            </a:p>
          </p:txBody>
        </p:sp>
        <p:sp>
          <p:nvSpPr>
            <p:cNvPr id="21562" name="Oval 33"/>
            <p:cNvSpPr>
              <a:spLocks noChangeArrowheads="1"/>
            </p:cNvSpPr>
            <p:nvPr/>
          </p:nvSpPr>
          <p:spPr bwMode="auto">
            <a:xfrm>
              <a:off x="2064" y="2387"/>
              <a:ext cx="38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63" name="Rectangle 34"/>
            <p:cNvSpPr>
              <a:spLocks noChangeArrowheads="1"/>
            </p:cNvSpPr>
            <p:nvPr/>
          </p:nvSpPr>
          <p:spPr bwMode="auto">
            <a:xfrm rot="-173582">
              <a:off x="1383" y="2704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64" name="Rectangle 35"/>
            <p:cNvSpPr>
              <a:spLocks noChangeArrowheads="1"/>
            </p:cNvSpPr>
            <p:nvPr/>
          </p:nvSpPr>
          <p:spPr bwMode="auto">
            <a:xfrm rot="-173582">
              <a:off x="1882" y="2704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65" name="Rectangle 37"/>
            <p:cNvSpPr>
              <a:spLocks noChangeArrowheads="1"/>
            </p:cNvSpPr>
            <p:nvPr/>
          </p:nvSpPr>
          <p:spPr bwMode="auto">
            <a:xfrm rot="-173582">
              <a:off x="2336" y="2704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66" name="Rectangle 38"/>
            <p:cNvSpPr>
              <a:spLocks noChangeArrowheads="1"/>
            </p:cNvSpPr>
            <p:nvPr/>
          </p:nvSpPr>
          <p:spPr bwMode="auto">
            <a:xfrm rot="547682">
              <a:off x="3651" y="2886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67" name="Oval 39"/>
            <p:cNvSpPr>
              <a:spLocks noChangeArrowheads="1"/>
            </p:cNvSpPr>
            <p:nvPr/>
          </p:nvSpPr>
          <p:spPr bwMode="auto">
            <a:xfrm>
              <a:off x="1804" y="3014"/>
              <a:ext cx="62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68" name="Oval 40"/>
            <p:cNvSpPr>
              <a:spLocks noChangeArrowheads="1"/>
            </p:cNvSpPr>
            <p:nvPr/>
          </p:nvSpPr>
          <p:spPr bwMode="auto">
            <a:xfrm>
              <a:off x="2308" y="31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69" name="Oval 41"/>
            <p:cNvSpPr>
              <a:spLocks noChangeArrowheads="1"/>
            </p:cNvSpPr>
            <p:nvPr/>
          </p:nvSpPr>
          <p:spPr bwMode="auto">
            <a:xfrm>
              <a:off x="2200" y="315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0" name="Oval 42"/>
            <p:cNvSpPr>
              <a:spLocks noChangeArrowheads="1"/>
            </p:cNvSpPr>
            <p:nvPr/>
          </p:nvSpPr>
          <p:spPr bwMode="auto">
            <a:xfrm>
              <a:off x="2230" y="30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1" name="Oval 43"/>
            <p:cNvSpPr>
              <a:spLocks noChangeArrowheads="1"/>
            </p:cNvSpPr>
            <p:nvPr/>
          </p:nvSpPr>
          <p:spPr bwMode="auto">
            <a:xfrm>
              <a:off x="1900" y="3062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2" name="Oval 44"/>
            <p:cNvSpPr>
              <a:spLocks noChangeArrowheads="1"/>
            </p:cNvSpPr>
            <p:nvPr/>
          </p:nvSpPr>
          <p:spPr bwMode="auto">
            <a:xfrm>
              <a:off x="2080" y="30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3" name="Oval 45"/>
            <p:cNvSpPr>
              <a:spLocks noChangeArrowheads="1"/>
            </p:cNvSpPr>
            <p:nvPr/>
          </p:nvSpPr>
          <p:spPr bwMode="auto">
            <a:xfrm>
              <a:off x="2080" y="318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4" name="Oval 46"/>
            <p:cNvSpPr>
              <a:spLocks noChangeArrowheads="1"/>
            </p:cNvSpPr>
            <p:nvPr/>
          </p:nvSpPr>
          <p:spPr bwMode="auto">
            <a:xfrm>
              <a:off x="3119" y="3241"/>
              <a:ext cx="62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5" name="Oval 47"/>
            <p:cNvSpPr>
              <a:spLocks noChangeArrowheads="1"/>
            </p:cNvSpPr>
            <p:nvPr/>
          </p:nvSpPr>
          <p:spPr bwMode="auto">
            <a:xfrm>
              <a:off x="3623" y="334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6" name="Oval 48"/>
            <p:cNvSpPr>
              <a:spLocks noChangeArrowheads="1"/>
            </p:cNvSpPr>
            <p:nvPr/>
          </p:nvSpPr>
          <p:spPr bwMode="auto">
            <a:xfrm>
              <a:off x="3515" y="338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7" name="Oval 49"/>
            <p:cNvSpPr>
              <a:spLocks noChangeArrowheads="1"/>
            </p:cNvSpPr>
            <p:nvPr/>
          </p:nvSpPr>
          <p:spPr bwMode="auto">
            <a:xfrm>
              <a:off x="3545" y="328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8" name="Oval 50"/>
            <p:cNvSpPr>
              <a:spLocks noChangeArrowheads="1"/>
            </p:cNvSpPr>
            <p:nvPr/>
          </p:nvSpPr>
          <p:spPr bwMode="auto">
            <a:xfrm>
              <a:off x="3215" y="3289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79" name="Oval 51"/>
            <p:cNvSpPr>
              <a:spLocks noChangeArrowheads="1"/>
            </p:cNvSpPr>
            <p:nvPr/>
          </p:nvSpPr>
          <p:spPr bwMode="auto">
            <a:xfrm>
              <a:off x="3395" y="328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80" name="Oval 52"/>
            <p:cNvSpPr>
              <a:spLocks noChangeArrowheads="1"/>
            </p:cNvSpPr>
            <p:nvPr/>
          </p:nvSpPr>
          <p:spPr bwMode="auto">
            <a:xfrm>
              <a:off x="3395" y="3409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81" name="Oval 53"/>
            <p:cNvSpPr>
              <a:spLocks noChangeArrowheads="1"/>
            </p:cNvSpPr>
            <p:nvPr/>
          </p:nvSpPr>
          <p:spPr bwMode="auto">
            <a:xfrm>
              <a:off x="2653" y="3339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82" name="Oval 54"/>
            <p:cNvSpPr>
              <a:spLocks noChangeArrowheads="1"/>
            </p:cNvSpPr>
            <p:nvPr/>
          </p:nvSpPr>
          <p:spPr bwMode="auto">
            <a:xfrm>
              <a:off x="2701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83" name="Oval 55"/>
            <p:cNvSpPr>
              <a:spLocks noChangeArrowheads="1"/>
            </p:cNvSpPr>
            <p:nvPr/>
          </p:nvSpPr>
          <p:spPr bwMode="auto">
            <a:xfrm>
              <a:off x="2653" y="343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84" name="Oval 56"/>
            <p:cNvSpPr>
              <a:spLocks noChangeArrowheads="1"/>
            </p:cNvSpPr>
            <p:nvPr/>
          </p:nvSpPr>
          <p:spPr bwMode="auto">
            <a:xfrm>
              <a:off x="2797" y="343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85" name="Oval 57"/>
            <p:cNvSpPr>
              <a:spLocks noChangeArrowheads="1"/>
            </p:cNvSpPr>
            <p:nvPr/>
          </p:nvSpPr>
          <p:spPr bwMode="auto">
            <a:xfrm>
              <a:off x="2749" y="3339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86" name="Line 58"/>
            <p:cNvSpPr>
              <a:spLocks noChangeShapeType="1"/>
            </p:cNvSpPr>
            <p:nvPr/>
          </p:nvSpPr>
          <p:spPr bwMode="auto">
            <a:xfrm>
              <a:off x="2154" y="288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87" name="Line 59"/>
            <p:cNvSpPr>
              <a:spLocks noChangeShapeType="1"/>
            </p:cNvSpPr>
            <p:nvPr/>
          </p:nvSpPr>
          <p:spPr bwMode="auto">
            <a:xfrm>
              <a:off x="2880" y="2931"/>
              <a:ext cx="120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88" name="Line 60"/>
            <p:cNvSpPr>
              <a:spLocks noChangeShapeType="1"/>
            </p:cNvSpPr>
            <p:nvPr/>
          </p:nvSpPr>
          <p:spPr bwMode="auto">
            <a:xfrm flipH="1">
              <a:off x="1610" y="2886"/>
              <a:ext cx="62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89" name="Oval 66"/>
            <p:cNvSpPr>
              <a:spLocks noChangeArrowheads="1"/>
            </p:cNvSpPr>
            <p:nvPr/>
          </p:nvSpPr>
          <p:spPr bwMode="auto">
            <a:xfrm>
              <a:off x="2154" y="2387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90" name="Oval 67"/>
            <p:cNvSpPr>
              <a:spLocks noChangeArrowheads="1"/>
            </p:cNvSpPr>
            <p:nvPr/>
          </p:nvSpPr>
          <p:spPr bwMode="auto">
            <a:xfrm>
              <a:off x="1565" y="2432"/>
              <a:ext cx="38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91" name="Oval 68"/>
            <p:cNvSpPr>
              <a:spLocks noChangeArrowheads="1"/>
            </p:cNvSpPr>
            <p:nvPr/>
          </p:nvSpPr>
          <p:spPr bwMode="auto">
            <a:xfrm>
              <a:off x="1655" y="2432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92" name="Line 77"/>
            <p:cNvSpPr>
              <a:spLocks noChangeShapeType="1"/>
            </p:cNvSpPr>
            <p:nvPr/>
          </p:nvSpPr>
          <p:spPr bwMode="auto">
            <a:xfrm>
              <a:off x="3424" y="374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93" name="Line 79"/>
            <p:cNvSpPr>
              <a:spLocks noChangeShapeType="1"/>
            </p:cNvSpPr>
            <p:nvPr/>
          </p:nvSpPr>
          <p:spPr bwMode="auto">
            <a:xfrm>
              <a:off x="2971" y="2840"/>
              <a:ext cx="120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94" name="Line 80"/>
            <p:cNvSpPr>
              <a:spLocks noChangeShapeType="1"/>
            </p:cNvSpPr>
            <p:nvPr/>
          </p:nvSpPr>
          <p:spPr bwMode="auto">
            <a:xfrm>
              <a:off x="3016" y="3067"/>
              <a:ext cx="120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95" name="Line 81"/>
            <p:cNvSpPr>
              <a:spLocks noChangeShapeType="1"/>
            </p:cNvSpPr>
            <p:nvPr/>
          </p:nvSpPr>
          <p:spPr bwMode="auto">
            <a:xfrm>
              <a:off x="1202" y="2840"/>
              <a:ext cx="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96" name="Text Box 84"/>
            <p:cNvSpPr txBox="1">
              <a:spLocks noChangeArrowheads="1"/>
            </p:cNvSpPr>
            <p:nvPr/>
          </p:nvSpPr>
          <p:spPr bwMode="auto">
            <a:xfrm>
              <a:off x="2336" y="3612"/>
              <a:ext cx="11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lipidi extracellulari</a:t>
              </a:r>
            </a:p>
          </p:txBody>
        </p:sp>
        <p:sp>
          <p:nvSpPr>
            <p:cNvPr id="21597" name="Text Box 85"/>
            <p:cNvSpPr txBox="1">
              <a:spLocks noChangeArrowheads="1"/>
            </p:cNvSpPr>
            <p:nvPr/>
          </p:nvSpPr>
          <p:spPr bwMode="auto">
            <a:xfrm>
              <a:off x="2426" y="2886"/>
              <a:ext cx="921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fibre collagene</a:t>
              </a:r>
            </a:p>
          </p:txBody>
        </p:sp>
        <p:sp>
          <p:nvSpPr>
            <p:cNvPr id="21598" name="Rectangle 104"/>
            <p:cNvSpPr>
              <a:spLocks noChangeArrowheads="1"/>
            </p:cNvSpPr>
            <p:nvPr/>
          </p:nvSpPr>
          <p:spPr bwMode="auto">
            <a:xfrm rot="547682">
              <a:off x="3198" y="2795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99" name="Rectangle 105"/>
            <p:cNvSpPr>
              <a:spLocks noChangeArrowheads="1"/>
            </p:cNvSpPr>
            <p:nvPr/>
          </p:nvSpPr>
          <p:spPr bwMode="auto">
            <a:xfrm rot="547682">
              <a:off x="2835" y="2704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133"/>
          <p:cNvGrpSpPr>
            <a:grpSpLocks/>
          </p:cNvGrpSpPr>
          <p:nvPr/>
        </p:nvGrpSpPr>
        <p:grpSpPr bwMode="auto">
          <a:xfrm>
            <a:off x="2051050" y="2276475"/>
            <a:ext cx="5614988" cy="936625"/>
            <a:chOff x="1292" y="1434"/>
            <a:chExt cx="3537" cy="590"/>
          </a:xfrm>
        </p:grpSpPr>
        <p:sp>
          <p:nvSpPr>
            <p:cNvPr id="21550" name="Oval 96"/>
            <p:cNvSpPr>
              <a:spLocks noChangeArrowheads="1"/>
            </p:cNvSpPr>
            <p:nvPr/>
          </p:nvSpPr>
          <p:spPr bwMode="auto">
            <a:xfrm>
              <a:off x="1292" y="1434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51" name="Oval 97"/>
            <p:cNvSpPr>
              <a:spLocks noChangeArrowheads="1"/>
            </p:cNvSpPr>
            <p:nvPr/>
          </p:nvSpPr>
          <p:spPr bwMode="auto">
            <a:xfrm>
              <a:off x="2381" y="1479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52" name="Oval 98"/>
            <p:cNvSpPr>
              <a:spLocks noChangeArrowheads="1"/>
            </p:cNvSpPr>
            <p:nvPr/>
          </p:nvSpPr>
          <p:spPr bwMode="auto">
            <a:xfrm>
              <a:off x="3469" y="1479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53" name="Line 106"/>
            <p:cNvSpPr>
              <a:spLocks noChangeShapeType="1"/>
            </p:cNvSpPr>
            <p:nvPr/>
          </p:nvSpPr>
          <p:spPr bwMode="auto">
            <a:xfrm>
              <a:off x="1744" y="159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4" name="Oval 112"/>
            <p:cNvSpPr>
              <a:spLocks noChangeArrowheads="1"/>
            </p:cNvSpPr>
            <p:nvPr/>
          </p:nvSpPr>
          <p:spPr bwMode="auto">
            <a:xfrm>
              <a:off x="1428" y="1570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55" name="Oval 113"/>
            <p:cNvSpPr>
              <a:spLocks noChangeArrowheads="1"/>
            </p:cNvSpPr>
            <p:nvPr/>
          </p:nvSpPr>
          <p:spPr bwMode="auto">
            <a:xfrm>
              <a:off x="2517" y="1615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56" name="Oval 114"/>
            <p:cNvSpPr>
              <a:spLocks noChangeArrowheads="1"/>
            </p:cNvSpPr>
            <p:nvPr/>
          </p:nvSpPr>
          <p:spPr bwMode="auto">
            <a:xfrm>
              <a:off x="3605" y="1615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57" name="Line 115"/>
            <p:cNvSpPr>
              <a:spLocks noChangeShapeType="1"/>
            </p:cNvSpPr>
            <p:nvPr/>
          </p:nvSpPr>
          <p:spPr bwMode="auto">
            <a:xfrm>
              <a:off x="1880" y="173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8" name="Oval 121"/>
            <p:cNvSpPr>
              <a:spLocks noChangeArrowheads="1"/>
            </p:cNvSpPr>
            <p:nvPr/>
          </p:nvSpPr>
          <p:spPr bwMode="auto">
            <a:xfrm>
              <a:off x="1564" y="1706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59" name="Oval 122"/>
            <p:cNvSpPr>
              <a:spLocks noChangeArrowheads="1"/>
            </p:cNvSpPr>
            <p:nvPr/>
          </p:nvSpPr>
          <p:spPr bwMode="auto">
            <a:xfrm>
              <a:off x="2653" y="1751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60" name="Oval 123"/>
            <p:cNvSpPr>
              <a:spLocks noChangeArrowheads="1"/>
            </p:cNvSpPr>
            <p:nvPr/>
          </p:nvSpPr>
          <p:spPr bwMode="auto">
            <a:xfrm>
              <a:off x="3741" y="1751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</p:grp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1547813" y="6165850"/>
            <a:ext cx="5399087" cy="720725"/>
            <a:chOff x="975" y="3884"/>
            <a:chExt cx="3401" cy="454"/>
          </a:xfrm>
        </p:grpSpPr>
        <p:sp>
          <p:nvSpPr>
            <p:cNvPr id="21542" name="Line 76"/>
            <p:cNvSpPr>
              <a:spLocks noChangeShapeType="1"/>
            </p:cNvSpPr>
            <p:nvPr/>
          </p:nvSpPr>
          <p:spPr bwMode="auto">
            <a:xfrm>
              <a:off x="2154" y="3929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43" name="Oval 91"/>
            <p:cNvSpPr>
              <a:spLocks noChangeArrowheads="1"/>
            </p:cNvSpPr>
            <p:nvPr/>
          </p:nvSpPr>
          <p:spPr bwMode="auto">
            <a:xfrm>
              <a:off x="975" y="3884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44" name="Oval 92"/>
            <p:cNvSpPr>
              <a:spLocks noChangeArrowheads="1"/>
            </p:cNvSpPr>
            <p:nvPr/>
          </p:nvSpPr>
          <p:spPr bwMode="auto">
            <a:xfrm>
              <a:off x="2064" y="3929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45" name="Oval 93"/>
            <p:cNvSpPr>
              <a:spLocks noChangeArrowheads="1"/>
            </p:cNvSpPr>
            <p:nvPr/>
          </p:nvSpPr>
          <p:spPr bwMode="auto">
            <a:xfrm>
              <a:off x="3152" y="3929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46" name="Line 124"/>
            <p:cNvSpPr>
              <a:spLocks noChangeShapeType="1"/>
            </p:cNvSpPr>
            <p:nvPr/>
          </p:nvSpPr>
          <p:spPr bwMode="auto">
            <a:xfrm>
              <a:off x="2290" y="4065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47" name="Oval 125"/>
            <p:cNvSpPr>
              <a:spLocks noChangeArrowheads="1"/>
            </p:cNvSpPr>
            <p:nvPr/>
          </p:nvSpPr>
          <p:spPr bwMode="auto">
            <a:xfrm>
              <a:off x="1111" y="4020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48" name="Oval 126"/>
            <p:cNvSpPr>
              <a:spLocks noChangeArrowheads="1"/>
            </p:cNvSpPr>
            <p:nvPr/>
          </p:nvSpPr>
          <p:spPr bwMode="auto">
            <a:xfrm>
              <a:off x="2200" y="4065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1549" name="Oval 127"/>
            <p:cNvSpPr>
              <a:spLocks noChangeArrowheads="1"/>
            </p:cNvSpPr>
            <p:nvPr/>
          </p:nvSpPr>
          <p:spPr bwMode="auto">
            <a:xfrm>
              <a:off x="3288" y="4065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</p:grpSp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827088" y="5013325"/>
            <a:ext cx="1657350" cy="576263"/>
            <a:chOff x="521" y="3158"/>
            <a:chExt cx="1044" cy="363"/>
          </a:xfrm>
        </p:grpSpPr>
        <p:sp>
          <p:nvSpPr>
            <p:cNvPr id="21539" name="Oval 128"/>
            <p:cNvSpPr>
              <a:spLocks noChangeArrowheads="1"/>
            </p:cNvSpPr>
            <p:nvPr/>
          </p:nvSpPr>
          <p:spPr bwMode="auto">
            <a:xfrm>
              <a:off x="1202" y="3158"/>
              <a:ext cx="363" cy="36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40" name="Oval 129"/>
            <p:cNvSpPr>
              <a:spLocks noChangeArrowheads="1"/>
            </p:cNvSpPr>
            <p:nvPr/>
          </p:nvSpPr>
          <p:spPr bwMode="auto">
            <a:xfrm>
              <a:off x="1293" y="3294"/>
              <a:ext cx="226" cy="1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41" name="Text Box 130"/>
            <p:cNvSpPr txBox="1">
              <a:spLocks noChangeArrowheads="1"/>
            </p:cNvSpPr>
            <p:nvPr/>
          </p:nvSpPr>
          <p:spPr bwMode="auto">
            <a:xfrm>
              <a:off x="521" y="3249"/>
              <a:ext cx="6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linfocita T</a:t>
              </a:r>
            </a:p>
          </p:txBody>
        </p:sp>
      </p:grpSp>
      <p:grpSp>
        <p:nvGrpSpPr>
          <p:cNvPr id="9" name="Group 140"/>
          <p:cNvGrpSpPr>
            <a:grpSpLocks/>
          </p:cNvGrpSpPr>
          <p:nvPr/>
        </p:nvGrpSpPr>
        <p:grpSpPr bwMode="auto">
          <a:xfrm>
            <a:off x="1752600" y="1600200"/>
            <a:ext cx="4686300" cy="747713"/>
            <a:chOff x="1104" y="1008"/>
            <a:chExt cx="2952" cy="471"/>
          </a:xfrm>
        </p:grpSpPr>
        <p:grpSp>
          <p:nvGrpSpPr>
            <p:cNvPr id="21517" name="Group 132"/>
            <p:cNvGrpSpPr>
              <a:grpSpLocks/>
            </p:cNvGrpSpPr>
            <p:nvPr/>
          </p:nvGrpSpPr>
          <p:grpSpPr bwMode="auto">
            <a:xfrm>
              <a:off x="1608" y="1026"/>
              <a:ext cx="2448" cy="453"/>
              <a:chOff x="1608" y="1026"/>
              <a:chExt cx="2448" cy="453"/>
            </a:xfrm>
          </p:grpSpPr>
          <p:sp>
            <p:nvSpPr>
              <p:cNvPr id="21519" name="Line 11"/>
              <p:cNvSpPr>
                <a:spLocks noChangeShapeType="1"/>
              </p:cNvSpPr>
              <p:nvPr/>
            </p:nvSpPr>
            <p:spPr bwMode="auto">
              <a:xfrm>
                <a:off x="1608" y="145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520" name="Line 12"/>
              <p:cNvSpPr>
                <a:spLocks noChangeShapeType="1"/>
              </p:cNvSpPr>
              <p:nvPr/>
            </p:nvSpPr>
            <p:spPr bwMode="auto">
              <a:xfrm>
                <a:off x="1992" y="145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521" name="Line 13"/>
              <p:cNvSpPr>
                <a:spLocks noChangeShapeType="1"/>
              </p:cNvSpPr>
              <p:nvPr/>
            </p:nvSpPr>
            <p:spPr bwMode="auto">
              <a:xfrm>
                <a:off x="2616" y="145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522" name="Line 14"/>
              <p:cNvSpPr>
                <a:spLocks noChangeShapeType="1"/>
              </p:cNvSpPr>
              <p:nvPr/>
            </p:nvSpPr>
            <p:spPr bwMode="auto">
              <a:xfrm>
                <a:off x="3432" y="145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523" name="Oval 15"/>
              <p:cNvSpPr>
                <a:spLocks noChangeArrowheads="1"/>
              </p:cNvSpPr>
              <p:nvPr/>
            </p:nvSpPr>
            <p:spPr bwMode="auto">
              <a:xfrm>
                <a:off x="1704" y="1026"/>
                <a:ext cx="624" cy="2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4" name="Oval 16"/>
              <p:cNvSpPr>
                <a:spLocks noChangeArrowheads="1"/>
              </p:cNvSpPr>
              <p:nvPr/>
            </p:nvSpPr>
            <p:spPr bwMode="auto">
              <a:xfrm>
                <a:off x="2760" y="1122"/>
                <a:ext cx="576" cy="3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5" name="Oval 17"/>
              <p:cNvSpPr>
                <a:spLocks noChangeArrowheads="1"/>
              </p:cNvSpPr>
              <p:nvPr/>
            </p:nvSpPr>
            <p:spPr bwMode="auto">
              <a:xfrm>
                <a:off x="2208" y="11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6" name="Oval 18"/>
              <p:cNvSpPr>
                <a:spLocks noChangeArrowheads="1"/>
              </p:cNvSpPr>
              <p:nvPr/>
            </p:nvSpPr>
            <p:spPr bwMode="auto">
              <a:xfrm>
                <a:off x="2100" y="117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7" name="Oval 19"/>
              <p:cNvSpPr>
                <a:spLocks noChangeArrowheads="1"/>
              </p:cNvSpPr>
              <p:nvPr/>
            </p:nvSpPr>
            <p:spPr bwMode="auto">
              <a:xfrm>
                <a:off x="2130" y="10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8" name="Oval 20"/>
              <p:cNvSpPr>
                <a:spLocks noChangeArrowheads="1"/>
              </p:cNvSpPr>
              <p:nvPr/>
            </p:nvSpPr>
            <p:spPr bwMode="auto">
              <a:xfrm>
                <a:off x="3000" y="117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9" name="Oval 21"/>
              <p:cNvSpPr>
                <a:spLocks noChangeArrowheads="1"/>
              </p:cNvSpPr>
              <p:nvPr/>
            </p:nvSpPr>
            <p:spPr bwMode="auto">
              <a:xfrm>
                <a:off x="3000" y="126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0" name="Oval 22"/>
              <p:cNvSpPr>
                <a:spLocks noChangeArrowheads="1"/>
              </p:cNvSpPr>
              <p:nvPr/>
            </p:nvSpPr>
            <p:spPr bwMode="auto">
              <a:xfrm>
                <a:off x="3096" y="117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1" name="Oval 23"/>
              <p:cNvSpPr>
                <a:spLocks noChangeArrowheads="1"/>
              </p:cNvSpPr>
              <p:nvPr/>
            </p:nvSpPr>
            <p:spPr bwMode="auto">
              <a:xfrm>
                <a:off x="3192" y="117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2" name="Oval 24"/>
              <p:cNvSpPr>
                <a:spLocks noChangeArrowheads="1"/>
              </p:cNvSpPr>
              <p:nvPr/>
            </p:nvSpPr>
            <p:spPr bwMode="auto">
              <a:xfrm>
                <a:off x="3048" y="136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3" name="Oval 25"/>
              <p:cNvSpPr>
                <a:spLocks noChangeArrowheads="1"/>
              </p:cNvSpPr>
              <p:nvPr/>
            </p:nvSpPr>
            <p:spPr bwMode="auto">
              <a:xfrm>
                <a:off x="3192" y="126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4" name="Oval 26"/>
              <p:cNvSpPr>
                <a:spLocks noChangeArrowheads="1"/>
              </p:cNvSpPr>
              <p:nvPr/>
            </p:nvSpPr>
            <p:spPr bwMode="auto">
              <a:xfrm>
                <a:off x="1800" y="1074"/>
                <a:ext cx="144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5" name="Oval 27"/>
              <p:cNvSpPr>
                <a:spLocks noChangeArrowheads="1"/>
              </p:cNvSpPr>
              <p:nvPr/>
            </p:nvSpPr>
            <p:spPr bwMode="auto">
              <a:xfrm>
                <a:off x="2808" y="1218"/>
                <a:ext cx="144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6" name="Oval 28"/>
              <p:cNvSpPr>
                <a:spLocks noChangeArrowheads="1"/>
              </p:cNvSpPr>
              <p:nvPr/>
            </p:nvSpPr>
            <p:spPr bwMode="auto">
              <a:xfrm>
                <a:off x="1980" y="10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7" name="Oval 29"/>
              <p:cNvSpPr>
                <a:spLocks noChangeArrowheads="1"/>
              </p:cNvSpPr>
              <p:nvPr/>
            </p:nvSpPr>
            <p:spPr bwMode="auto">
              <a:xfrm>
                <a:off x="1980" y="119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38" name="Line 95"/>
              <p:cNvSpPr>
                <a:spLocks noChangeShapeType="1"/>
              </p:cNvSpPr>
              <p:nvPr/>
            </p:nvSpPr>
            <p:spPr bwMode="auto">
              <a:xfrm>
                <a:off x="2471" y="1479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518" name="Text Box 139"/>
            <p:cNvSpPr txBox="1">
              <a:spLocks noChangeArrowheads="1"/>
            </p:cNvSpPr>
            <p:nvPr/>
          </p:nvSpPr>
          <p:spPr bwMode="auto">
            <a:xfrm>
              <a:off x="1104" y="1008"/>
              <a:ext cx="61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>
                  <a:solidFill>
                    <a:schemeClr val="accent2"/>
                  </a:solidFill>
                </a:rPr>
                <a:t>foam cell</a:t>
              </a:r>
              <a:endParaRPr lang="en-GB" b="1">
                <a:solidFill>
                  <a:schemeClr val="accent2"/>
                </a:solidFill>
              </a:endParaRPr>
            </a:p>
            <a:p>
              <a:pPr eaLnBrk="1" hangingPunct="1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9680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" grpId="0" animBg="1" autoUpdateAnimBg="0"/>
      <p:bldP spid="3160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1260475" y="1196975"/>
            <a:ext cx="5657850" cy="2681288"/>
            <a:chOff x="794" y="754"/>
            <a:chExt cx="3564" cy="1689"/>
          </a:xfrm>
        </p:grpSpPr>
        <p:sp>
          <p:nvSpPr>
            <p:cNvPr id="22560" name="Text Box 4"/>
            <p:cNvSpPr txBox="1">
              <a:spLocks noChangeArrowheads="1"/>
            </p:cNvSpPr>
            <p:nvPr/>
          </p:nvSpPr>
          <p:spPr bwMode="auto">
            <a:xfrm>
              <a:off x="1112" y="1706"/>
              <a:ext cx="6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>
                  <a:solidFill>
                    <a:schemeClr val="accent2"/>
                  </a:solidFill>
                </a:rPr>
                <a:t>foam cell</a:t>
              </a:r>
              <a:endParaRPr lang="en-GB" b="1">
                <a:solidFill>
                  <a:schemeClr val="accent2"/>
                </a:solidFill>
              </a:endParaRPr>
            </a:p>
          </p:txBody>
        </p:sp>
        <p:sp>
          <p:nvSpPr>
            <p:cNvPr id="22561" name="Oval 5"/>
            <p:cNvSpPr>
              <a:spLocks noChangeArrowheads="1"/>
            </p:cNvSpPr>
            <p:nvPr/>
          </p:nvSpPr>
          <p:spPr bwMode="auto">
            <a:xfrm>
              <a:off x="1998" y="890"/>
              <a:ext cx="38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62" name="Rectangle 6"/>
            <p:cNvSpPr>
              <a:spLocks noChangeArrowheads="1"/>
            </p:cNvSpPr>
            <p:nvPr/>
          </p:nvSpPr>
          <p:spPr bwMode="auto">
            <a:xfrm rot="-173582">
              <a:off x="1422" y="1274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63" name="Rectangle 7"/>
            <p:cNvSpPr>
              <a:spLocks noChangeArrowheads="1"/>
            </p:cNvSpPr>
            <p:nvPr/>
          </p:nvSpPr>
          <p:spPr bwMode="auto">
            <a:xfrm rot="-173582">
              <a:off x="1854" y="1178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64" name="Rectangle 8"/>
            <p:cNvSpPr>
              <a:spLocks noChangeArrowheads="1"/>
            </p:cNvSpPr>
            <p:nvPr/>
          </p:nvSpPr>
          <p:spPr bwMode="auto">
            <a:xfrm rot="868759">
              <a:off x="3878" y="1344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65" name="Rectangle 9"/>
            <p:cNvSpPr>
              <a:spLocks noChangeArrowheads="1"/>
            </p:cNvSpPr>
            <p:nvPr/>
          </p:nvSpPr>
          <p:spPr bwMode="auto">
            <a:xfrm rot="-173582">
              <a:off x="2336" y="1117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66" name="Rectangle 10"/>
            <p:cNvSpPr>
              <a:spLocks noChangeArrowheads="1"/>
            </p:cNvSpPr>
            <p:nvPr/>
          </p:nvSpPr>
          <p:spPr bwMode="auto">
            <a:xfrm rot="547682">
              <a:off x="3425" y="1299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67" name="Oval 11"/>
            <p:cNvSpPr>
              <a:spLocks noChangeArrowheads="1"/>
            </p:cNvSpPr>
            <p:nvPr/>
          </p:nvSpPr>
          <p:spPr bwMode="auto">
            <a:xfrm>
              <a:off x="1714" y="1653"/>
              <a:ext cx="62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68" name="Oval 12"/>
            <p:cNvSpPr>
              <a:spLocks noChangeArrowheads="1"/>
            </p:cNvSpPr>
            <p:nvPr/>
          </p:nvSpPr>
          <p:spPr bwMode="auto">
            <a:xfrm>
              <a:off x="2218" y="175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69" name="Oval 13"/>
            <p:cNvSpPr>
              <a:spLocks noChangeArrowheads="1"/>
            </p:cNvSpPr>
            <p:nvPr/>
          </p:nvSpPr>
          <p:spPr bwMode="auto">
            <a:xfrm>
              <a:off x="2110" y="1797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0" name="Oval 14"/>
            <p:cNvSpPr>
              <a:spLocks noChangeArrowheads="1"/>
            </p:cNvSpPr>
            <p:nvPr/>
          </p:nvSpPr>
          <p:spPr bwMode="auto">
            <a:xfrm>
              <a:off x="2140" y="169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1" name="Oval 15"/>
            <p:cNvSpPr>
              <a:spLocks noChangeArrowheads="1"/>
            </p:cNvSpPr>
            <p:nvPr/>
          </p:nvSpPr>
          <p:spPr bwMode="auto">
            <a:xfrm>
              <a:off x="1810" y="1701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2" name="Oval 16"/>
            <p:cNvSpPr>
              <a:spLocks noChangeArrowheads="1"/>
            </p:cNvSpPr>
            <p:nvPr/>
          </p:nvSpPr>
          <p:spPr bwMode="auto">
            <a:xfrm>
              <a:off x="1990" y="169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3" name="Oval 17"/>
            <p:cNvSpPr>
              <a:spLocks noChangeArrowheads="1"/>
            </p:cNvSpPr>
            <p:nvPr/>
          </p:nvSpPr>
          <p:spPr bwMode="auto">
            <a:xfrm>
              <a:off x="1990" y="182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4" name="Oval 18"/>
            <p:cNvSpPr>
              <a:spLocks noChangeArrowheads="1"/>
            </p:cNvSpPr>
            <p:nvPr/>
          </p:nvSpPr>
          <p:spPr bwMode="auto">
            <a:xfrm>
              <a:off x="3029" y="1880"/>
              <a:ext cx="62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5" name="Oval 19"/>
            <p:cNvSpPr>
              <a:spLocks noChangeArrowheads="1"/>
            </p:cNvSpPr>
            <p:nvPr/>
          </p:nvSpPr>
          <p:spPr bwMode="auto">
            <a:xfrm>
              <a:off x="3533" y="198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6" name="Oval 20"/>
            <p:cNvSpPr>
              <a:spLocks noChangeArrowheads="1"/>
            </p:cNvSpPr>
            <p:nvPr/>
          </p:nvSpPr>
          <p:spPr bwMode="auto">
            <a:xfrm>
              <a:off x="3425" y="2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7" name="Oval 21"/>
            <p:cNvSpPr>
              <a:spLocks noChangeArrowheads="1"/>
            </p:cNvSpPr>
            <p:nvPr/>
          </p:nvSpPr>
          <p:spPr bwMode="auto">
            <a:xfrm>
              <a:off x="3455" y="192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8" name="Oval 22"/>
            <p:cNvSpPr>
              <a:spLocks noChangeArrowheads="1"/>
            </p:cNvSpPr>
            <p:nvPr/>
          </p:nvSpPr>
          <p:spPr bwMode="auto">
            <a:xfrm>
              <a:off x="3125" y="1928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79" name="Oval 23"/>
            <p:cNvSpPr>
              <a:spLocks noChangeArrowheads="1"/>
            </p:cNvSpPr>
            <p:nvPr/>
          </p:nvSpPr>
          <p:spPr bwMode="auto">
            <a:xfrm>
              <a:off x="3305" y="192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80" name="Oval 24"/>
            <p:cNvSpPr>
              <a:spLocks noChangeArrowheads="1"/>
            </p:cNvSpPr>
            <p:nvPr/>
          </p:nvSpPr>
          <p:spPr bwMode="auto">
            <a:xfrm>
              <a:off x="3305" y="204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81" name="Oval 25"/>
            <p:cNvSpPr>
              <a:spLocks noChangeArrowheads="1"/>
            </p:cNvSpPr>
            <p:nvPr/>
          </p:nvSpPr>
          <p:spPr bwMode="auto">
            <a:xfrm>
              <a:off x="2563" y="197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82" name="Oval 26"/>
            <p:cNvSpPr>
              <a:spLocks noChangeArrowheads="1"/>
            </p:cNvSpPr>
            <p:nvPr/>
          </p:nvSpPr>
          <p:spPr bwMode="auto">
            <a:xfrm>
              <a:off x="2611" y="217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83" name="Oval 27"/>
            <p:cNvSpPr>
              <a:spLocks noChangeArrowheads="1"/>
            </p:cNvSpPr>
            <p:nvPr/>
          </p:nvSpPr>
          <p:spPr bwMode="auto">
            <a:xfrm>
              <a:off x="2563" y="207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84" name="Oval 28"/>
            <p:cNvSpPr>
              <a:spLocks noChangeArrowheads="1"/>
            </p:cNvSpPr>
            <p:nvPr/>
          </p:nvSpPr>
          <p:spPr bwMode="auto">
            <a:xfrm>
              <a:off x="2707" y="207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85" name="Oval 29"/>
            <p:cNvSpPr>
              <a:spLocks noChangeArrowheads="1"/>
            </p:cNvSpPr>
            <p:nvPr/>
          </p:nvSpPr>
          <p:spPr bwMode="auto">
            <a:xfrm>
              <a:off x="2659" y="197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86" name="Line 30"/>
            <p:cNvSpPr>
              <a:spLocks noChangeShapeType="1"/>
            </p:cNvSpPr>
            <p:nvPr/>
          </p:nvSpPr>
          <p:spPr bwMode="auto">
            <a:xfrm>
              <a:off x="2064" y="1525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7" name="Line 31"/>
            <p:cNvSpPr>
              <a:spLocks noChangeShapeType="1"/>
            </p:cNvSpPr>
            <p:nvPr/>
          </p:nvSpPr>
          <p:spPr bwMode="auto">
            <a:xfrm>
              <a:off x="2790" y="1570"/>
              <a:ext cx="1200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8" name="Line 32"/>
            <p:cNvSpPr>
              <a:spLocks noChangeShapeType="1"/>
            </p:cNvSpPr>
            <p:nvPr/>
          </p:nvSpPr>
          <p:spPr bwMode="auto">
            <a:xfrm flipH="1">
              <a:off x="1520" y="1525"/>
              <a:ext cx="624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9" name="Oval 33"/>
            <p:cNvSpPr>
              <a:spLocks noChangeArrowheads="1"/>
            </p:cNvSpPr>
            <p:nvPr/>
          </p:nvSpPr>
          <p:spPr bwMode="auto">
            <a:xfrm>
              <a:off x="1974" y="2069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0" name="Oval 34"/>
            <p:cNvSpPr>
              <a:spLocks noChangeArrowheads="1"/>
            </p:cNvSpPr>
            <p:nvPr/>
          </p:nvSpPr>
          <p:spPr bwMode="auto">
            <a:xfrm>
              <a:off x="1974" y="221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1" name="Oval 35"/>
            <p:cNvSpPr>
              <a:spLocks noChangeArrowheads="1"/>
            </p:cNvSpPr>
            <p:nvPr/>
          </p:nvSpPr>
          <p:spPr bwMode="auto">
            <a:xfrm>
              <a:off x="2070" y="211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2" name="Oval 36"/>
            <p:cNvSpPr>
              <a:spLocks noChangeArrowheads="1"/>
            </p:cNvSpPr>
            <p:nvPr/>
          </p:nvSpPr>
          <p:spPr bwMode="auto">
            <a:xfrm>
              <a:off x="2214" y="216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3" name="Oval 37"/>
            <p:cNvSpPr>
              <a:spLocks noChangeArrowheads="1"/>
            </p:cNvSpPr>
            <p:nvPr/>
          </p:nvSpPr>
          <p:spPr bwMode="auto">
            <a:xfrm>
              <a:off x="2214" y="2069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4" name="Oval 38"/>
            <p:cNvSpPr>
              <a:spLocks noChangeArrowheads="1"/>
            </p:cNvSpPr>
            <p:nvPr/>
          </p:nvSpPr>
          <p:spPr bwMode="auto">
            <a:xfrm>
              <a:off x="2046" y="938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5" name="Oval 39"/>
            <p:cNvSpPr>
              <a:spLocks noChangeArrowheads="1"/>
            </p:cNvSpPr>
            <p:nvPr/>
          </p:nvSpPr>
          <p:spPr bwMode="auto">
            <a:xfrm>
              <a:off x="1470" y="986"/>
              <a:ext cx="384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6" name="Oval 40"/>
            <p:cNvSpPr>
              <a:spLocks noChangeArrowheads="1"/>
            </p:cNvSpPr>
            <p:nvPr/>
          </p:nvSpPr>
          <p:spPr bwMode="auto">
            <a:xfrm>
              <a:off x="1518" y="1034"/>
              <a:ext cx="144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7" name="Oval 41"/>
            <p:cNvSpPr>
              <a:spLocks noChangeArrowheads="1"/>
            </p:cNvSpPr>
            <p:nvPr/>
          </p:nvSpPr>
          <p:spPr bwMode="auto">
            <a:xfrm>
              <a:off x="2835" y="101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8" name="Oval 42"/>
            <p:cNvSpPr>
              <a:spLocks noChangeArrowheads="1"/>
            </p:cNvSpPr>
            <p:nvPr/>
          </p:nvSpPr>
          <p:spPr bwMode="auto">
            <a:xfrm>
              <a:off x="2931" y="101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9" name="Oval 43"/>
            <p:cNvSpPr>
              <a:spLocks noChangeArrowheads="1"/>
            </p:cNvSpPr>
            <p:nvPr/>
          </p:nvSpPr>
          <p:spPr bwMode="auto">
            <a:xfrm>
              <a:off x="2835" y="106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00" name="Oval 44"/>
            <p:cNvSpPr>
              <a:spLocks noChangeArrowheads="1"/>
            </p:cNvSpPr>
            <p:nvPr/>
          </p:nvSpPr>
          <p:spPr bwMode="auto">
            <a:xfrm>
              <a:off x="2881" y="120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01" name="Oval 45"/>
            <p:cNvSpPr>
              <a:spLocks noChangeArrowheads="1"/>
            </p:cNvSpPr>
            <p:nvPr/>
          </p:nvSpPr>
          <p:spPr bwMode="auto">
            <a:xfrm>
              <a:off x="2835" y="111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02" name="Oval 46"/>
            <p:cNvSpPr>
              <a:spLocks noChangeArrowheads="1"/>
            </p:cNvSpPr>
            <p:nvPr/>
          </p:nvSpPr>
          <p:spPr bwMode="auto">
            <a:xfrm>
              <a:off x="2835" y="116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03" name="Line 50"/>
            <p:cNvSpPr>
              <a:spLocks noChangeShapeType="1"/>
            </p:cNvSpPr>
            <p:nvPr/>
          </p:nvSpPr>
          <p:spPr bwMode="auto">
            <a:xfrm>
              <a:off x="2880" y="1480"/>
              <a:ext cx="1200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604" name="Line 51"/>
            <p:cNvSpPr>
              <a:spLocks noChangeShapeType="1"/>
            </p:cNvSpPr>
            <p:nvPr/>
          </p:nvSpPr>
          <p:spPr bwMode="auto">
            <a:xfrm>
              <a:off x="2926" y="1706"/>
              <a:ext cx="120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605" name="Line 52"/>
            <p:cNvSpPr>
              <a:spLocks noChangeShapeType="1"/>
            </p:cNvSpPr>
            <p:nvPr/>
          </p:nvSpPr>
          <p:spPr bwMode="auto">
            <a:xfrm>
              <a:off x="1112" y="1479"/>
              <a:ext cx="1225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606" name="Text Box 53"/>
            <p:cNvSpPr txBox="1">
              <a:spLocks noChangeArrowheads="1"/>
            </p:cNvSpPr>
            <p:nvPr/>
          </p:nvSpPr>
          <p:spPr bwMode="auto">
            <a:xfrm>
              <a:off x="1520" y="754"/>
              <a:ext cx="5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>
                  <a:solidFill>
                    <a:schemeClr val="accent2"/>
                  </a:solidFill>
                </a:rPr>
                <a:t>monocito</a:t>
              </a:r>
            </a:p>
          </p:txBody>
        </p:sp>
        <p:sp>
          <p:nvSpPr>
            <p:cNvPr id="22607" name="Text Box 54"/>
            <p:cNvSpPr txBox="1">
              <a:spLocks noChangeArrowheads="1"/>
            </p:cNvSpPr>
            <p:nvPr/>
          </p:nvSpPr>
          <p:spPr bwMode="auto">
            <a:xfrm>
              <a:off x="794" y="2114"/>
              <a:ext cx="12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>
                  <a:solidFill>
                    <a:schemeClr val="accent2"/>
                  </a:solidFill>
                </a:rPr>
                <a:t>foam cell apoptotica</a:t>
              </a:r>
              <a:endParaRPr lang="en-GB" b="1">
                <a:solidFill>
                  <a:schemeClr val="accent2"/>
                </a:solidFill>
              </a:endParaRPr>
            </a:p>
          </p:txBody>
        </p:sp>
        <p:sp>
          <p:nvSpPr>
            <p:cNvPr id="22608" name="Text Box 55"/>
            <p:cNvSpPr txBox="1">
              <a:spLocks noChangeArrowheads="1"/>
            </p:cNvSpPr>
            <p:nvPr/>
          </p:nvSpPr>
          <p:spPr bwMode="auto">
            <a:xfrm>
              <a:off x="2246" y="2251"/>
              <a:ext cx="11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lipidi extracellulari</a:t>
              </a:r>
            </a:p>
          </p:txBody>
        </p:sp>
        <p:sp>
          <p:nvSpPr>
            <p:cNvPr id="22609" name="Text Box 56"/>
            <p:cNvSpPr txBox="1">
              <a:spLocks noChangeArrowheads="1"/>
            </p:cNvSpPr>
            <p:nvPr/>
          </p:nvSpPr>
          <p:spPr bwMode="auto">
            <a:xfrm>
              <a:off x="2336" y="1525"/>
              <a:ext cx="921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fibre collagene</a:t>
              </a:r>
            </a:p>
          </p:txBody>
        </p:sp>
        <p:sp>
          <p:nvSpPr>
            <p:cNvPr id="22610" name="Text Box 57"/>
            <p:cNvSpPr txBox="1">
              <a:spLocks noChangeArrowheads="1"/>
            </p:cNvSpPr>
            <p:nvPr/>
          </p:nvSpPr>
          <p:spPr bwMode="auto">
            <a:xfrm>
              <a:off x="2835" y="845"/>
              <a:ext cx="5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piastrine</a:t>
              </a:r>
            </a:p>
          </p:txBody>
        </p:sp>
        <p:sp>
          <p:nvSpPr>
            <p:cNvPr id="22611" name="Oval 61"/>
            <p:cNvSpPr>
              <a:spLocks noChangeArrowheads="1"/>
            </p:cNvSpPr>
            <p:nvPr/>
          </p:nvSpPr>
          <p:spPr bwMode="auto">
            <a:xfrm>
              <a:off x="3153" y="120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12" name="Oval 62"/>
            <p:cNvSpPr>
              <a:spLocks noChangeArrowheads="1"/>
            </p:cNvSpPr>
            <p:nvPr/>
          </p:nvSpPr>
          <p:spPr bwMode="auto">
            <a:xfrm>
              <a:off x="3243" y="1253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13" name="Oval 63"/>
            <p:cNvSpPr>
              <a:spLocks noChangeArrowheads="1"/>
            </p:cNvSpPr>
            <p:nvPr/>
          </p:nvSpPr>
          <p:spPr bwMode="auto">
            <a:xfrm>
              <a:off x="3289" y="1253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14" name="Oval 64"/>
            <p:cNvSpPr>
              <a:spLocks noChangeArrowheads="1"/>
            </p:cNvSpPr>
            <p:nvPr/>
          </p:nvSpPr>
          <p:spPr bwMode="auto">
            <a:xfrm>
              <a:off x="3334" y="1299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15" name="Oval 65"/>
            <p:cNvSpPr>
              <a:spLocks noChangeArrowheads="1"/>
            </p:cNvSpPr>
            <p:nvPr/>
          </p:nvSpPr>
          <p:spPr bwMode="auto">
            <a:xfrm>
              <a:off x="2971" y="1253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16" name="Oval 66"/>
            <p:cNvSpPr>
              <a:spLocks noChangeArrowheads="1"/>
            </p:cNvSpPr>
            <p:nvPr/>
          </p:nvSpPr>
          <p:spPr bwMode="auto">
            <a:xfrm>
              <a:off x="3062" y="1253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17" name="Oval 67"/>
            <p:cNvSpPr>
              <a:spLocks noChangeArrowheads="1"/>
            </p:cNvSpPr>
            <p:nvPr/>
          </p:nvSpPr>
          <p:spPr bwMode="auto">
            <a:xfrm>
              <a:off x="2881" y="1117"/>
              <a:ext cx="182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18" name="Oval 68"/>
            <p:cNvSpPr>
              <a:spLocks noChangeArrowheads="1"/>
            </p:cNvSpPr>
            <p:nvPr/>
          </p:nvSpPr>
          <p:spPr bwMode="auto">
            <a:xfrm>
              <a:off x="3017" y="1162"/>
              <a:ext cx="182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5581650" y="2420938"/>
            <a:ext cx="3336925" cy="1225550"/>
            <a:chOff x="3516" y="1525"/>
            <a:chExt cx="2102" cy="772"/>
          </a:xfrm>
        </p:grpSpPr>
        <p:sp>
          <p:nvSpPr>
            <p:cNvPr id="22557" name="Oval 74"/>
            <p:cNvSpPr>
              <a:spLocks noChangeArrowheads="1"/>
            </p:cNvSpPr>
            <p:nvPr/>
          </p:nvSpPr>
          <p:spPr bwMode="auto">
            <a:xfrm>
              <a:off x="3516" y="2024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2558" name="Oval 75" descr="80%"/>
            <p:cNvSpPr>
              <a:spLocks noChangeArrowheads="1"/>
            </p:cNvSpPr>
            <p:nvPr/>
          </p:nvSpPr>
          <p:spPr bwMode="auto">
            <a:xfrm>
              <a:off x="4105" y="1525"/>
              <a:ext cx="499" cy="273"/>
            </a:xfrm>
            <a:prstGeom prst="ellipse">
              <a:avLst/>
            </a:prstGeom>
            <a:pattFill prst="pct80">
              <a:fgClr>
                <a:srgbClr val="CCCC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sp>
          <p:nvSpPr>
            <p:cNvPr id="22559" name="Text Box 76"/>
            <p:cNvSpPr txBox="1">
              <a:spLocks noChangeArrowheads="1"/>
            </p:cNvSpPr>
            <p:nvPr/>
          </p:nvSpPr>
          <p:spPr bwMode="auto">
            <a:xfrm>
              <a:off x="4377" y="1752"/>
              <a:ext cx="124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b="1"/>
                <a:t>cell. muscolare liscia</a:t>
              </a:r>
            </a:p>
            <a:p>
              <a:pPr algn="ctr" eaLnBrk="1" hangingPunct="1"/>
              <a:r>
                <a:rPr lang="it-IT" b="1"/>
                <a:t>in apoptosi</a:t>
              </a:r>
            </a:p>
          </p:txBody>
        </p:sp>
      </p:grp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4911725" y="477838"/>
            <a:ext cx="2281238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LESIONE COMPLICATA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3187700" y="3860800"/>
            <a:ext cx="4089400" cy="806450"/>
            <a:chOff x="2008" y="2432"/>
            <a:chExt cx="2576" cy="508"/>
          </a:xfrm>
        </p:grpSpPr>
        <p:sp>
          <p:nvSpPr>
            <p:cNvPr id="22550" name="Line 49"/>
            <p:cNvSpPr>
              <a:spLocks noChangeShapeType="1"/>
            </p:cNvSpPr>
            <p:nvPr/>
          </p:nvSpPr>
          <p:spPr bwMode="auto">
            <a:xfrm>
              <a:off x="3470" y="29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1" name="AutoShape 59"/>
            <p:cNvSpPr>
              <a:spLocks noChangeArrowheads="1"/>
            </p:cNvSpPr>
            <p:nvPr/>
          </p:nvSpPr>
          <p:spPr bwMode="auto">
            <a:xfrm rot="4521419">
              <a:off x="2212" y="2318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52" name="AutoShape 60"/>
            <p:cNvSpPr>
              <a:spLocks noChangeArrowheads="1"/>
            </p:cNvSpPr>
            <p:nvPr/>
          </p:nvSpPr>
          <p:spPr bwMode="auto">
            <a:xfrm rot="6337596">
              <a:off x="2676" y="2319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53" name="Text Box 69"/>
            <p:cNvSpPr txBox="1">
              <a:spLocks noChangeArrowheads="1"/>
            </p:cNvSpPr>
            <p:nvPr/>
          </p:nvSpPr>
          <p:spPr bwMode="auto">
            <a:xfrm>
              <a:off x="2971" y="2614"/>
              <a:ext cx="124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b="1"/>
                <a:t>Neovascolarizzazione</a:t>
              </a:r>
            </a:p>
            <a:p>
              <a:pPr algn="ctr" eaLnBrk="1" hangingPunct="1"/>
              <a:r>
                <a:rPr lang="it-IT" b="1"/>
                <a:t>(angiogenesi)</a:t>
              </a:r>
            </a:p>
          </p:txBody>
        </p:sp>
        <p:sp>
          <p:nvSpPr>
            <p:cNvPr id="22554" name="Line 70"/>
            <p:cNvSpPr>
              <a:spLocks noChangeShapeType="1"/>
            </p:cNvSpPr>
            <p:nvPr/>
          </p:nvSpPr>
          <p:spPr bwMode="auto">
            <a:xfrm>
              <a:off x="2019" y="29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5" name="Oval 78"/>
            <p:cNvSpPr>
              <a:spLocks noChangeArrowheads="1"/>
            </p:cNvSpPr>
            <p:nvPr/>
          </p:nvSpPr>
          <p:spPr bwMode="auto">
            <a:xfrm>
              <a:off x="2699" y="2432"/>
              <a:ext cx="771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56" name="Text Box 79"/>
            <p:cNvSpPr txBox="1">
              <a:spLocks noChangeArrowheads="1"/>
            </p:cNvSpPr>
            <p:nvPr/>
          </p:nvSpPr>
          <p:spPr bwMode="auto">
            <a:xfrm>
              <a:off x="3502" y="2433"/>
              <a:ext cx="10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emorragie intimali</a:t>
              </a:r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808038" y="3644900"/>
            <a:ext cx="1676400" cy="863600"/>
            <a:chOff x="509" y="2296"/>
            <a:chExt cx="1056" cy="544"/>
          </a:xfrm>
        </p:grpSpPr>
        <p:sp>
          <p:nvSpPr>
            <p:cNvPr id="22547" name="Line 47"/>
            <p:cNvSpPr>
              <a:spLocks noChangeShapeType="1"/>
            </p:cNvSpPr>
            <p:nvPr/>
          </p:nvSpPr>
          <p:spPr bwMode="auto">
            <a:xfrm>
              <a:off x="839" y="261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8" name="Oval 80" descr="Carta di giornale"/>
            <p:cNvSpPr>
              <a:spLocks noChangeArrowheads="1"/>
            </p:cNvSpPr>
            <p:nvPr/>
          </p:nvSpPr>
          <p:spPr bwMode="auto">
            <a:xfrm>
              <a:off x="657" y="2296"/>
              <a:ext cx="908" cy="544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49" name="Text Box 81"/>
            <p:cNvSpPr txBox="1">
              <a:spLocks noChangeArrowheads="1"/>
            </p:cNvSpPr>
            <p:nvPr/>
          </p:nvSpPr>
          <p:spPr bwMode="auto">
            <a:xfrm>
              <a:off x="509" y="2433"/>
              <a:ext cx="8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Calcificazioni</a:t>
              </a:r>
            </a:p>
          </p:txBody>
        </p:sp>
      </p:grp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1333500" y="4583113"/>
            <a:ext cx="6261100" cy="950912"/>
            <a:chOff x="840" y="2887"/>
            <a:chExt cx="3944" cy="599"/>
          </a:xfrm>
        </p:grpSpPr>
        <p:sp>
          <p:nvSpPr>
            <p:cNvPr id="22540" name="Oval 71"/>
            <p:cNvSpPr>
              <a:spLocks noChangeArrowheads="1"/>
            </p:cNvSpPr>
            <p:nvPr/>
          </p:nvSpPr>
          <p:spPr bwMode="auto">
            <a:xfrm>
              <a:off x="840" y="2887"/>
              <a:ext cx="1088" cy="27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SMC</a:t>
              </a:r>
            </a:p>
          </p:txBody>
        </p:sp>
        <p:grpSp>
          <p:nvGrpSpPr>
            <p:cNvPr id="22541" name="Group 104"/>
            <p:cNvGrpSpPr>
              <a:grpSpLocks/>
            </p:cNvGrpSpPr>
            <p:nvPr/>
          </p:nvGrpSpPr>
          <p:grpSpPr bwMode="auto">
            <a:xfrm>
              <a:off x="1292" y="2931"/>
              <a:ext cx="3492" cy="555"/>
              <a:chOff x="1292" y="2931"/>
              <a:chExt cx="3492" cy="555"/>
            </a:xfrm>
          </p:grpSpPr>
          <p:sp>
            <p:nvSpPr>
              <p:cNvPr id="22542" name="Line 48"/>
              <p:cNvSpPr>
                <a:spLocks noChangeShapeType="1"/>
              </p:cNvSpPr>
              <p:nvPr/>
            </p:nvSpPr>
            <p:spPr bwMode="auto">
              <a:xfrm>
                <a:off x="1883" y="2977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3" name="Oval 72"/>
              <p:cNvSpPr>
                <a:spLocks noChangeArrowheads="1"/>
              </p:cNvSpPr>
              <p:nvPr/>
            </p:nvSpPr>
            <p:spPr bwMode="auto">
              <a:xfrm>
                <a:off x="2336" y="2931"/>
                <a:ext cx="1088" cy="273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SMC</a:t>
                </a:r>
              </a:p>
            </p:txBody>
          </p:sp>
          <p:sp>
            <p:nvSpPr>
              <p:cNvPr id="22544" name="Oval 85"/>
              <p:cNvSpPr>
                <a:spLocks noChangeArrowheads="1"/>
              </p:cNvSpPr>
              <p:nvPr/>
            </p:nvSpPr>
            <p:spPr bwMode="auto">
              <a:xfrm>
                <a:off x="1292" y="3203"/>
                <a:ext cx="1088" cy="273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SMC</a:t>
                </a:r>
              </a:p>
            </p:txBody>
          </p:sp>
          <p:sp>
            <p:nvSpPr>
              <p:cNvPr id="22545" name="Oval 94"/>
              <p:cNvSpPr>
                <a:spLocks noChangeArrowheads="1"/>
              </p:cNvSpPr>
              <p:nvPr/>
            </p:nvSpPr>
            <p:spPr bwMode="auto">
              <a:xfrm>
                <a:off x="3696" y="3158"/>
                <a:ext cx="1088" cy="273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SMC</a:t>
                </a:r>
              </a:p>
            </p:txBody>
          </p:sp>
          <p:sp>
            <p:nvSpPr>
              <p:cNvPr id="22546" name="Text Box 95"/>
              <p:cNvSpPr txBox="1">
                <a:spLocks noChangeArrowheads="1"/>
              </p:cNvSpPr>
              <p:nvPr/>
            </p:nvSpPr>
            <p:spPr bwMode="auto">
              <a:xfrm>
                <a:off x="2426" y="3294"/>
                <a:ext cx="117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it-IT" b="1"/>
                  <a:t>Atrofia della media</a:t>
                </a:r>
              </a:p>
            </p:txBody>
          </p:sp>
        </p:grp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609600" y="2133600"/>
            <a:ext cx="1657350" cy="576263"/>
            <a:chOff x="521" y="3158"/>
            <a:chExt cx="1044" cy="363"/>
          </a:xfrm>
        </p:grpSpPr>
        <p:sp>
          <p:nvSpPr>
            <p:cNvPr id="22537" name="Oval 99"/>
            <p:cNvSpPr>
              <a:spLocks noChangeArrowheads="1"/>
            </p:cNvSpPr>
            <p:nvPr/>
          </p:nvSpPr>
          <p:spPr bwMode="auto">
            <a:xfrm>
              <a:off x="1202" y="3158"/>
              <a:ext cx="363" cy="36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8" name="Oval 100"/>
            <p:cNvSpPr>
              <a:spLocks noChangeArrowheads="1"/>
            </p:cNvSpPr>
            <p:nvPr/>
          </p:nvSpPr>
          <p:spPr bwMode="auto">
            <a:xfrm>
              <a:off x="1293" y="3294"/>
              <a:ext cx="226" cy="1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9" name="Text Box 101"/>
            <p:cNvSpPr txBox="1">
              <a:spLocks noChangeArrowheads="1"/>
            </p:cNvSpPr>
            <p:nvPr/>
          </p:nvSpPr>
          <p:spPr bwMode="auto">
            <a:xfrm>
              <a:off x="521" y="3249"/>
              <a:ext cx="6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/>
                <a:t>linfocita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12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nri1882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91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7474" y="606651"/>
            <a:ext cx="84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Nella placca aterosclerotica si trovano tute le cellule dell’infiammazione e dell’immunità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00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8" name="Object 2"/>
          <p:cNvGraphicFramePr>
            <a:graphicFrameLocks noChangeAspect="1"/>
          </p:cNvGraphicFramePr>
          <p:nvPr/>
        </p:nvGraphicFramePr>
        <p:xfrm>
          <a:off x="971550" y="1916113"/>
          <a:ext cx="1914525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Fotografia di Photo Editor" r:id="rId3" imgW="1914286" imgH="2991268" progId="MSPhotoEd.3">
                  <p:embed/>
                </p:oleObj>
              </mc:Choice>
              <mc:Fallback>
                <p:oleObj name="Fotografia di Photo Editor" r:id="rId3" imgW="1914286" imgH="299126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113"/>
                        <a:ext cx="1914525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3"/>
          <p:cNvGraphicFramePr>
            <a:graphicFrameLocks noChangeAspect="1"/>
          </p:cNvGraphicFramePr>
          <p:nvPr/>
        </p:nvGraphicFramePr>
        <p:xfrm>
          <a:off x="2862263" y="1919288"/>
          <a:ext cx="174307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Fotografia di Photo Editor" r:id="rId5" imgW="1743318" imgH="2771429" progId="MSPhotoEd.3">
                  <p:embed/>
                </p:oleObj>
              </mc:Choice>
              <mc:Fallback>
                <p:oleObj name="Fotografia di Photo Editor" r:id="rId5" imgW="1743318" imgH="27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1919288"/>
                        <a:ext cx="1743075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572000" y="3035300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5131" name="Object 4"/>
          <p:cNvGraphicFramePr>
            <a:graphicFrameLocks noChangeAspect="1"/>
          </p:cNvGraphicFramePr>
          <p:nvPr/>
        </p:nvGraphicFramePr>
        <p:xfrm>
          <a:off x="5326063" y="1903413"/>
          <a:ext cx="17145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Fotografia di Photo Editor" r:id="rId7" imgW="1714739" imgH="2952381" progId="MSPhotoEd.3">
                  <p:embed/>
                </p:oleObj>
              </mc:Choice>
              <mc:Fallback>
                <p:oleObj name="Fotografia di Photo Editor" r:id="rId7" imgW="1714739" imgH="29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1903413"/>
                        <a:ext cx="1714500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39222" y="627374"/>
            <a:ext cx="8884727" cy="646331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Indipendentemente dalla complessità e variabilità delle caratteristiche delle placche </a:t>
            </a:r>
            <a:r>
              <a:rPr lang="it-IT" b="1" dirty="0" err="1" smtClean="0"/>
              <a:t>atero</a:t>
            </a:r>
            <a:r>
              <a:rPr lang="it-IT" b="1" dirty="0" smtClean="0"/>
              <a:t>-</a:t>
            </a:r>
          </a:p>
          <a:p>
            <a:r>
              <a:rPr lang="it-IT" b="1" dirty="0"/>
              <a:t>s</a:t>
            </a:r>
            <a:r>
              <a:rPr lang="it-IT" b="1" dirty="0" smtClean="0"/>
              <a:t>clerotiche, dal punta di vista clinico è utile </a:t>
            </a:r>
            <a:r>
              <a:rPr lang="it-IT" b="1" dirty="0" smtClean="0"/>
              <a:t>classificarle </a:t>
            </a:r>
            <a:r>
              <a:rPr lang="it-IT" b="1" dirty="0" smtClean="0"/>
              <a:t>in </a:t>
            </a:r>
            <a:r>
              <a:rPr lang="it-IT" b="1" i="1" dirty="0" smtClean="0"/>
              <a:t>labili</a:t>
            </a:r>
            <a:r>
              <a:rPr lang="it-IT" b="1" dirty="0" smtClean="0"/>
              <a:t> (o vulnerabili) e </a:t>
            </a:r>
            <a:r>
              <a:rPr lang="it-IT" b="1" i="1" dirty="0" smtClean="0"/>
              <a:t>stabili</a:t>
            </a:r>
            <a:endParaRPr lang="it-IT" b="1" i="1" dirty="0"/>
          </a:p>
        </p:txBody>
      </p:sp>
      <p:cxnSp>
        <p:nvCxnSpPr>
          <p:cNvPr id="4" name="Connettore 2 3"/>
          <p:cNvCxnSpPr/>
          <p:nvPr/>
        </p:nvCxnSpPr>
        <p:spPr>
          <a:xfrm flipH="1">
            <a:off x="1440672" y="4691063"/>
            <a:ext cx="1421591" cy="522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89565" y="5308193"/>
            <a:ext cx="382929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Determinano con maggiore probabilità</a:t>
            </a:r>
          </a:p>
          <a:p>
            <a:r>
              <a:rPr lang="it-IT" dirty="0"/>
              <a:t>c</a:t>
            </a:r>
            <a:r>
              <a:rPr lang="it-IT" dirty="0" smtClean="0"/>
              <a:t>omplicanze come la trombosi e la </a:t>
            </a:r>
          </a:p>
          <a:p>
            <a:r>
              <a:rPr lang="it-IT" dirty="0" smtClean="0"/>
              <a:t>rottura del vaso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6409224" y="4856163"/>
            <a:ext cx="526722" cy="231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193205" y="5290999"/>
            <a:ext cx="3694716" cy="646331"/>
          </a:xfrm>
          <a:prstGeom prst="rect">
            <a:avLst/>
          </a:prstGeom>
          <a:solidFill>
            <a:srgbClr val="B7DEE8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Possono causare stenosi del vaso, ma </a:t>
            </a:r>
          </a:p>
          <a:p>
            <a:r>
              <a:rPr lang="it-IT" dirty="0" smtClean="0"/>
              <a:t>anche essere clinicamente silenti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2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3467" y="625609"/>
            <a:ext cx="3324235" cy="369332"/>
          </a:xfrm>
          <a:prstGeom prst="rect">
            <a:avLst/>
          </a:prstGeom>
          <a:solidFill>
            <a:srgbClr val="B7DEE8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Eziopatogenesi dell’aterosclerosi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4949" y="1232259"/>
            <a:ext cx="801065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Un aumento delle LDL circolanti favorisce il loro accumulo nell’intima dei vasi</a:t>
            </a:r>
          </a:p>
          <a:p>
            <a:r>
              <a:rPr lang="it-IT" dirty="0"/>
              <a:t>a</a:t>
            </a:r>
            <a:r>
              <a:rPr lang="it-IT" dirty="0" smtClean="0"/>
              <a:t>rteriosi di medio e di grosso calibro e la loro modificazione (ossidazione degli</a:t>
            </a:r>
          </a:p>
          <a:p>
            <a:r>
              <a:rPr lang="it-IT" dirty="0"/>
              <a:t>a</a:t>
            </a:r>
            <a:r>
              <a:rPr lang="it-IT" dirty="0" smtClean="0"/>
              <a:t>cidi grassi con formazione di aldeidi che si legano alla </a:t>
            </a:r>
            <a:r>
              <a:rPr lang="it-IT" dirty="0" err="1" smtClean="0"/>
              <a:t>apoproteina</a:t>
            </a:r>
            <a:r>
              <a:rPr lang="it-IT" dirty="0" smtClean="0"/>
              <a:t> 100 rendendola</a:t>
            </a:r>
          </a:p>
          <a:p>
            <a:r>
              <a:rPr lang="it-IT" dirty="0"/>
              <a:t>p</a:t>
            </a:r>
            <a:r>
              <a:rPr lang="it-IT" dirty="0" smtClean="0"/>
              <a:t>iù affine a particolari recettori espressi da cellule dell’endotelio e monociti).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4949" y="2767843"/>
            <a:ext cx="823190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Le LDL ossidate </a:t>
            </a:r>
            <a:r>
              <a:rPr lang="it-IT" dirty="0" err="1" smtClean="0"/>
              <a:t>internalizzate</a:t>
            </a:r>
            <a:r>
              <a:rPr lang="it-IT" dirty="0" smtClean="0"/>
              <a:t> dal macrofago (o dalla cellula endoteliale) inducono</a:t>
            </a:r>
          </a:p>
          <a:p>
            <a:r>
              <a:rPr lang="it-IT" dirty="0" smtClean="0"/>
              <a:t> la produzione di citochine che comportano reclutamento di altri leucociti, attivazione</a:t>
            </a:r>
          </a:p>
          <a:p>
            <a:r>
              <a:rPr lang="it-IT" dirty="0"/>
              <a:t>d</a:t>
            </a:r>
            <a:r>
              <a:rPr lang="it-IT" dirty="0" smtClean="0"/>
              <a:t>ell’endotelio, produzione di fattori di crescita che attivano </a:t>
            </a:r>
            <a:r>
              <a:rPr lang="it-IT" dirty="0" err="1" smtClean="0"/>
              <a:t>miofibroblasti</a:t>
            </a:r>
            <a:r>
              <a:rPr lang="it-IT" dirty="0" smtClean="0"/>
              <a:t> a secernere</a:t>
            </a:r>
          </a:p>
          <a:p>
            <a:r>
              <a:rPr lang="it-IT" dirty="0"/>
              <a:t>f</a:t>
            </a:r>
            <a:r>
              <a:rPr lang="it-IT" dirty="0" smtClean="0"/>
              <a:t>ibre collagene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0606" y="4265306"/>
            <a:ext cx="882127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ATTENZIONE: l’efficacia di rimozione delle LDL circolanti dipende dalla quantità di</a:t>
            </a:r>
          </a:p>
          <a:p>
            <a:r>
              <a:rPr lang="it-IT" dirty="0"/>
              <a:t>c</a:t>
            </a:r>
            <a:r>
              <a:rPr lang="it-IT" dirty="0" smtClean="0"/>
              <a:t>olesterolo che si accumula all’interno delle cellule del fegato e dei tessuti circolanti:</a:t>
            </a:r>
          </a:p>
          <a:p>
            <a:r>
              <a:rPr lang="it-IT" b="1" dirty="0"/>
              <a:t>m</a:t>
            </a:r>
            <a:r>
              <a:rPr lang="it-IT" b="1" dirty="0" smtClean="0"/>
              <a:t>aggiore</a:t>
            </a:r>
            <a:r>
              <a:rPr lang="it-IT" dirty="0" smtClean="0"/>
              <a:t> è la quantità di colesterolo, </a:t>
            </a:r>
            <a:r>
              <a:rPr lang="it-IT" b="1" dirty="0" smtClean="0"/>
              <a:t>minore</a:t>
            </a:r>
            <a:r>
              <a:rPr lang="it-IT" dirty="0" smtClean="0"/>
              <a:t> è l’espressione sulla superficie della</a:t>
            </a:r>
          </a:p>
          <a:p>
            <a:r>
              <a:rPr lang="it-IT" dirty="0"/>
              <a:t>c</a:t>
            </a:r>
            <a:r>
              <a:rPr lang="it-IT" dirty="0" smtClean="0"/>
              <a:t>ellula di recettori in grado di </a:t>
            </a:r>
            <a:r>
              <a:rPr lang="it-IT" dirty="0" err="1" smtClean="0"/>
              <a:t>internalizzare</a:t>
            </a:r>
            <a:r>
              <a:rPr lang="it-IT" dirty="0" smtClean="0"/>
              <a:t> le LDL.</a:t>
            </a:r>
          </a:p>
          <a:p>
            <a:r>
              <a:rPr lang="it-IT" dirty="0" smtClean="0"/>
              <a:t> Le LDL sono le lipoproteine che trasportano la quantità maggiore di colesterolo:</a:t>
            </a:r>
          </a:p>
          <a:p>
            <a:r>
              <a:rPr lang="it-IT" dirty="0" smtClean="0"/>
              <a:t> </a:t>
            </a:r>
            <a:r>
              <a:rPr lang="it-IT" dirty="0"/>
              <a:t>s</a:t>
            </a:r>
            <a:r>
              <a:rPr lang="it-IT" dirty="0" smtClean="0"/>
              <a:t>i stabilisce quindi un </a:t>
            </a:r>
            <a:r>
              <a:rPr lang="it-IT" b="1" dirty="0" smtClean="0"/>
              <a:t>circolo vizioso</a:t>
            </a:r>
            <a:r>
              <a:rPr lang="it-IT" dirty="0" smtClean="0"/>
              <a:t>: </a:t>
            </a:r>
            <a:r>
              <a:rPr lang="it-IT" b="1" dirty="0" smtClean="0"/>
              <a:t>maggiore</a:t>
            </a:r>
            <a:r>
              <a:rPr lang="it-IT" dirty="0" smtClean="0"/>
              <a:t> è la quantità di colesterolo che viene</a:t>
            </a:r>
          </a:p>
          <a:p>
            <a:r>
              <a:rPr lang="it-IT" dirty="0"/>
              <a:t>v</a:t>
            </a:r>
            <a:r>
              <a:rPr lang="it-IT" dirty="0" smtClean="0"/>
              <a:t>eicolata ai tessuti mediante le LDL, </a:t>
            </a:r>
            <a:r>
              <a:rPr lang="it-IT" b="1" dirty="0" smtClean="0"/>
              <a:t>più  lungo queste circolano</a:t>
            </a:r>
            <a:r>
              <a:rPr lang="it-IT" dirty="0" smtClean="0"/>
              <a:t> nel plasma e vanno incontro</a:t>
            </a:r>
          </a:p>
          <a:p>
            <a:r>
              <a:rPr lang="it-IT" dirty="0"/>
              <a:t>a</a:t>
            </a:r>
            <a:r>
              <a:rPr lang="it-IT" dirty="0" smtClean="0"/>
              <a:t> processi ossidativi che inducono lo sviluppo della lesione aterosclerotica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340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5" descr="AccessMedicine | 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7037" y="183972"/>
            <a:ext cx="8202937" cy="923330"/>
          </a:xfrm>
          <a:prstGeom prst="rect">
            <a:avLst/>
          </a:prstGeom>
          <a:solidFill>
            <a:srgbClr val="FAC09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Se la quantità di LDL circolanti viene considerata la “</a:t>
            </a:r>
            <a:r>
              <a:rPr lang="it-IT" b="1" dirty="0" smtClean="0"/>
              <a:t>causa</a:t>
            </a:r>
            <a:r>
              <a:rPr lang="it-IT" dirty="0" smtClean="0"/>
              <a:t>” dell’aterosclerosi resta</a:t>
            </a:r>
          </a:p>
          <a:p>
            <a:r>
              <a:rPr lang="it-IT" dirty="0" err="1" smtClean="0"/>
              <a:t>erò</a:t>
            </a:r>
            <a:r>
              <a:rPr lang="it-IT" dirty="0" smtClean="0"/>
              <a:t> valido il concetto che diversi fattori (chiamati </a:t>
            </a:r>
            <a:r>
              <a:rPr lang="it-IT" i="1" dirty="0" smtClean="0"/>
              <a:t>fattori di rischio</a:t>
            </a:r>
            <a:r>
              <a:rPr lang="it-IT" dirty="0" smtClean="0"/>
              <a:t>) incidono positiva-</a:t>
            </a:r>
          </a:p>
          <a:p>
            <a:r>
              <a:rPr lang="it-IT" dirty="0"/>
              <a:t>m</a:t>
            </a:r>
            <a:r>
              <a:rPr lang="it-IT" dirty="0" smtClean="0"/>
              <a:t>ente o negativamente, sulle conseguenze di un aumento delle LDL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839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 Proposed relationships among risk factors, endothelial dysfunction, and progression to cardiovascular ev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66863"/>
            <a:ext cx="6667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92275" y="836613"/>
            <a:ext cx="597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Comic Sans MS" charset="0"/>
              </a:rPr>
              <a:t>FATTORI DI RISCHIO E TEORIA DELLA REAZIONE AL DANNO</a:t>
            </a:r>
          </a:p>
        </p:txBody>
      </p:sp>
    </p:spTree>
    <p:extLst>
      <p:ext uri="{BB962C8B-B14F-4D97-AF65-F5344CB8AC3E}">
        <p14:creationId xmlns:p14="http://schemas.microsoft.com/office/powerpoint/2010/main" val="352073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001-002-P3741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1031875"/>
            <a:ext cx="50847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608388" y="5541963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Figure 1.2</a:t>
            </a:r>
            <a:endParaRPr lang="en-GB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70250" y="6172200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Copyright © 2011 Academic Press Inc.</a:t>
            </a:r>
          </a:p>
          <a:p>
            <a:pPr algn="ctr" eaLnBrk="1" hangingPunct="1">
              <a:spcBef>
                <a:spcPct val="50000"/>
              </a:spcBef>
            </a:pP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8714" y="344714"/>
            <a:ext cx="8138579" cy="369332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Vi sono due meccanismi di riconoscimento dei patogeni: uno diretto ed uno indiretto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981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f001-003-P3741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419350"/>
            <a:ext cx="64166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608388" y="5541963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Figure 1.3</a:t>
            </a:r>
            <a:endParaRPr lang="en-GB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70250" y="6172200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Copyright © 2011 Academic Press Inc.</a:t>
            </a:r>
          </a:p>
          <a:p>
            <a:pPr algn="ctr" eaLnBrk="1" hangingPunct="1">
              <a:spcBef>
                <a:spcPct val="50000"/>
              </a:spcBef>
            </a:pPr>
            <a:endParaRPr lang="en-GB" sz="1000" b="1">
              <a:solidFill>
                <a:schemeClr val="bg1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608388" y="3966609"/>
            <a:ext cx="0" cy="1314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586106" y="5103119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Pattern </a:t>
            </a:r>
            <a:r>
              <a:rPr lang="it-IT" b="1" dirty="0" err="1" smtClean="0"/>
              <a:t>recognition</a:t>
            </a:r>
            <a:r>
              <a:rPr lang="it-IT" b="1" dirty="0" smtClean="0"/>
              <a:t> </a:t>
            </a:r>
            <a:r>
              <a:rPr lang="it-IT" b="1" dirty="0" err="1" smtClean="0"/>
              <a:t>receptors</a:t>
            </a:r>
            <a:endParaRPr lang="it-IT" b="1" dirty="0"/>
          </a:p>
        </p:txBody>
      </p:sp>
      <p:cxnSp>
        <p:nvCxnSpPr>
          <p:cNvPr id="6" name="Connettore 1 5"/>
          <p:cNvCxnSpPr/>
          <p:nvPr/>
        </p:nvCxnSpPr>
        <p:spPr>
          <a:xfrm flipH="1">
            <a:off x="1355725" y="3966609"/>
            <a:ext cx="1407250" cy="1575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33694" y="5507563"/>
            <a:ext cx="393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Pathogen</a:t>
            </a:r>
            <a:r>
              <a:rPr lang="it-IT" b="1" dirty="0" smtClean="0"/>
              <a:t> </a:t>
            </a:r>
            <a:r>
              <a:rPr lang="it-IT" b="1" dirty="0" err="1" smtClean="0"/>
              <a:t>associated</a:t>
            </a:r>
            <a:r>
              <a:rPr lang="it-IT" b="1" dirty="0" smtClean="0"/>
              <a:t> </a:t>
            </a:r>
            <a:r>
              <a:rPr lang="it-IT" b="1" dirty="0" err="1" smtClean="0"/>
              <a:t>molecular</a:t>
            </a:r>
            <a:r>
              <a:rPr lang="it-IT" b="1" dirty="0" smtClean="0"/>
              <a:t> pattern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428744" y="1359337"/>
            <a:ext cx="453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DAMP: </a:t>
            </a:r>
            <a:r>
              <a:rPr lang="it-IT" b="1" dirty="0" err="1" smtClean="0"/>
              <a:t>Damage</a:t>
            </a:r>
            <a:r>
              <a:rPr lang="it-IT" b="1" dirty="0" smtClean="0"/>
              <a:t> </a:t>
            </a:r>
            <a:r>
              <a:rPr lang="it-IT" b="1" dirty="0" err="1" smtClean="0"/>
              <a:t>associated</a:t>
            </a:r>
            <a:r>
              <a:rPr lang="it-IT" b="1" dirty="0" smtClean="0"/>
              <a:t> </a:t>
            </a:r>
            <a:r>
              <a:rPr lang="it-IT" b="1" dirty="0" err="1" smtClean="0"/>
              <a:t>molecular</a:t>
            </a:r>
            <a:r>
              <a:rPr lang="it-IT" b="1" dirty="0" smtClean="0"/>
              <a:t> pattern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3586106" y="1728669"/>
            <a:ext cx="482041" cy="139113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068147" y="267418"/>
            <a:ext cx="102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NECROSI</a:t>
            </a:r>
            <a:endParaRPr lang="it-IT" b="1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4345002" y="703602"/>
            <a:ext cx="237243" cy="72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33694" y="5944704"/>
            <a:ext cx="9040606" cy="923330"/>
          </a:xfrm>
          <a:prstGeom prst="rect">
            <a:avLst/>
          </a:prstGeom>
          <a:solidFill>
            <a:srgbClr val="E6E0EC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Il riconoscimento da parte di PRR sia di componenti dei patogeni che di molecole rilasciate</a:t>
            </a:r>
          </a:p>
          <a:p>
            <a:r>
              <a:rPr lang="it-IT" dirty="0"/>
              <a:t>d</a:t>
            </a:r>
            <a:r>
              <a:rPr lang="it-IT" dirty="0" smtClean="0"/>
              <a:t>a cellule in necrosi spiega come il reclutamento e l’attivazione delle cellule delle difese innate</a:t>
            </a:r>
          </a:p>
          <a:p>
            <a:r>
              <a:rPr lang="it-IT" dirty="0"/>
              <a:t>c</a:t>
            </a:r>
            <a:r>
              <a:rPr lang="it-IT" dirty="0" smtClean="0"/>
              <a:t>aratterizza sia la risposta alle infezioni che al danno tessutale</a:t>
            </a:r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4582245" y="2123279"/>
            <a:ext cx="514098" cy="682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099222" y="1895783"/>
            <a:ext cx="30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Neutrofili, monociti, macrofagi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927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f003-010-P3741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990600"/>
            <a:ext cx="40735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609975" y="5410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Figure 3.10</a:t>
            </a:r>
            <a:endParaRPr lang="en-GB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70250" y="6172200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Copyright © 2011 Academic Press Inc.</a:t>
            </a:r>
          </a:p>
          <a:p>
            <a:pPr algn="ctr" eaLnBrk="1" hangingPunct="1">
              <a:spcBef>
                <a:spcPct val="50000"/>
              </a:spcBef>
            </a:pP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8000" y="476250"/>
            <a:ext cx="1853354" cy="369332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OPSONIZZAZIONE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3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f003-013-P3741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681038"/>
            <a:ext cx="33686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3609975" y="5410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Figure 3.13</a:t>
            </a:r>
            <a:endParaRPr lang="en-GB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70250" y="6172200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Copyright © 2011 Academic Press Inc.</a:t>
            </a:r>
          </a:p>
          <a:p>
            <a:pPr algn="ctr" eaLnBrk="1" hangingPunct="1">
              <a:spcBef>
                <a:spcPct val="50000"/>
              </a:spcBef>
            </a:pP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7714" y="5410200"/>
            <a:ext cx="8970951" cy="646331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 meccanismi con i quali i fagociti uccidono agenti patogeni fagocitati vengono classificati in:</a:t>
            </a:r>
          </a:p>
          <a:p>
            <a:r>
              <a:rPr lang="it-IT" b="1" dirty="0" smtClean="0"/>
              <a:t>1) Ossigeno-dipendenti; ii) Ossigeno-indipendenti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1163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936876" y="2819401"/>
            <a:ext cx="4845054" cy="1071563"/>
            <a:chOff x="1850" y="1776"/>
            <a:chExt cx="3052" cy="675"/>
          </a:xfrm>
        </p:grpSpPr>
        <p:sp>
          <p:nvSpPr>
            <p:cNvPr id="220178" name="Text Box 20"/>
            <p:cNvSpPr txBox="1">
              <a:spLocks noChangeArrowheads="1"/>
            </p:cNvSpPr>
            <p:nvPr/>
          </p:nvSpPr>
          <p:spPr bwMode="auto">
            <a:xfrm>
              <a:off x="1850" y="2160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O</a:t>
              </a:r>
              <a:r>
                <a:rPr lang="it-IT" baseline="-25000">
                  <a:latin typeface="Times New Roman" charset="0"/>
                </a:rPr>
                <a:t>2</a:t>
              </a:r>
              <a:endParaRPr lang="en-GB" baseline="-25000">
                <a:latin typeface="Times New Roman" charset="0"/>
              </a:endParaRPr>
            </a:p>
          </p:txBody>
        </p:sp>
        <p:sp>
          <p:nvSpPr>
            <p:cNvPr id="220179" name="Text Box 21"/>
            <p:cNvSpPr txBox="1">
              <a:spLocks noChangeArrowheads="1"/>
            </p:cNvSpPr>
            <p:nvPr/>
          </p:nvSpPr>
          <p:spPr bwMode="auto">
            <a:xfrm>
              <a:off x="2858" y="2160"/>
              <a:ext cx="20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>
                  <a:latin typeface="Times New Roman" charset="0"/>
                </a:rPr>
                <a:t>O</a:t>
              </a:r>
              <a:r>
                <a:rPr lang="it-IT" baseline="-25000" dirty="0">
                  <a:latin typeface="Times New Roman" charset="0"/>
                </a:rPr>
                <a:t>2</a:t>
              </a:r>
              <a:r>
                <a:rPr lang="it-IT" dirty="0" smtClean="0">
                  <a:latin typeface="Times New Roman" charset="0"/>
                </a:rPr>
                <a:t>- (anione </a:t>
              </a:r>
              <a:r>
                <a:rPr lang="it-IT" dirty="0" err="1" smtClean="0">
                  <a:latin typeface="Times New Roman" charset="0"/>
                </a:rPr>
                <a:t>superossido</a:t>
              </a:r>
              <a:r>
                <a:rPr lang="it-IT" dirty="0" smtClean="0">
                  <a:latin typeface="Times New Roman" charset="0"/>
                </a:rPr>
                <a:t>)</a:t>
              </a:r>
              <a:endParaRPr lang="en-GB" dirty="0">
                <a:latin typeface="Times New Roman" charset="0"/>
              </a:endParaRPr>
            </a:p>
          </p:txBody>
        </p:sp>
        <p:sp>
          <p:nvSpPr>
            <p:cNvPr id="220180" name="Line 22"/>
            <p:cNvSpPr>
              <a:spLocks noChangeShapeType="1"/>
            </p:cNvSpPr>
            <p:nvPr/>
          </p:nvSpPr>
          <p:spPr bwMode="auto">
            <a:xfrm>
              <a:off x="2282" y="235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0181" name="Line 23"/>
            <p:cNvSpPr>
              <a:spLocks noChangeShapeType="1"/>
            </p:cNvSpPr>
            <p:nvPr/>
          </p:nvSpPr>
          <p:spPr bwMode="auto">
            <a:xfrm flipH="1">
              <a:off x="2522" y="1776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336675" y="4419600"/>
            <a:ext cx="4343400" cy="457200"/>
            <a:chOff x="842" y="2784"/>
            <a:chExt cx="2736" cy="288"/>
          </a:xfrm>
        </p:grpSpPr>
        <p:sp>
          <p:nvSpPr>
            <p:cNvPr id="220174" name="Text Box 25"/>
            <p:cNvSpPr txBox="1">
              <a:spLocks noChangeArrowheads="1"/>
            </p:cNvSpPr>
            <p:nvPr/>
          </p:nvSpPr>
          <p:spPr bwMode="auto">
            <a:xfrm>
              <a:off x="2666" y="2784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H</a:t>
              </a:r>
              <a:r>
                <a:rPr lang="it-IT" baseline="-25000">
                  <a:latin typeface="Times New Roman" charset="0"/>
                </a:rPr>
                <a:t>2</a:t>
              </a:r>
              <a:r>
                <a:rPr lang="it-IT">
                  <a:latin typeface="Times New Roman" charset="0"/>
                </a:rPr>
                <a:t>O</a:t>
              </a:r>
              <a:r>
                <a:rPr lang="it-IT" baseline="-25000">
                  <a:latin typeface="Times New Roman" charset="0"/>
                </a:rPr>
                <a:t>2 </a:t>
              </a:r>
              <a:r>
                <a:rPr lang="it-IT">
                  <a:latin typeface="Times New Roman" charset="0"/>
                </a:rPr>
                <a:t>+ O</a:t>
              </a:r>
              <a:r>
                <a:rPr lang="it-IT" baseline="-25000">
                  <a:latin typeface="Times New Roman" charset="0"/>
                </a:rPr>
                <a:t>2</a:t>
              </a:r>
              <a:endParaRPr lang="en-GB" baseline="-25000">
                <a:latin typeface="Times New Roman" charset="0"/>
              </a:endParaRPr>
            </a:p>
          </p:txBody>
        </p:sp>
        <p:sp>
          <p:nvSpPr>
            <p:cNvPr id="220175" name="Text Box 26"/>
            <p:cNvSpPr txBox="1">
              <a:spLocks noChangeArrowheads="1"/>
            </p:cNvSpPr>
            <p:nvPr/>
          </p:nvSpPr>
          <p:spPr bwMode="auto">
            <a:xfrm>
              <a:off x="842" y="2784"/>
              <a:ext cx="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2O</a:t>
              </a:r>
              <a:r>
                <a:rPr lang="it-IT" baseline="-25000">
                  <a:latin typeface="Times New Roman" charset="0"/>
                </a:rPr>
                <a:t>2</a:t>
              </a:r>
              <a:r>
                <a:rPr lang="it-IT">
                  <a:latin typeface="Times New Roman" charset="0"/>
                </a:rPr>
                <a:t>- +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220176" name="Text Box 27"/>
            <p:cNvSpPr txBox="1">
              <a:spLocks noChangeArrowheads="1"/>
            </p:cNvSpPr>
            <p:nvPr/>
          </p:nvSpPr>
          <p:spPr bwMode="auto">
            <a:xfrm>
              <a:off x="1439" y="2784"/>
              <a:ext cx="4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2H+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220177" name="Line 28"/>
            <p:cNvSpPr>
              <a:spLocks noChangeShapeType="1"/>
            </p:cNvSpPr>
            <p:nvPr/>
          </p:nvSpPr>
          <p:spPr bwMode="auto">
            <a:xfrm>
              <a:off x="1898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861216" y="5100641"/>
            <a:ext cx="7808918" cy="614363"/>
            <a:chOff x="1034" y="3360"/>
            <a:chExt cx="4919" cy="387"/>
          </a:xfrm>
        </p:grpSpPr>
        <p:sp>
          <p:nvSpPr>
            <p:cNvPr id="220169" name="Text Box 30"/>
            <p:cNvSpPr txBox="1">
              <a:spLocks noChangeArrowheads="1"/>
            </p:cNvSpPr>
            <p:nvPr/>
          </p:nvSpPr>
          <p:spPr bwMode="auto">
            <a:xfrm>
              <a:off x="3050" y="3456"/>
              <a:ext cx="29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>
                  <a:latin typeface="Times New Roman" charset="0"/>
                </a:rPr>
                <a:t>OH </a:t>
              </a:r>
              <a:r>
                <a:rPr lang="it-IT" dirty="0" smtClean="0">
                  <a:latin typeface="Times New Roman" charset="0"/>
                </a:rPr>
                <a:t> (radicale idrossile) </a:t>
              </a:r>
              <a:r>
                <a:rPr lang="it-IT" dirty="0">
                  <a:latin typeface="Times New Roman" charset="0"/>
                </a:rPr>
                <a:t>+ OH- + O</a:t>
              </a:r>
              <a:r>
                <a:rPr lang="it-IT" baseline="-25000" dirty="0">
                  <a:latin typeface="Times New Roman" charset="0"/>
                </a:rPr>
                <a:t>2</a:t>
              </a:r>
              <a:endParaRPr lang="en-GB" baseline="-25000" dirty="0">
                <a:latin typeface="Times New Roman" charset="0"/>
              </a:endParaRPr>
            </a:p>
          </p:txBody>
        </p:sp>
        <p:sp>
          <p:nvSpPr>
            <p:cNvPr id="220170" name="Text Box 31"/>
            <p:cNvSpPr txBox="1">
              <a:spLocks noChangeArrowheads="1"/>
            </p:cNvSpPr>
            <p:nvPr/>
          </p:nvSpPr>
          <p:spPr bwMode="auto">
            <a:xfrm>
              <a:off x="3338" y="3360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>
                  <a:latin typeface="Times New Roman" charset="0"/>
                </a:rPr>
                <a:t>.</a:t>
              </a:r>
              <a:endParaRPr lang="en-GB" b="1">
                <a:latin typeface="Times New Roman" charset="0"/>
              </a:endParaRPr>
            </a:p>
          </p:txBody>
        </p:sp>
        <p:sp>
          <p:nvSpPr>
            <p:cNvPr id="220171" name="Text Box 32"/>
            <p:cNvSpPr txBox="1">
              <a:spLocks noChangeArrowheads="1"/>
            </p:cNvSpPr>
            <p:nvPr/>
          </p:nvSpPr>
          <p:spPr bwMode="auto">
            <a:xfrm>
              <a:off x="1034" y="3456"/>
              <a:ext cx="5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O</a:t>
              </a:r>
              <a:r>
                <a:rPr lang="it-IT" baseline="-25000">
                  <a:latin typeface="Times New Roman" charset="0"/>
                </a:rPr>
                <a:t>2</a:t>
              </a:r>
              <a:r>
                <a:rPr lang="it-IT">
                  <a:latin typeface="Times New Roman" charset="0"/>
                </a:rPr>
                <a:t>-  +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220172" name="Text Box 33"/>
            <p:cNvSpPr txBox="1">
              <a:spLocks noChangeArrowheads="1"/>
            </p:cNvSpPr>
            <p:nvPr/>
          </p:nvSpPr>
          <p:spPr bwMode="auto">
            <a:xfrm>
              <a:off x="1658" y="3456"/>
              <a:ext cx="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H</a:t>
              </a:r>
              <a:r>
                <a:rPr lang="it-IT" baseline="-25000">
                  <a:latin typeface="Times New Roman" charset="0"/>
                </a:rPr>
                <a:t>2</a:t>
              </a:r>
              <a:r>
                <a:rPr lang="it-IT">
                  <a:latin typeface="Times New Roman" charset="0"/>
                </a:rPr>
                <a:t>O</a:t>
              </a:r>
              <a:r>
                <a:rPr lang="it-IT" baseline="-25000">
                  <a:latin typeface="Times New Roman" charset="0"/>
                </a:rPr>
                <a:t>2</a:t>
              </a:r>
              <a:endParaRPr lang="en-GB" baseline="-25000">
                <a:latin typeface="Times New Roman" charset="0"/>
              </a:endParaRPr>
            </a:p>
          </p:txBody>
        </p:sp>
        <p:sp>
          <p:nvSpPr>
            <p:cNvPr id="220173" name="Line 34"/>
            <p:cNvSpPr>
              <a:spLocks noChangeShapeType="1"/>
            </p:cNvSpPr>
            <p:nvPr/>
          </p:nvSpPr>
          <p:spPr bwMode="auto">
            <a:xfrm>
              <a:off x="2282" y="360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99695" y="659955"/>
            <a:ext cx="8047620" cy="646331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NADPH OSSIDASI DEI FAGOCITI: Complesso di diverse proteine che utilizza NADPH</a:t>
            </a:r>
          </a:p>
          <a:p>
            <a:r>
              <a:rPr lang="it-IT" b="1" dirty="0" smtClean="0"/>
              <a:t>come substrato per trasferire elettroni all’ossigeno e formare </a:t>
            </a:r>
            <a:r>
              <a:rPr lang="it-IT" b="1" dirty="0" err="1" smtClean="0"/>
              <a:t>superossido</a:t>
            </a:r>
            <a:r>
              <a:rPr lang="it-IT" b="1" dirty="0" smtClean="0"/>
              <a:t>  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948518" y="2017095"/>
            <a:ext cx="89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NADPH</a:t>
            </a:r>
            <a:endParaRPr lang="it-IT" b="1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4820835" y="2177143"/>
            <a:ext cx="859240" cy="36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787571" y="1941284"/>
            <a:ext cx="44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H+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54956" y="2467427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dirty="0" smtClean="0"/>
              <a:t>-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4372420" y="2267854"/>
            <a:ext cx="0" cy="351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2" idx="1"/>
          </p:cNvCxnSpPr>
          <p:nvPr/>
        </p:nvCxnSpPr>
        <p:spPr>
          <a:xfrm flipH="1">
            <a:off x="3622678" y="2201761"/>
            <a:ext cx="325840" cy="11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811328" y="2013856"/>
            <a:ext cx="8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NADP+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17714" y="6132286"/>
            <a:ext cx="8529686" cy="646331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Nella malattia granulomatosa cronica (CGD) difetti in geni che codificano per componenti </a:t>
            </a:r>
          </a:p>
          <a:p>
            <a:r>
              <a:rPr lang="it-IT" dirty="0" smtClean="0"/>
              <a:t>della NADPH ossidasi comportano ridotta capacità microbicida e gravi infezioni ricorrenti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213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1919</Words>
  <Application>Microsoft Macintosh PowerPoint</Application>
  <PresentationFormat>Presentazione su schermo (4:3)</PresentationFormat>
  <Paragraphs>370</Paragraphs>
  <Slides>47</Slides>
  <Notes>4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47</vt:i4>
      </vt:variant>
    </vt:vector>
  </HeadingPairs>
  <TitlesOfParts>
    <vt:vector size="51" baseType="lpstr">
      <vt:lpstr>Tema di Office</vt:lpstr>
      <vt:lpstr>\\localhost\Users\giorgioberton\Documents\LEZIONI INFERMIERISTICA\LEZIONI INFERM 12:13\Macintosh HD:Users:giorgioberton:Documents:LEZIONI INFERMIERISTICA:tabella citochine                                           Funzioni principali.docx!OLE_LINK1</vt:lpstr>
      <vt:lpstr>Documento</vt:lpstr>
      <vt:lpstr>Fotografia di Photo Editor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Giorgio Berton</dc:creator>
  <cp:lastModifiedBy>Giorgio Berton</cp:lastModifiedBy>
  <cp:revision>29</cp:revision>
  <dcterms:created xsi:type="dcterms:W3CDTF">2013-02-20T13:13:41Z</dcterms:created>
  <dcterms:modified xsi:type="dcterms:W3CDTF">2013-02-24T12:38:10Z</dcterms:modified>
</cp:coreProperties>
</file>