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57" d="100"/>
          <a:sy n="57" d="100"/>
        </p:scale>
        <p:origin x="-23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DD3F9-BAA2-7440-9B2E-8781766B17C6}" type="datetimeFigureOut">
              <a:rPr lang="it-IT" smtClean="0"/>
              <a:t>05/02/13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B7605-CFBC-EC4D-BDAC-371A7A3BB5F7}" type="slidenum">
              <a:rPr lang="it-IT" smtClean="0"/>
              <a:t>‹n.›</a:t>
            </a:fld>
            <a:endParaRPr lang="it-IT"/>
          </a:p>
        </p:txBody>
      </p:sp>
    </p:spTree>
    <p:extLst>
      <p:ext uri="{BB962C8B-B14F-4D97-AF65-F5344CB8AC3E}">
        <p14:creationId xmlns:p14="http://schemas.microsoft.com/office/powerpoint/2010/main" val="4085220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0" Type="http://schemas.openxmlformats.org/officeDocument/2006/relationships/hyperlink" Target="http://it.wikipedia.org/wiki/Birra" TargetMode="External"/><Relationship Id="rId21" Type="http://schemas.openxmlformats.org/officeDocument/2006/relationships/hyperlink" Target="http://it.wikipedia.org/wiki/Pesce" TargetMode="External"/><Relationship Id="rId22" Type="http://schemas.openxmlformats.org/officeDocument/2006/relationships/hyperlink" Target="http://it.wikipedia.org/wiki/Carne" TargetMode="External"/><Relationship Id="rId23" Type="http://schemas.openxmlformats.org/officeDocument/2006/relationships/hyperlink" Target="http://it.wikipedia.org/wiki/Salumi" TargetMode="External"/><Relationship Id="rId24" Type="http://schemas.openxmlformats.org/officeDocument/2006/relationships/hyperlink" Target="http://it.wikipedia.org/wiki/Formaggi" TargetMode="External"/><Relationship Id="rId25" Type="http://schemas.openxmlformats.org/officeDocument/2006/relationships/hyperlink" Target="http://it.wikipedia.org/wiki/Concentrazione" TargetMode="External"/><Relationship Id="rId26" Type="http://schemas.openxmlformats.org/officeDocument/2006/relationships/hyperlink" Target="http://it.wikipedia.org/wiki/Clostridium_botulinum" TargetMode="External"/><Relationship Id="rId27" Type="http://schemas.openxmlformats.org/officeDocument/2006/relationships/hyperlink" Target="http://it.wikipedia.org/wiki/Vitamina_C" TargetMode="External"/><Relationship Id="rId28" Type="http://schemas.openxmlformats.org/officeDocument/2006/relationships/hyperlink" Target="http://it.wikipedia.org/wiki/Vitamina_E" TargetMode="External"/><Relationship Id="rId29" Type="http://schemas.openxmlformats.org/officeDocument/2006/relationships/hyperlink" Target="http://it.wikipedia.org/wiki/Amminoacidi"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it.wikipedia.org/wiki/Ammine" TargetMode="External"/><Relationship Id="rId4" Type="http://schemas.openxmlformats.org/officeDocument/2006/relationships/hyperlink" Target="http://it.wikipedia.org/wiki/Tossicologia" TargetMode="External"/><Relationship Id="rId5" Type="http://schemas.openxmlformats.org/officeDocument/2006/relationships/hyperlink" Target="http://it.wikipedia.org/wiki/Composto_organico" TargetMode="External"/><Relationship Id="rId30" Type="http://schemas.openxmlformats.org/officeDocument/2006/relationships/hyperlink" Target="http://it.wikipedia.org/w/index.php?title=N-nitrosammine&amp;action=edit&amp;section=1" TargetMode="External"/><Relationship Id="rId31" Type="http://schemas.openxmlformats.org/officeDocument/2006/relationships/hyperlink" Target="http://it.wikipedia.org/wiki/Fumo_di_sigaretta" TargetMode="External"/><Relationship Id="rId32" Type="http://schemas.openxmlformats.org/officeDocument/2006/relationships/hyperlink" Target="http://it.wikipedia.org/wiki/Materiale_plastico" TargetMode="External"/><Relationship Id="rId9" Type="http://schemas.openxmlformats.org/officeDocument/2006/relationships/hyperlink" Target="http://it.wikipedia.org/wiki/Proteine" TargetMode="External"/><Relationship Id="rId6" Type="http://schemas.openxmlformats.org/officeDocument/2006/relationships/hyperlink" Target="http://it.wikipedia.org/wiki/Azoto" TargetMode="External"/><Relationship Id="rId7" Type="http://schemas.openxmlformats.org/officeDocument/2006/relationships/hyperlink" Target="http://it.wikipedia.org/wiki/Reazione_chimica" TargetMode="External"/><Relationship Id="rId8" Type="http://schemas.openxmlformats.org/officeDocument/2006/relationships/hyperlink" Target="http://it.wikipedia.org/wiki/Nitrito_(chimica)" TargetMode="External"/><Relationship Id="rId33" Type="http://schemas.openxmlformats.org/officeDocument/2006/relationships/hyperlink" Target="http://it.wikipedia.org/wiki/Mutazione_genetica" TargetMode="External"/><Relationship Id="rId34" Type="http://schemas.openxmlformats.org/officeDocument/2006/relationships/hyperlink" Target="http://it.wikipedia.org/wiki/Alchilazione" TargetMode="External"/><Relationship Id="rId35" Type="http://schemas.openxmlformats.org/officeDocument/2006/relationships/hyperlink" Target="http://it.wikipedia.org/wiki/DNA" TargetMode="External"/><Relationship Id="rId36" Type="http://schemas.openxmlformats.org/officeDocument/2006/relationships/hyperlink" Target="http://it.wikipedia.org/wiki/Cancro_dello_stomaco" TargetMode="External"/><Relationship Id="rId10" Type="http://schemas.openxmlformats.org/officeDocument/2006/relationships/hyperlink" Target="http://it.wikipedia.org/wiki/Acido_nitroso" TargetMode="External"/><Relationship Id="rId11" Type="http://schemas.openxmlformats.org/officeDocument/2006/relationships/hyperlink" Target="http://it.wikipedia.org/wiki/Scissione_(chimica)" TargetMode="External"/><Relationship Id="rId12" Type="http://schemas.openxmlformats.org/officeDocument/2006/relationships/hyperlink" Target="http://it.wikipedia.org/wiki/Ossidrile" TargetMode="External"/><Relationship Id="rId13" Type="http://schemas.openxmlformats.org/officeDocument/2006/relationships/hyperlink" Target="http://it.wikipedia.org/wiki/Nitrato" TargetMode="External"/><Relationship Id="rId14" Type="http://schemas.openxmlformats.org/officeDocument/2006/relationships/hyperlink" Target="http://it.wikipedia.org/wiki/Ghiandola_salivare" TargetMode="External"/><Relationship Id="rId15" Type="http://schemas.openxmlformats.org/officeDocument/2006/relationships/hyperlink" Target="http://it.wikipedia.org/wiki/Additivi_alimentari" TargetMode="External"/><Relationship Id="rId16" Type="http://schemas.openxmlformats.org/officeDocument/2006/relationships/hyperlink" Target="http://it.wikipedia.org/wiki/Stomaco" TargetMode="External"/><Relationship Id="rId17" Type="http://schemas.openxmlformats.org/officeDocument/2006/relationships/hyperlink" Target="http://it.wikipedia.org/wiki/Cottura" TargetMode="External"/><Relationship Id="rId18" Type="http://schemas.openxmlformats.org/officeDocument/2006/relationships/hyperlink" Target="http://it.wikipedia.org/wiki/Frittura" TargetMode="External"/><Relationship Id="rId19" Type="http://schemas.openxmlformats.org/officeDocument/2006/relationships/hyperlink" Target="http://it.wikipedia.org/w/index.php?title=Arrostitura&amp;action=edit&amp;redlink=1" TargetMode="External"/><Relationship Id="rId37" Type="http://schemas.openxmlformats.org/officeDocument/2006/relationships/hyperlink" Target="http://it.wikipedia.org/wiki/Esofago" TargetMode="External"/><Relationship Id="rId38" Type="http://schemas.openxmlformats.org/officeDocument/2006/relationships/hyperlink" Target="http://it.wikipedia.org/wiki/N-nitrosammine%23cite_note-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it.wikipedia.org/wiki/Tossicologi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9" Type="http://schemas.openxmlformats.org/officeDocument/2006/relationships/hyperlink" Target="http://it.wikipedia.org/wiki/Rachide_(botanica)" TargetMode="External"/><Relationship Id="rId20" Type="http://schemas.openxmlformats.org/officeDocument/2006/relationships/hyperlink" Target="http://it.wikipedia.org/wiki/Taiwan" TargetMode="External"/><Relationship Id="rId21" Type="http://schemas.openxmlformats.org/officeDocument/2006/relationships/hyperlink" Target="http://it.wikipedia.org/wiki/Africa" TargetMode="External"/><Relationship Id="rId22" Type="http://schemas.openxmlformats.org/officeDocument/2006/relationships/hyperlink" Target="http://it.wikipedia.org/wiki/Marco_Polo" TargetMode="External"/><Relationship Id="rId23" Type="http://schemas.openxmlformats.org/officeDocument/2006/relationships/hyperlink" Target="http://it.wikipedia.org/wiki/Wikipedia:Cita_le_fonti" TargetMode="External"/><Relationship Id="rId24" Type="http://schemas.openxmlformats.org/officeDocument/2006/relationships/hyperlink" Target="http://it.wikipedia.org/wiki/Tannino" TargetMode="External"/><Relationship Id="rId25" Type="http://schemas.openxmlformats.org/officeDocument/2006/relationships/hyperlink" Target="http://it.wikipedia.org/w/index.php?title=Areca_catechu&amp;action=edit&amp;section=3" TargetMode="External"/><Relationship Id="rId26" Type="http://schemas.openxmlformats.org/officeDocument/2006/relationships/hyperlink" Target="http://it.wikipedia.org/wiki/Carcinoma_squamocellulare" TargetMode="External"/><Relationship Id="rId27" Type="http://schemas.openxmlformats.org/officeDocument/2006/relationships/hyperlink" Target="http://it.wikipedia.org/wiki/Areca_catechu%23cite_note-0" TargetMode="External"/><Relationship Id="rId10" Type="http://schemas.openxmlformats.org/officeDocument/2006/relationships/hyperlink" Target="http://it.wikipedia.org/wiki/Fiori" TargetMode="External"/><Relationship Id="rId11" Type="http://schemas.openxmlformats.org/officeDocument/2006/relationships/hyperlink" Target="http://it.wikipedia.org/wiki/Infiorescenza" TargetMode="External"/><Relationship Id="rId12" Type="http://schemas.openxmlformats.org/officeDocument/2006/relationships/hyperlink" Target="http://it.wikipedia.org/wiki/Frutti" TargetMode="External"/><Relationship Id="rId13" Type="http://schemas.openxmlformats.org/officeDocument/2006/relationships/hyperlink" Target="http://it.wikipedia.org/wiki/Seme" TargetMode="External"/><Relationship Id="rId14" Type="http://schemas.openxmlformats.org/officeDocument/2006/relationships/hyperlink" Target="http://it.wikipedia.org/wiki/Arecolina" TargetMode="External"/><Relationship Id="rId15" Type="http://schemas.openxmlformats.org/officeDocument/2006/relationships/hyperlink" Target="http://it.wikipedia.org/w/index.php?title=Antielmintico&amp;action=edit&amp;redlink=1" TargetMode="External"/><Relationship Id="rId16" Type="http://schemas.openxmlformats.org/officeDocument/2006/relationships/hyperlink" Target="http://it.wikipedia.org/w/index.php?title=Arecaina&amp;action=edit&amp;redlink=1" TargetMode="External"/><Relationship Id="rId17" Type="http://schemas.openxmlformats.org/officeDocument/2006/relationships/hyperlink" Target="http://it.wikipedia.org/wiki/Malaysia" TargetMode="External"/><Relationship Id="rId18" Type="http://schemas.openxmlformats.org/officeDocument/2006/relationships/hyperlink" Target="http://it.wikipedia.org/wiki/Pakistan" TargetMode="External"/><Relationship Id="rId19" Type="http://schemas.openxmlformats.org/officeDocument/2006/relationships/hyperlink" Target="http://it.wikipedia.org/wiki/Oceano_Pacifico"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it.wikipedia.org/wiki/Carl_von_Linn%C3%A9" TargetMode="External"/><Relationship Id="rId4" Type="http://schemas.openxmlformats.org/officeDocument/2006/relationships/hyperlink" Target="http://it.wikipedia.org/wiki/Arecaceae" TargetMode="External"/><Relationship Id="rId5" Type="http://schemas.openxmlformats.org/officeDocument/2006/relationships/hyperlink" Target="http://it.wikipedia.org/wiki/India" TargetMode="External"/><Relationship Id="rId6" Type="http://schemas.openxmlformats.org/officeDocument/2006/relationships/hyperlink" Target="http://it.wikipedia.org/wiki/Malesia" TargetMode="External"/><Relationship Id="rId7" Type="http://schemas.openxmlformats.org/officeDocument/2006/relationships/hyperlink" Target="http://it.wikipedia.org/wiki/Fusto" TargetMode="External"/><Relationship Id="rId8" Type="http://schemas.openxmlformats.org/officeDocument/2006/relationships/hyperlink" Target="http://it.wikipedia.org/wiki/Fogli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026"/>
          <p:cNvSpPr>
            <a:spLocks noGrp="1" noRot="1" noChangeAspect="1" noChangeArrowheads="1" noTextEdit="1"/>
          </p:cNvSpPr>
          <p:nvPr>
            <p:ph type="sldImg"/>
          </p:nvPr>
        </p:nvSpPr>
        <p:spPr>
          <a:ln/>
        </p:spPr>
      </p:sp>
      <p:sp>
        <p:nvSpPr>
          <p:cNvPr id="11059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26"/>
          <p:cNvSpPr>
            <a:spLocks noGrp="1" noRot="1" noChangeAspect="1" noChangeArrowheads="1" noTextEdit="1"/>
          </p:cNvSpPr>
          <p:nvPr>
            <p:ph type="sldImg"/>
          </p:nvPr>
        </p:nvSpPr>
        <p:spPr>
          <a:ln/>
        </p:spPr>
      </p:sp>
      <p:sp>
        <p:nvSpPr>
          <p:cNvPr id="10649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ln/>
        </p:spPr>
      </p:sp>
      <p:sp>
        <p:nvSpPr>
          <p:cNvPr id="1802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ChangeArrowheads="1" noTextEdit="1"/>
          </p:cNvSpPr>
          <p:nvPr>
            <p:ph type="sldImg"/>
          </p:nvPr>
        </p:nvSpPr>
        <p:spPr>
          <a:ln/>
        </p:spPr>
      </p:sp>
      <p:sp>
        <p:nvSpPr>
          <p:cNvPr id="182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80107E-1E88-5144-BAB5-8B4B0ED2176D}" type="slidenum">
              <a:rPr lang="en-US" sz="1200"/>
              <a:pPr/>
              <a:t>6</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Idrocarburi aromatici policiclici: benznatracene, benzoapirene, dibenzantracene,</a:t>
            </a:r>
          </a:p>
          <a:p>
            <a:pPr eaLnBrk="1" hangingPunct="1"/>
            <a:r>
              <a:rPr lang="en-US">
                <a:latin typeface="Times" charset="0"/>
              </a:rPr>
              <a:t>Proditti di combustione incompleta: tabacco, grassi animali, carne e pesce affumicato</a:t>
            </a:r>
          </a:p>
          <a:p>
            <a:pPr eaLnBrk="1" hangingPunct="1"/>
            <a:endParaRPr lang="en-US">
              <a:latin typeface="Times" charset="0"/>
            </a:endParaRPr>
          </a:p>
          <a:p>
            <a:pPr eaLnBrk="1" hangingPunct="1"/>
            <a:r>
              <a:rPr lang="en-US">
                <a:latin typeface="Times" charset="0"/>
              </a:rPr>
              <a:t>Amine aromatiche e coloranti azoici: coloranti a base di anilina, coloranti industriali. Inducono il cancro del fgegato.</a:t>
            </a:r>
          </a:p>
          <a:p>
            <a:pPr eaLnBrk="1" hangingPunct="1"/>
            <a:endParaRPr lang="en-US">
              <a:latin typeface="Times" charset="0"/>
            </a:endParaRPr>
          </a:p>
          <a:p>
            <a:pPr eaLnBrk="1" hangingPunct="1"/>
            <a:r>
              <a:rPr lang="en-US">
                <a:latin typeface="Times" charset="0"/>
              </a:rPr>
              <a:t> </a:t>
            </a:r>
            <a:r>
              <a:rPr lang="it-IT">
                <a:latin typeface="Verdana" charset="0"/>
              </a:rPr>
              <a:t>I coloranti azoici che, per scissione di uno o pi</a:t>
            </a:r>
            <a:r>
              <a:rPr lang="it-IT">
                <a:latin typeface="Lucida Grande" charset="0"/>
              </a:rPr>
              <a:t>�</a:t>
            </a:r>
            <a:r>
              <a:rPr lang="it-IT">
                <a:latin typeface="Verdana" charset="0"/>
              </a:rPr>
              <a:t> gruppi azoici, possono rilasciare una o pi</a:t>
            </a:r>
            <a:r>
              <a:rPr lang="it-IT">
                <a:latin typeface="Lucida Grande" charset="0"/>
              </a:rPr>
              <a:t>�</a:t>
            </a:r>
            <a:r>
              <a:rPr lang="it-IT">
                <a:latin typeface="Verdana" charset="0"/>
              </a:rPr>
              <a:t> ammine aromatiche, in concentrazioni individuabili, cio</a:t>
            </a:r>
            <a:r>
              <a:rPr lang="it-IT">
                <a:latin typeface="Lucida Grande" charset="0"/>
              </a:rPr>
              <a:t>�</a:t>
            </a:r>
            <a:r>
              <a:rPr lang="it-IT">
                <a:latin typeface="Verdana" charset="0"/>
              </a:rPr>
              <a:t> superiori a 30 ppm negli articoli finiti o nelle...La news continua qui sotto - Inf. pubblicitaria</a:t>
            </a:r>
            <a:r>
              <a:rPr lang="it-IT">
                <a:latin typeface="Times" charset="0"/>
              </a:rPr>
              <a:t> </a:t>
            </a:r>
            <a:r>
              <a:rPr lang="it-IT">
                <a:latin typeface="Verdana" charset="0"/>
              </a:rPr>
              <a:t>... parti colorate degli stessi non devono essere usati in articoli tessili e in cuoio che potrebbero entrare in contatto diretto e prolungato con la pelle e la cavit</a:t>
            </a:r>
            <a:r>
              <a:rPr lang="it-IT">
                <a:latin typeface="Lucida Grande" charset="0"/>
              </a:rPr>
              <a:t>�</a:t>
            </a:r>
            <a:r>
              <a:rPr lang="it-IT">
                <a:latin typeface="Verdana" charset="0"/>
              </a:rPr>
              <a:t> orale umana. Il Comitato scientifico per tossicit</a:t>
            </a:r>
            <a:r>
              <a:rPr lang="it-IT">
                <a:latin typeface="Lucida Grande" charset="0"/>
              </a:rPr>
              <a:t>�</a:t>
            </a:r>
            <a:r>
              <a:rPr lang="it-IT">
                <a:latin typeface="Verdana" charset="0"/>
              </a:rPr>
              <a:t>, ecotossicit</a:t>
            </a:r>
            <a:r>
              <a:rPr lang="it-IT">
                <a:latin typeface="Lucida Grande" charset="0"/>
              </a:rPr>
              <a:t>�</a:t>
            </a:r>
            <a:r>
              <a:rPr lang="it-IT">
                <a:latin typeface="Verdana" charset="0"/>
              </a:rPr>
              <a:t> ed ambiente (CSTEA), consultato dalla Commissione europea, ha confermato che il potenziale cancerogeno dei prodotti tessili e del cuoio tinti con alcuni coloranti azoici desta preoccupazione. Infatti, i prodotti tessili e in cuoio contenenti taluni coloranti azoici possono rilasciare alcune arilammine potenzialmente cancerogene.</a:t>
            </a:r>
          </a:p>
          <a:p>
            <a:pPr eaLnBrk="1" hangingPunct="1"/>
            <a:endParaRPr lang="it-IT">
              <a:latin typeface="Verdana" charset="0"/>
            </a:endParaRPr>
          </a:p>
          <a:p>
            <a:pPr eaLnBrk="1" hangingPunct="1"/>
            <a:r>
              <a:rPr lang="it-IT" b="1">
                <a:latin typeface="Arial" charset="0"/>
              </a:rPr>
              <a:t>Coloranti Azoici</a:t>
            </a:r>
            <a:r>
              <a:rPr lang="it-IT">
                <a:latin typeface="Arial" charset="0"/>
              </a:rPr>
              <a:t>Tra i pi</a:t>
            </a:r>
            <a:r>
              <a:rPr lang="it-IT">
                <a:latin typeface="Lucida Grande" charset="0"/>
              </a:rPr>
              <a:t>�</a:t>
            </a:r>
            <a:r>
              <a:rPr lang="it-IT">
                <a:latin typeface="Arial" charset="0"/>
              </a:rPr>
              <a:t> comuni </a:t>
            </a:r>
            <a:r>
              <a:rPr lang="it-IT" b="1">
                <a:latin typeface="Arial" charset="0"/>
              </a:rPr>
              <a:t>coloranti</a:t>
            </a:r>
            <a:r>
              <a:rPr lang="it-IT">
                <a:latin typeface="Arial" charset="0"/>
              </a:rPr>
              <a:t> sintetici vi sono i </a:t>
            </a:r>
            <a:r>
              <a:rPr lang="it-IT" b="1">
                <a:latin typeface="Arial" charset="0"/>
              </a:rPr>
              <a:t>coloranti</a:t>
            </a:r>
            <a:r>
              <a:rPr lang="it-IT">
                <a:latin typeface="Arial" charset="0"/>
              </a:rPr>
              <a:t> </a:t>
            </a:r>
            <a:r>
              <a:rPr lang="it-IT" b="1">
                <a:latin typeface="Arial" charset="0"/>
              </a:rPr>
              <a:t>azoici</a:t>
            </a:r>
            <a:r>
              <a:rPr lang="it-IT">
                <a:latin typeface="Arial" charset="0"/>
              </a:rPr>
              <a:t> che contengono comecromoforo il gruppo diarilazo. </a:t>
            </a:r>
          </a:p>
          <a:p>
            <a:pPr eaLnBrk="1" hangingPunct="1"/>
            <a:endParaRPr lang="it-IT">
              <a:latin typeface="Arial" charset="0"/>
            </a:endParaRPr>
          </a:p>
          <a:p>
            <a:pPr eaLnBrk="1" hangingPunct="1"/>
            <a:r>
              <a:rPr lang="it-IT">
                <a:latin typeface="Verdana" charset="0"/>
              </a:rPr>
              <a:t>Coloranti azoici (o azoici, sm.), coloranti che derivano formalmente dall'azobenzene e che presentano quindi il gruppo azoico </a:t>
            </a:r>
            <a:r>
              <a:rPr lang="en-US">
                <a:latin typeface="Verdana" charset="0"/>
              </a:rPr>
              <a:t>鋒=</a:t>
            </a:r>
            <a:r>
              <a:rPr lang="it-IT">
                <a:latin typeface="Verdana" charset="0"/>
              </a:rPr>
              <a:t>N</a:t>
            </a:r>
            <a:r>
              <a:rPr lang="it-IT">
                <a:latin typeface="Lucida Grande" charset="0"/>
              </a:rPr>
              <a:t>�</a:t>
            </a:r>
            <a:r>
              <a:rPr lang="it-IT">
                <a:latin typeface="Verdana" charset="0"/>
              </a:rPr>
              <a:t> compreso tra due </a:t>
            </a:r>
            <a:r>
              <a:rPr lang="it-IT" u="sng">
                <a:solidFill>
                  <a:srgbClr val="000130"/>
                </a:solidFill>
                <a:latin typeface="Verdana" charset="0"/>
                <a:hlinkClick r:id="rId3"/>
              </a:rPr>
              <a:t>anelli</a:t>
            </a:r>
            <a:r>
              <a:rPr lang="it-IT">
                <a:latin typeface="Verdana" charset="0"/>
              </a:rPr>
              <a:t> aromatici, del benzene ma anche del naftalene, dell'antracene e di eterocicli aromatici. Sono detti anche azocoloranti. Vengono in pratica sempre ottenuti attraverso la reazione cosiddetta di copulazione dei diazocomposti aromatici su un composto a carattere di fenolo o di ammina. Nella molecola dei coloranti cos</a:t>
            </a:r>
            <a:r>
              <a:rPr lang="it-IT">
                <a:latin typeface="Lucida Grande" charset="0"/>
              </a:rPr>
              <a:t>�</a:t>
            </a:r>
            <a:r>
              <a:rPr lang="it-IT">
                <a:latin typeface="Verdana" charset="0"/>
              </a:rPr>
              <a:t> ottenuti il gruppo azoico rappresenta il gruppo cromoforo, mentre un gruppo amminico, come per esempio il gruppo dimetilamminico nel colorante ora citato, o un ossidrile fenolico costituiscono il gruppo auxocromo. I coloranti azoici presentano in genere colorazioni brillanti e requisiti tintoriali favorevoli, anche se la loro stabilit</a:t>
            </a:r>
            <a:r>
              <a:rPr lang="it-IT">
                <a:latin typeface="Lucida Grande" charset="0"/>
              </a:rPr>
              <a:t>�</a:t>
            </a:r>
            <a:r>
              <a:rPr lang="it-IT">
                <a:latin typeface="Verdana" charset="0"/>
              </a:rPr>
              <a:t> alla </a:t>
            </a:r>
            <a:r>
              <a:rPr lang="it-IT" u="sng">
                <a:solidFill>
                  <a:srgbClr val="000130"/>
                </a:solidFill>
                <a:latin typeface="Verdana" charset="0"/>
                <a:hlinkClick r:id="rId4"/>
              </a:rPr>
              <a:t>luce</a:t>
            </a:r>
            <a:r>
              <a:rPr lang="it-IT">
                <a:latin typeface="Verdana" charset="0"/>
              </a:rPr>
              <a:t>, al lavaggio e al candeggio </a:t>
            </a:r>
            <a:r>
              <a:rPr lang="it-IT">
                <a:latin typeface="Lucida Grande" charset="0"/>
              </a:rPr>
              <a:t>�</a:t>
            </a:r>
            <a:r>
              <a:rPr lang="it-IT">
                <a:latin typeface="Verdana" charset="0"/>
              </a:rPr>
              <a:t> in genere meno elevata di quella dei coloranti di altre classi. Sono per</a:t>
            </a:r>
            <a:r>
              <a:rPr lang="it-IT">
                <a:latin typeface="Lucida Grande" charset="0"/>
              </a:rPr>
              <a:t>�</a:t>
            </a:r>
            <a:r>
              <a:rPr lang="it-IT">
                <a:latin typeface="Verdana" charset="0"/>
              </a:rPr>
              <a:t> in genere poco costosi, per cui dal punto di vista quantitativo sono i coloranti pi</a:t>
            </a:r>
            <a:r>
              <a:rPr lang="it-IT">
                <a:latin typeface="Lucida Grande" charset="0"/>
              </a:rPr>
              <a:t>�</a:t>
            </a:r>
            <a:r>
              <a:rPr lang="it-IT">
                <a:latin typeface="Verdana" charset="0"/>
              </a:rPr>
              <a:t> largamente usati.</a:t>
            </a:r>
          </a:p>
          <a:p>
            <a:pPr eaLnBrk="1" hangingPunct="1"/>
            <a:endParaRPr lang="it-IT">
              <a:latin typeface="Verdana" charset="0"/>
            </a:endParaRPr>
          </a:p>
          <a:p>
            <a:pPr eaLnBrk="1" hangingPunct="1"/>
            <a:r>
              <a:rPr lang="it-IT">
                <a:latin typeface="Helvetica" charset="0"/>
              </a:rPr>
              <a:t>N-nitrosammineDa Wikipedia, l'enciclopedia libera.</a:t>
            </a:r>
            <a:r>
              <a:rPr lang="it-IT">
                <a:solidFill>
                  <a:srgbClr val="7D7D7D"/>
                </a:solidFill>
                <a:latin typeface="Helvetica" charset="0"/>
              </a:rPr>
              <a:t>Generica struttura di una N-nitrosammina.Le </a:t>
            </a:r>
            <a:r>
              <a:rPr lang="it-IT" b="1">
                <a:solidFill>
                  <a:srgbClr val="7D7D7D"/>
                </a:solidFill>
                <a:latin typeface="Helvetica" charset="0"/>
              </a:rPr>
              <a:t>N-nitrosammine</a:t>
            </a:r>
            <a:r>
              <a:rPr lang="it-IT">
                <a:solidFill>
                  <a:srgbClr val="7D7D7D"/>
                </a:solidFill>
                <a:latin typeface="Helvetica" charset="0"/>
              </a:rPr>
              <a:t>, comunemente chiamate </a:t>
            </a:r>
            <a:r>
              <a:rPr lang="it-IT" b="1">
                <a:solidFill>
                  <a:srgbClr val="7D7D7D"/>
                </a:solidFill>
                <a:latin typeface="Helvetica" charset="0"/>
              </a:rPr>
              <a:t>nitrosammine</a:t>
            </a:r>
            <a:r>
              <a:rPr lang="it-IT">
                <a:solidFill>
                  <a:srgbClr val="7D7D7D"/>
                </a:solidFill>
                <a:latin typeface="Helvetica" charset="0"/>
              </a:rPr>
              <a:t>, sono </a:t>
            </a:r>
            <a:r>
              <a:rPr lang="it-IT">
                <a:solidFill>
                  <a:srgbClr val="1A46A7"/>
                </a:solidFill>
                <a:latin typeface="Helvetica" charset="0"/>
                <a:hlinkClick r:id="rId5"/>
              </a:rPr>
              <a:t>composti organici</a:t>
            </a:r>
            <a:r>
              <a:rPr lang="it-IT">
                <a:solidFill>
                  <a:srgbClr val="7D7D7D"/>
                </a:solidFill>
                <a:latin typeface="Helvetica" charset="0"/>
              </a:rPr>
              <a:t> contenenti un gruppo nitroso, -N=O, legato all'</a:t>
            </a:r>
            <a:r>
              <a:rPr lang="it-IT">
                <a:solidFill>
                  <a:srgbClr val="1A46A7"/>
                </a:solidFill>
                <a:latin typeface="Helvetica" charset="0"/>
                <a:hlinkClick r:id="rId6"/>
              </a:rPr>
              <a:t>azoto</a:t>
            </a:r>
            <a:r>
              <a:rPr lang="it-IT">
                <a:solidFill>
                  <a:srgbClr val="7D7D7D"/>
                </a:solidFill>
                <a:latin typeface="Helvetica" charset="0"/>
              </a:rPr>
              <a:t> </a:t>
            </a:r>
            <a:r>
              <a:rPr lang="it-IT">
                <a:solidFill>
                  <a:srgbClr val="1A46A7"/>
                </a:solidFill>
                <a:latin typeface="Helvetica" charset="0"/>
                <a:hlinkClick r:id="rId3"/>
              </a:rPr>
              <a:t>amminico</a:t>
            </a:r>
            <a:r>
              <a:rPr lang="it-IT">
                <a:solidFill>
                  <a:srgbClr val="7D7D7D"/>
                </a:solidFill>
                <a:latin typeface="Helvetica" charset="0"/>
              </a:rPr>
              <a:t>. Lo studio di queste sostanze </a:t>
            </a:r>
            <a:r>
              <a:rPr lang="it-IT">
                <a:solidFill>
                  <a:srgbClr val="7D7D7D"/>
                </a:solidFill>
                <a:latin typeface="Lucida Grande" charset="0"/>
              </a:rPr>
              <a:t>�</a:t>
            </a:r>
            <a:r>
              <a:rPr lang="it-IT">
                <a:solidFill>
                  <a:srgbClr val="7D7D7D"/>
                </a:solidFill>
                <a:latin typeface="Helvetica" charset="0"/>
              </a:rPr>
              <a:t> molto importante in ambito </a:t>
            </a:r>
            <a:r>
              <a:rPr lang="it-IT">
                <a:solidFill>
                  <a:srgbClr val="1A46A7"/>
                </a:solidFill>
                <a:latin typeface="Helvetica" charset="0"/>
                <a:hlinkClick r:id="rId4"/>
              </a:rPr>
              <a:t>tossicologico</a:t>
            </a:r>
            <a:r>
              <a:rPr lang="it-IT">
                <a:solidFill>
                  <a:srgbClr val="7D7D7D"/>
                </a:solidFill>
                <a:latin typeface="Helvetica" charset="0"/>
              </a:rPr>
              <a:t>, essendo molte N-nitrosammine cancerogene.Le nitrosammine si ottengono per </a:t>
            </a:r>
            <a:r>
              <a:rPr lang="it-IT">
                <a:solidFill>
                  <a:srgbClr val="1A46A7"/>
                </a:solidFill>
                <a:latin typeface="Helvetica" charset="0"/>
                <a:hlinkClick r:id="rId7"/>
              </a:rPr>
              <a:t>reazione</a:t>
            </a:r>
            <a:r>
              <a:rPr lang="it-IT">
                <a:solidFill>
                  <a:srgbClr val="7D7D7D"/>
                </a:solidFill>
                <a:latin typeface="Helvetica" charset="0"/>
              </a:rPr>
              <a:t> dei </a:t>
            </a:r>
            <a:r>
              <a:rPr lang="it-IT">
                <a:solidFill>
                  <a:srgbClr val="1A46A7"/>
                </a:solidFill>
                <a:latin typeface="Helvetica" charset="0"/>
                <a:hlinkClick r:id="rId8"/>
              </a:rPr>
              <a:t>nitriti</a:t>
            </a:r>
            <a:r>
              <a:rPr lang="it-IT">
                <a:solidFill>
                  <a:srgbClr val="7D7D7D"/>
                </a:solidFill>
                <a:latin typeface="Helvetica" charset="0"/>
              </a:rPr>
              <a:t> con una ammina secondaria, che pu</a:t>
            </a:r>
            <a:r>
              <a:rPr lang="it-IT">
                <a:solidFill>
                  <a:srgbClr val="7D7D7D"/>
                </a:solidFill>
                <a:latin typeface="Lucida Grande" charset="0"/>
              </a:rPr>
              <a:t>�</a:t>
            </a:r>
            <a:r>
              <a:rPr lang="it-IT">
                <a:solidFill>
                  <a:srgbClr val="7D7D7D"/>
                </a:solidFill>
                <a:latin typeface="Helvetica" charset="0"/>
              </a:rPr>
              <a:t> essere presente anche all'interno di una struttura </a:t>
            </a:r>
            <a:r>
              <a:rPr lang="it-IT">
                <a:solidFill>
                  <a:srgbClr val="1A46A7"/>
                </a:solidFill>
                <a:latin typeface="Helvetica" charset="0"/>
                <a:hlinkClick r:id="rId9"/>
              </a:rPr>
              <a:t>proteica</a:t>
            </a:r>
            <a:r>
              <a:rPr lang="it-IT">
                <a:solidFill>
                  <a:srgbClr val="7D7D7D"/>
                </a:solidFill>
                <a:latin typeface="Helvetica" charset="0"/>
              </a:rPr>
              <a:t>. La reazione richiede condizioni molto acide, per favorire la formazione di </a:t>
            </a:r>
            <a:r>
              <a:rPr lang="it-IT">
                <a:solidFill>
                  <a:srgbClr val="1A46A7"/>
                </a:solidFill>
                <a:latin typeface="Helvetica" charset="0"/>
                <a:hlinkClick r:id="rId10"/>
              </a:rPr>
              <a:t>acido nitroso</a:t>
            </a:r>
            <a:r>
              <a:rPr lang="it-IT">
                <a:solidFill>
                  <a:srgbClr val="7D7D7D"/>
                </a:solidFill>
                <a:latin typeface="Helvetica" charset="0"/>
              </a:rPr>
              <a:t> a partire dai nitriti. L'acido debole formatosi subisce poi una </a:t>
            </a:r>
            <a:r>
              <a:rPr lang="it-IT">
                <a:solidFill>
                  <a:srgbClr val="1A46A7"/>
                </a:solidFill>
                <a:latin typeface="Helvetica" charset="0"/>
                <a:hlinkClick r:id="rId11"/>
              </a:rPr>
              <a:t>scissione eterolitica</a:t>
            </a:r>
            <a:r>
              <a:rPr lang="it-IT">
                <a:solidFill>
                  <a:srgbClr val="7D7D7D"/>
                </a:solidFill>
                <a:latin typeface="Helvetica" charset="0"/>
              </a:rPr>
              <a:t> generando lo ione nitrosonio, N=O</a:t>
            </a:r>
            <a:r>
              <a:rPr lang="it-IT" baseline="30000">
                <a:solidFill>
                  <a:srgbClr val="7D7D7D"/>
                </a:solidFill>
                <a:latin typeface="Helvetica" charset="0"/>
              </a:rPr>
              <a:t>+</a:t>
            </a:r>
            <a:r>
              <a:rPr lang="it-IT">
                <a:solidFill>
                  <a:srgbClr val="7D7D7D"/>
                </a:solidFill>
                <a:latin typeface="Helvetica" charset="0"/>
              </a:rPr>
              <a:t>, e ioni </a:t>
            </a:r>
            <a:r>
              <a:rPr lang="it-IT">
                <a:solidFill>
                  <a:srgbClr val="1A46A7"/>
                </a:solidFill>
                <a:latin typeface="Helvetica" charset="0"/>
                <a:hlinkClick r:id="rId12"/>
              </a:rPr>
              <a:t>ossidrili</a:t>
            </a:r>
            <a:r>
              <a:rPr lang="it-IT">
                <a:solidFill>
                  <a:srgbClr val="7D7D7D"/>
                </a:solidFill>
                <a:latin typeface="Helvetica" charset="0"/>
              </a:rPr>
              <a:t> OH</a:t>
            </a:r>
            <a:r>
              <a:rPr lang="it-IT" baseline="30000">
                <a:solidFill>
                  <a:srgbClr val="7D7D7D"/>
                </a:solidFill>
                <a:latin typeface="Helvetica" charset="0"/>
              </a:rPr>
              <a:t>-</a:t>
            </a:r>
            <a:r>
              <a:rPr lang="it-IT">
                <a:solidFill>
                  <a:srgbClr val="7D7D7D"/>
                </a:solidFill>
                <a:latin typeface="Helvetica" charset="0"/>
              </a:rPr>
              <a:t>. Il nitrosonio </a:t>
            </a:r>
            <a:r>
              <a:rPr lang="it-IT">
                <a:solidFill>
                  <a:srgbClr val="7D7D7D"/>
                </a:solidFill>
                <a:latin typeface="Lucida Grande" charset="0"/>
              </a:rPr>
              <a:t>�</a:t>
            </a:r>
            <a:r>
              <a:rPr lang="it-IT">
                <a:solidFill>
                  <a:srgbClr val="7D7D7D"/>
                </a:solidFill>
                <a:latin typeface="Helvetica" charset="0"/>
              </a:rPr>
              <a:t> la specie chimica che reagir</a:t>
            </a:r>
            <a:r>
              <a:rPr lang="it-IT">
                <a:solidFill>
                  <a:srgbClr val="7D7D7D"/>
                </a:solidFill>
                <a:latin typeface="Lucida Grande" charset="0"/>
              </a:rPr>
              <a:t>�</a:t>
            </a:r>
            <a:r>
              <a:rPr lang="it-IT">
                <a:solidFill>
                  <a:srgbClr val="7D7D7D"/>
                </a:solidFill>
                <a:latin typeface="Helvetica" charset="0"/>
              </a:rPr>
              <a:t> con l'ammina per produrre la nitrosammina, mentre gli ioni ossidrili verranno neutralizzati. Anche l'effetto delle alte temperature pu</a:t>
            </a:r>
            <a:r>
              <a:rPr lang="it-IT">
                <a:solidFill>
                  <a:srgbClr val="7D7D7D"/>
                </a:solidFill>
                <a:latin typeface="Lucida Grande" charset="0"/>
              </a:rPr>
              <a:t>�</a:t>
            </a:r>
            <a:r>
              <a:rPr lang="it-IT">
                <a:solidFill>
                  <a:srgbClr val="7D7D7D"/>
                </a:solidFill>
                <a:latin typeface="Helvetica" charset="0"/>
              </a:rPr>
              <a:t> favorire la formazione di nitrosammine. Schematizzando l'intera reazione, si possono descrivere le seguenti due fasi:HO-NO + H</a:t>
            </a:r>
            <a:r>
              <a:rPr lang="it-IT" baseline="30000">
                <a:solidFill>
                  <a:srgbClr val="7D7D7D"/>
                </a:solidFill>
                <a:latin typeface="Helvetica" charset="0"/>
              </a:rPr>
              <a:t>+</a:t>
            </a:r>
            <a:r>
              <a:rPr lang="it-IT">
                <a:solidFill>
                  <a:srgbClr val="7D7D7D"/>
                </a:solidFill>
                <a:latin typeface="Helvetica" charset="0"/>
              </a:rPr>
              <a:t> </a:t>
            </a:r>
            <a:r>
              <a:rPr lang="en-US">
                <a:solidFill>
                  <a:srgbClr val="7D7D7D"/>
                </a:solidFill>
                <a:latin typeface="Helvetica" charset="0"/>
              </a:rPr>
              <a:t>→</a:t>
            </a:r>
            <a:r>
              <a:rPr lang="it-IT">
                <a:solidFill>
                  <a:srgbClr val="7D7D7D"/>
                </a:solidFill>
                <a:latin typeface="Helvetica" charset="0"/>
              </a:rPr>
              <a:t> NO</a:t>
            </a:r>
            <a:r>
              <a:rPr lang="it-IT" baseline="30000">
                <a:solidFill>
                  <a:srgbClr val="7D7D7D"/>
                </a:solidFill>
                <a:latin typeface="Helvetica" charset="0"/>
              </a:rPr>
              <a:t>+</a:t>
            </a:r>
            <a:r>
              <a:rPr lang="it-IT">
                <a:solidFill>
                  <a:srgbClr val="7D7D7D"/>
                </a:solidFill>
                <a:latin typeface="Helvetica" charset="0"/>
              </a:rPr>
              <a:t> + H</a:t>
            </a:r>
            <a:r>
              <a:rPr lang="it-IT" baseline="-25000">
                <a:solidFill>
                  <a:srgbClr val="7D7D7D"/>
                </a:solidFill>
                <a:latin typeface="Helvetica" charset="0"/>
              </a:rPr>
              <a:t>2</a:t>
            </a:r>
            <a:r>
              <a:rPr lang="it-IT">
                <a:solidFill>
                  <a:srgbClr val="7D7D7D"/>
                </a:solidFill>
                <a:latin typeface="Helvetica" charset="0"/>
              </a:rPr>
              <a:t>O (1)R</a:t>
            </a:r>
            <a:r>
              <a:rPr lang="it-IT" baseline="-25000">
                <a:solidFill>
                  <a:srgbClr val="7D7D7D"/>
                </a:solidFill>
                <a:latin typeface="Helvetica" charset="0"/>
              </a:rPr>
              <a:t>2</a:t>
            </a:r>
            <a:r>
              <a:rPr lang="it-IT">
                <a:solidFill>
                  <a:srgbClr val="7D7D7D"/>
                </a:solidFill>
                <a:latin typeface="Helvetica" charset="0"/>
              </a:rPr>
              <a:t>NH + NO</a:t>
            </a:r>
            <a:r>
              <a:rPr lang="it-IT" baseline="30000">
                <a:solidFill>
                  <a:srgbClr val="7D7D7D"/>
                </a:solidFill>
                <a:latin typeface="Helvetica" charset="0"/>
              </a:rPr>
              <a:t>+</a:t>
            </a:r>
            <a:r>
              <a:rPr lang="it-IT">
                <a:solidFill>
                  <a:srgbClr val="7D7D7D"/>
                </a:solidFill>
                <a:latin typeface="Helvetica" charset="0"/>
              </a:rPr>
              <a:t> </a:t>
            </a:r>
            <a:r>
              <a:rPr lang="en-US">
                <a:solidFill>
                  <a:srgbClr val="7D7D7D"/>
                </a:solidFill>
                <a:latin typeface="Helvetica" charset="0"/>
              </a:rPr>
              <a:t>→</a:t>
            </a:r>
            <a:r>
              <a:rPr lang="it-IT">
                <a:solidFill>
                  <a:srgbClr val="7D7D7D"/>
                </a:solidFill>
                <a:latin typeface="Helvetica" charset="0"/>
              </a:rPr>
              <a:t> R</a:t>
            </a:r>
            <a:r>
              <a:rPr lang="it-IT" baseline="-25000">
                <a:solidFill>
                  <a:srgbClr val="7D7D7D"/>
                </a:solidFill>
                <a:latin typeface="Helvetica" charset="0"/>
              </a:rPr>
              <a:t>2</a:t>
            </a:r>
            <a:r>
              <a:rPr lang="it-IT">
                <a:solidFill>
                  <a:srgbClr val="7D7D7D"/>
                </a:solidFill>
                <a:latin typeface="Helvetica" charset="0"/>
              </a:rPr>
              <a:t>N-NO + H</a:t>
            </a:r>
            <a:r>
              <a:rPr lang="it-IT" baseline="30000">
                <a:solidFill>
                  <a:srgbClr val="7D7D7D"/>
                </a:solidFill>
                <a:latin typeface="Helvetica" charset="0"/>
              </a:rPr>
              <a:t>+</a:t>
            </a:r>
            <a:r>
              <a:rPr lang="it-IT">
                <a:solidFill>
                  <a:srgbClr val="7D7D7D"/>
                </a:solidFill>
                <a:latin typeface="Helvetica" charset="0"/>
              </a:rPr>
              <a:t> (2)Il problema delle nitrosammine </a:t>
            </a:r>
            <a:r>
              <a:rPr lang="it-IT">
                <a:solidFill>
                  <a:srgbClr val="7D7D7D"/>
                </a:solidFill>
                <a:latin typeface="Lucida Grande" charset="0"/>
              </a:rPr>
              <a:t>�</a:t>
            </a:r>
            <a:r>
              <a:rPr lang="it-IT">
                <a:solidFill>
                  <a:srgbClr val="7D7D7D"/>
                </a:solidFill>
                <a:latin typeface="Helvetica" charset="0"/>
              </a:rPr>
              <a:t> legato alla presenza di </a:t>
            </a:r>
            <a:r>
              <a:rPr lang="it-IT">
                <a:solidFill>
                  <a:srgbClr val="1A46A7"/>
                </a:solidFill>
                <a:latin typeface="Helvetica" charset="0"/>
                <a:hlinkClick r:id="rId13"/>
              </a:rPr>
              <a:t>nitrato</a:t>
            </a:r>
            <a:r>
              <a:rPr lang="it-IT">
                <a:solidFill>
                  <a:srgbClr val="7D7D7D"/>
                </a:solidFill>
                <a:latin typeface="Helvetica" charset="0"/>
              </a:rPr>
              <a:t> quale componente naturale degli alimenti, che risulta convertibile in nitrito gi</a:t>
            </a:r>
            <a:r>
              <a:rPr lang="it-IT">
                <a:solidFill>
                  <a:srgbClr val="7D7D7D"/>
                </a:solidFill>
                <a:latin typeface="Lucida Grande" charset="0"/>
              </a:rPr>
              <a:t>�</a:t>
            </a:r>
            <a:r>
              <a:rPr lang="it-IT">
                <a:solidFill>
                  <a:srgbClr val="7D7D7D"/>
                </a:solidFill>
                <a:latin typeface="Helvetica" charset="0"/>
              </a:rPr>
              <a:t> a livello della bocca per azione delle </a:t>
            </a:r>
            <a:r>
              <a:rPr lang="it-IT">
                <a:solidFill>
                  <a:srgbClr val="1A46A7"/>
                </a:solidFill>
                <a:latin typeface="Helvetica" charset="0"/>
                <a:hlinkClick r:id="rId14"/>
              </a:rPr>
              <a:t>ghiandole salivari</a:t>
            </a:r>
            <a:r>
              <a:rPr lang="it-IT">
                <a:solidFill>
                  <a:srgbClr val="7D7D7D"/>
                </a:solidFill>
                <a:latin typeface="Helvetica" charset="0"/>
              </a:rPr>
              <a:t>, e all'uso di nitrito utilizzato quale </a:t>
            </a:r>
            <a:r>
              <a:rPr lang="it-IT">
                <a:solidFill>
                  <a:srgbClr val="1A46A7"/>
                </a:solidFill>
                <a:latin typeface="Helvetica" charset="0"/>
                <a:hlinkClick r:id="rId15"/>
              </a:rPr>
              <a:t>conservante alimentare</a:t>
            </a:r>
            <a:r>
              <a:rPr lang="it-IT">
                <a:solidFill>
                  <a:srgbClr val="7D7D7D"/>
                </a:solidFill>
                <a:latin typeface="Helvetica" charset="0"/>
              </a:rPr>
              <a:t>: tali nitriti trovano le condizioni ottimali per produrre N-nitrosammine all'interno dello </a:t>
            </a:r>
            <a:r>
              <a:rPr lang="it-IT">
                <a:solidFill>
                  <a:srgbClr val="1A46A7"/>
                </a:solidFill>
                <a:latin typeface="Helvetica" charset="0"/>
                <a:hlinkClick r:id="rId16"/>
              </a:rPr>
              <a:t>stomaco</a:t>
            </a:r>
            <a:r>
              <a:rPr lang="it-IT">
                <a:solidFill>
                  <a:srgbClr val="7D7D7D"/>
                </a:solidFill>
                <a:latin typeface="Helvetica" charset="0"/>
              </a:rPr>
              <a:t> o tramite trattamenti di </a:t>
            </a:r>
            <a:r>
              <a:rPr lang="it-IT">
                <a:solidFill>
                  <a:srgbClr val="1A46A7"/>
                </a:solidFill>
                <a:latin typeface="Helvetica" charset="0"/>
                <a:hlinkClick r:id="rId17"/>
              </a:rPr>
              <a:t>cottura</a:t>
            </a:r>
            <a:r>
              <a:rPr lang="it-IT">
                <a:solidFill>
                  <a:srgbClr val="7D7D7D"/>
                </a:solidFill>
                <a:latin typeface="Helvetica" charset="0"/>
              </a:rPr>
              <a:t> quali la </a:t>
            </a:r>
            <a:r>
              <a:rPr lang="it-IT">
                <a:solidFill>
                  <a:srgbClr val="1A46A7"/>
                </a:solidFill>
                <a:latin typeface="Helvetica" charset="0"/>
                <a:hlinkClick r:id="rId18"/>
              </a:rPr>
              <a:t>frittura</a:t>
            </a:r>
            <a:r>
              <a:rPr lang="it-IT">
                <a:solidFill>
                  <a:srgbClr val="7D7D7D"/>
                </a:solidFill>
                <a:latin typeface="Helvetica" charset="0"/>
              </a:rPr>
              <a:t> o l'</a:t>
            </a:r>
            <a:r>
              <a:rPr lang="it-IT">
                <a:solidFill>
                  <a:srgbClr val="B52F14"/>
                </a:solidFill>
                <a:latin typeface="Helvetica" charset="0"/>
                <a:hlinkClick r:id="rId19"/>
              </a:rPr>
              <a:t>arrostitura</a:t>
            </a:r>
            <a:r>
              <a:rPr lang="it-IT">
                <a:solidFill>
                  <a:srgbClr val="7D7D7D"/>
                </a:solidFill>
                <a:latin typeface="Helvetica" charset="0"/>
              </a:rPr>
              <a:t>. Il possibile introito alimentare di nitrosammine pu</a:t>
            </a:r>
            <a:r>
              <a:rPr lang="it-IT">
                <a:solidFill>
                  <a:srgbClr val="7D7D7D"/>
                </a:solidFill>
                <a:latin typeface="Lucida Grande" charset="0"/>
              </a:rPr>
              <a:t>�</a:t>
            </a:r>
            <a:r>
              <a:rPr lang="it-IT">
                <a:solidFill>
                  <a:srgbClr val="7D7D7D"/>
                </a:solidFill>
                <a:latin typeface="Helvetica" charset="0"/>
              </a:rPr>
              <a:t> derivare da diverse fonti, quali ad esempio la </a:t>
            </a:r>
            <a:r>
              <a:rPr lang="it-IT">
                <a:solidFill>
                  <a:srgbClr val="1A46A7"/>
                </a:solidFill>
                <a:latin typeface="Helvetica" charset="0"/>
                <a:hlinkClick r:id="rId20"/>
              </a:rPr>
              <a:t>birra</a:t>
            </a:r>
            <a:r>
              <a:rPr lang="it-IT">
                <a:solidFill>
                  <a:srgbClr val="7D7D7D"/>
                </a:solidFill>
                <a:latin typeface="Helvetica" charset="0"/>
              </a:rPr>
              <a:t>, i vegetali, il </a:t>
            </a:r>
            <a:r>
              <a:rPr lang="it-IT">
                <a:solidFill>
                  <a:srgbClr val="1A46A7"/>
                </a:solidFill>
                <a:latin typeface="Helvetica" charset="0"/>
                <a:hlinkClick r:id="rId21"/>
              </a:rPr>
              <a:t>pesce</a:t>
            </a:r>
            <a:r>
              <a:rPr lang="it-IT">
                <a:solidFill>
                  <a:srgbClr val="7D7D7D"/>
                </a:solidFill>
                <a:latin typeface="Helvetica" charset="0"/>
              </a:rPr>
              <a:t>, la </a:t>
            </a:r>
            <a:r>
              <a:rPr lang="it-IT">
                <a:solidFill>
                  <a:srgbClr val="1A46A7"/>
                </a:solidFill>
                <a:latin typeface="Helvetica" charset="0"/>
                <a:hlinkClick r:id="rId22"/>
              </a:rPr>
              <a:t>carne</a:t>
            </a:r>
            <a:r>
              <a:rPr lang="it-IT">
                <a:solidFill>
                  <a:srgbClr val="7D7D7D"/>
                </a:solidFill>
                <a:latin typeface="Helvetica" charset="0"/>
              </a:rPr>
              <a:t>, i </a:t>
            </a:r>
            <a:r>
              <a:rPr lang="it-IT">
                <a:solidFill>
                  <a:srgbClr val="1A46A7"/>
                </a:solidFill>
                <a:latin typeface="Helvetica" charset="0"/>
                <a:hlinkClick r:id="rId23"/>
              </a:rPr>
              <a:t>salumi</a:t>
            </a:r>
            <a:r>
              <a:rPr lang="it-IT">
                <a:solidFill>
                  <a:srgbClr val="7D7D7D"/>
                </a:solidFill>
                <a:latin typeface="Helvetica" charset="0"/>
              </a:rPr>
              <a:t> e i </a:t>
            </a:r>
            <a:r>
              <a:rPr lang="it-IT">
                <a:solidFill>
                  <a:srgbClr val="1A46A7"/>
                </a:solidFill>
                <a:latin typeface="Helvetica" charset="0"/>
                <a:hlinkClick r:id="rId24"/>
              </a:rPr>
              <a:t>formaggi</a:t>
            </a:r>
            <a:r>
              <a:rPr lang="it-IT">
                <a:solidFill>
                  <a:srgbClr val="7D7D7D"/>
                </a:solidFill>
                <a:latin typeface="Helvetica" charset="0"/>
              </a:rPr>
              <a:t>. Le disposizioni legislative italiane fissano i limiti massimi di nitrito ammissibile in 150 mg per Kg di prodotto, onde prevenire il raggiungimento di </a:t>
            </a:r>
            <a:r>
              <a:rPr lang="it-IT">
                <a:solidFill>
                  <a:srgbClr val="1A46A7"/>
                </a:solidFill>
                <a:latin typeface="Helvetica" charset="0"/>
                <a:hlinkClick r:id="rId25"/>
              </a:rPr>
              <a:t>concentrazioni</a:t>
            </a:r>
            <a:r>
              <a:rPr lang="it-IT">
                <a:solidFill>
                  <a:srgbClr val="7D7D7D"/>
                </a:solidFill>
                <a:latin typeface="Helvetica" charset="0"/>
              </a:rPr>
              <a:t> potenzialmente nocive. D'altra parte, ad esempio, l'uso di nitrito </a:t>
            </a:r>
            <a:r>
              <a:rPr lang="it-IT">
                <a:solidFill>
                  <a:srgbClr val="7D7D7D"/>
                </a:solidFill>
                <a:latin typeface="Lucida Grande" charset="0"/>
              </a:rPr>
              <a:t>�</a:t>
            </a:r>
            <a:r>
              <a:rPr lang="it-IT">
                <a:solidFill>
                  <a:srgbClr val="7D7D7D"/>
                </a:solidFill>
                <a:latin typeface="Helvetica" charset="0"/>
              </a:rPr>
              <a:t> fondamentale per impedire il moltiplicarsi di microrganismi potenzialmente letali quali il </a:t>
            </a:r>
            <a:r>
              <a:rPr lang="it-IT" i="1">
                <a:solidFill>
                  <a:srgbClr val="1A46A7"/>
                </a:solidFill>
                <a:latin typeface="Helvetica" charset="0"/>
                <a:hlinkClick r:id="rId26"/>
              </a:rPr>
              <a:t>Clostridium botulinum</a:t>
            </a:r>
            <a:r>
              <a:rPr lang="it-IT">
                <a:solidFill>
                  <a:srgbClr val="7D7D7D"/>
                </a:solidFill>
                <a:latin typeface="Helvetica" charset="0"/>
              </a:rPr>
              <a:t>. Le vitamine </a:t>
            </a:r>
            <a:r>
              <a:rPr lang="it-IT">
                <a:solidFill>
                  <a:srgbClr val="1A46A7"/>
                </a:solidFill>
                <a:latin typeface="Helvetica" charset="0"/>
                <a:hlinkClick r:id="rId27"/>
              </a:rPr>
              <a:t>C</a:t>
            </a:r>
            <a:r>
              <a:rPr lang="it-IT">
                <a:solidFill>
                  <a:srgbClr val="7D7D7D"/>
                </a:solidFill>
                <a:latin typeface="Helvetica" charset="0"/>
              </a:rPr>
              <a:t> ed </a:t>
            </a:r>
            <a:r>
              <a:rPr lang="it-IT">
                <a:solidFill>
                  <a:srgbClr val="1A46A7"/>
                </a:solidFill>
                <a:latin typeface="Helvetica" charset="0"/>
                <a:hlinkClick r:id="rId28"/>
              </a:rPr>
              <a:t>E</a:t>
            </a:r>
            <a:r>
              <a:rPr lang="it-IT">
                <a:solidFill>
                  <a:srgbClr val="7D7D7D"/>
                </a:solidFill>
                <a:latin typeface="Helvetica" charset="0"/>
              </a:rPr>
              <a:t>, oltre agli </a:t>
            </a:r>
            <a:r>
              <a:rPr lang="it-IT">
                <a:solidFill>
                  <a:srgbClr val="1A46A7"/>
                </a:solidFill>
                <a:latin typeface="Helvetica" charset="0"/>
                <a:hlinkClick r:id="rId29"/>
              </a:rPr>
              <a:t>amminoacidi</a:t>
            </a:r>
            <a:r>
              <a:rPr lang="it-IT">
                <a:solidFill>
                  <a:srgbClr val="7D7D7D"/>
                </a:solidFill>
                <a:latin typeface="Helvetica" charset="0"/>
              </a:rPr>
              <a:t>, sono utili inibitori della formazione di nitrosammine che vengono comunemente sfruttati nell'industria alimentare.Effetti sulla salute [</a:t>
            </a:r>
            <a:r>
              <a:rPr lang="it-IT">
                <a:solidFill>
                  <a:srgbClr val="1A46A7"/>
                </a:solidFill>
                <a:latin typeface="Helvetica" charset="0"/>
                <a:hlinkClick r:id="rId30"/>
              </a:rPr>
              <a:t>modifica</a:t>
            </a:r>
            <a:r>
              <a:rPr lang="it-IT">
                <a:solidFill>
                  <a:srgbClr val="7D7D7D"/>
                </a:solidFill>
                <a:latin typeface="Helvetica" charset="0"/>
              </a:rPr>
              <a:t>]Le nitrosammine sono presenti anche in fonti non alimentari, quali il </a:t>
            </a:r>
            <a:r>
              <a:rPr lang="it-IT">
                <a:solidFill>
                  <a:srgbClr val="1A46A7"/>
                </a:solidFill>
                <a:latin typeface="Helvetica" charset="0"/>
                <a:hlinkClick r:id="rId31"/>
              </a:rPr>
              <a:t>fumo di sigaretta</a:t>
            </a:r>
            <a:r>
              <a:rPr lang="it-IT">
                <a:solidFill>
                  <a:srgbClr val="7D7D7D"/>
                </a:solidFill>
                <a:latin typeface="Helvetica" charset="0"/>
              </a:rPr>
              <a:t> e i </a:t>
            </a:r>
            <a:r>
              <a:rPr lang="it-IT">
                <a:solidFill>
                  <a:srgbClr val="1A46A7"/>
                </a:solidFill>
                <a:latin typeface="Helvetica" charset="0"/>
                <a:hlinkClick r:id="rId32"/>
              </a:rPr>
              <a:t>materiali plastici</a:t>
            </a:r>
            <a:r>
              <a:rPr lang="it-IT">
                <a:solidFill>
                  <a:srgbClr val="7D7D7D"/>
                </a:solidFill>
                <a:latin typeface="Helvetica" charset="0"/>
              </a:rPr>
              <a:t>. Questi composti provocano </a:t>
            </a:r>
            <a:r>
              <a:rPr lang="it-IT">
                <a:solidFill>
                  <a:srgbClr val="1A46A7"/>
                </a:solidFill>
                <a:latin typeface="Helvetica" charset="0"/>
                <a:hlinkClick r:id="rId33"/>
              </a:rPr>
              <a:t>mutazione genetica</a:t>
            </a:r>
            <a:r>
              <a:rPr lang="it-IT">
                <a:solidFill>
                  <a:srgbClr val="7D7D7D"/>
                </a:solidFill>
                <a:latin typeface="Helvetica" charset="0"/>
              </a:rPr>
              <a:t> tramite </a:t>
            </a:r>
            <a:r>
              <a:rPr lang="it-IT">
                <a:solidFill>
                  <a:srgbClr val="1A46A7"/>
                </a:solidFill>
                <a:latin typeface="Helvetica" charset="0"/>
                <a:hlinkClick r:id="rId34"/>
              </a:rPr>
              <a:t>alchilazione</a:t>
            </a:r>
            <a:r>
              <a:rPr lang="it-IT">
                <a:solidFill>
                  <a:srgbClr val="7D7D7D"/>
                </a:solidFill>
                <a:latin typeface="Helvetica" charset="0"/>
              </a:rPr>
              <a:t> del </a:t>
            </a:r>
            <a:r>
              <a:rPr lang="it-IT">
                <a:solidFill>
                  <a:srgbClr val="1A46A7"/>
                </a:solidFill>
                <a:latin typeface="Helvetica" charset="0"/>
                <a:hlinkClick r:id="rId35"/>
              </a:rPr>
              <a:t>DNA</a:t>
            </a:r>
            <a:r>
              <a:rPr lang="it-IT">
                <a:solidFill>
                  <a:srgbClr val="7D7D7D"/>
                </a:solidFill>
                <a:latin typeface="Helvetica" charset="0"/>
              </a:rPr>
              <a:t>, come ampiamente dimostrato negli animali da laboratorio e la loro assunzione alimentare </a:t>
            </a:r>
            <a:r>
              <a:rPr lang="it-IT">
                <a:solidFill>
                  <a:srgbClr val="7D7D7D"/>
                </a:solidFill>
                <a:latin typeface="Lucida Grande" charset="0"/>
              </a:rPr>
              <a:t>�</a:t>
            </a:r>
            <a:r>
              <a:rPr lang="it-IT">
                <a:solidFill>
                  <a:srgbClr val="7D7D7D"/>
                </a:solidFill>
                <a:latin typeface="Helvetica" charset="0"/>
              </a:rPr>
              <a:t> associata col </a:t>
            </a:r>
            <a:r>
              <a:rPr lang="it-IT">
                <a:solidFill>
                  <a:srgbClr val="1A46A7"/>
                </a:solidFill>
                <a:latin typeface="Helvetica" charset="0"/>
                <a:hlinkClick r:id="rId36"/>
              </a:rPr>
              <a:t>cancro dello stomaco</a:t>
            </a:r>
            <a:r>
              <a:rPr lang="it-IT">
                <a:solidFill>
                  <a:srgbClr val="7D7D7D"/>
                </a:solidFill>
                <a:latin typeface="Helvetica" charset="0"/>
              </a:rPr>
              <a:t> e col cancro </a:t>
            </a:r>
            <a:r>
              <a:rPr lang="it-IT">
                <a:solidFill>
                  <a:srgbClr val="1A46A7"/>
                </a:solidFill>
                <a:latin typeface="Helvetica" charset="0"/>
                <a:hlinkClick r:id="rId37"/>
              </a:rPr>
              <a:t>esofageo</a:t>
            </a:r>
            <a:r>
              <a:rPr lang="it-IT">
                <a:solidFill>
                  <a:srgbClr val="7D7D7D"/>
                </a:solidFill>
                <a:latin typeface="Helvetica" charset="0"/>
              </a:rPr>
              <a:t>.</a:t>
            </a:r>
            <a:r>
              <a:rPr lang="it-IT">
                <a:solidFill>
                  <a:srgbClr val="1A46A7"/>
                </a:solidFill>
                <a:latin typeface="Helvetica" charset="0"/>
                <a:hlinkClick r:id="rId38"/>
              </a:rPr>
              <a:t>[1]</a:t>
            </a:r>
            <a:endParaRPr lang="en-US">
              <a:solidFill>
                <a:srgbClr val="1A46A7"/>
              </a:solidFill>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Si ritrovano naturalmente nel carbon fossile e nel petrolio, da cui si estraggono, particolarmente dalle qualità ricche in aromatici. La loro formazione per cause antropiche avviene invece nel corso di combustioni incomplete di combustibili fossili, legname, grassi, tabacco, incenso e prodotti organici in generale, quali i rifiuti urbani. Gli IPA ad alto peso molecolare, come il benzo(e)pirene e il benzo(a)pirene, sono presenti in elevate quantità in asfalti, bitumi e carbone. Inoltre possono derivare da fuliggine di legna o comunque si ricollegano a fonti pirogeniche.Gli IPA leggeri (naftalene e fluorene) sono inquinanti ubiquitari che, per la loro solubilità in acqua, possono giungere ad inquinare le acque sotterranee.</a:t>
            </a:r>
          </a:p>
          <a:p>
            <a:endParaRPr lang="en-US">
              <a:latin typeface="Times" charset="0"/>
            </a:endParaRPr>
          </a:p>
          <a:p>
            <a:r>
              <a:rPr lang="en-US">
                <a:latin typeface="Times" charset="0"/>
              </a:rPr>
              <a:t>Le </a:t>
            </a:r>
            <a:r>
              <a:rPr lang="en-US" b="1">
                <a:latin typeface="Times" charset="0"/>
              </a:rPr>
              <a:t>ammine</a:t>
            </a:r>
            <a:r>
              <a:rPr lang="en-US">
                <a:latin typeface="Times" charset="0"/>
              </a:rPr>
              <a:t> sono composti organici contenenti </a:t>
            </a:r>
            <a:r>
              <a:rPr lang="en-US" u="sng">
                <a:latin typeface="Times" charset="0"/>
              </a:rPr>
              <a:t>azoto</a:t>
            </a:r>
          </a:p>
          <a:p>
            <a:endParaRPr lang="en-US" u="sng">
              <a:latin typeface="Times" charset="0"/>
            </a:endParaRPr>
          </a:p>
          <a:p>
            <a:pPr eaLnBrk="1" hangingPunct="1"/>
            <a:r>
              <a:rPr lang="it-IT" b="1">
                <a:latin typeface="Times" charset="0"/>
              </a:rPr>
              <a:t>Coloranti Azoici </a:t>
            </a:r>
            <a:r>
              <a:rPr lang="it-IT">
                <a:latin typeface="Times" charset="0"/>
              </a:rPr>
              <a:t>- Tra i più comuni coloranti sintetici vi sono i coloranti azoici che contengono comecromoforo il gruppo diarilazo. </a:t>
            </a:r>
          </a:p>
          <a:p>
            <a:pPr eaLnBrk="1" hangingPunct="1"/>
            <a:endParaRPr lang="it-IT">
              <a:latin typeface="Times" charset="0"/>
            </a:endParaRPr>
          </a:p>
          <a:p>
            <a:pPr eaLnBrk="1" hangingPunct="1"/>
            <a:r>
              <a:rPr lang="it-IT">
                <a:latin typeface="Times" charset="0"/>
              </a:rPr>
              <a:t>Coloranti azoici = coloranti che derivano formalmente dall'azobenzene e che presentano quindi il gruppo azoico </a:t>
            </a:r>
            <a:r>
              <a:rPr lang="en-US">
                <a:latin typeface="Times" charset="0"/>
              </a:rPr>
              <a:t>鋒=</a:t>
            </a:r>
            <a:r>
              <a:rPr lang="it-IT">
                <a:latin typeface="Times" charset="0"/>
              </a:rPr>
              <a:t>N� compreso tra due anelli aromatici, del benzene ma anche del naftalene, dell'antracene e di eterocicli aromatici. Sono detti anche azocoloranti. Vengono in pratica sempre ottenuti attraverso la reazione cosiddetta di copulazione dei diazocomposti aromatici su un composto a carattere di fenolo o di ammina. Nella molecola dei coloranti cosi ottenuti il gruppo azoico rappresenta il gruppo cromoforo, mentre un gruppo amminico, come per esempio il gruppo dimetilamminico nel colorante ora citato, o un ossidrile fenolico costituiscono il gruppo auxocromo. I coloranti azoici presentano in genere colorazioni brillanti e requisiti tintoriali favorevoli, anche se la loro stabilità alla </a:t>
            </a:r>
            <a:r>
              <a:rPr lang="it-IT" u="sng">
                <a:solidFill>
                  <a:srgbClr val="000130"/>
                </a:solidFill>
                <a:latin typeface="Times" charset="0"/>
                <a:hlinkClick r:id="rId3"/>
              </a:rPr>
              <a:t>luce</a:t>
            </a:r>
            <a:r>
              <a:rPr lang="it-IT">
                <a:latin typeface="Times" charset="0"/>
              </a:rPr>
              <a:t>, al lavaggio e al candeggio è in genere meno elevata di quella dei coloranti di altre classi. Sono però in genere poco costosi, per cui dal punto di vista quantitativo sono i coloranti più largamente usati.</a:t>
            </a:r>
          </a:p>
          <a:p>
            <a:pPr eaLnBrk="1" hangingPunct="1"/>
            <a:endParaRPr lang="it-IT">
              <a:latin typeface="Times" charset="0"/>
            </a:endParaRPr>
          </a:p>
          <a:p>
            <a:pPr eaLnBrk="1" hangingPunct="1"/>
            <a:r>
              <a:rPr lang="en-US">
                <a:latin typeface="Times" charset="0"/>
              </a:rPr>
              <a:t>Il problema delle nitrosammine è legato alla presenza di nitrato quale componente naturale degli alimenti, che risulta convertibile in nitrito già a livello della bocca per azione delle ghiandole salivari, e all'uso di nitrito utilizzato quale conservante alimentare: tali nitriti trovano le condizioni ottimali per produrre N-nitrosammine all'interno dello stomaco o tramite trattamenti di cottura quali la frittura o l'arrostitura. Il possibile introito alimentare di nitrosammine può derivare da diverse fonti, quali ad esempio la birra, i vegetali, il pesce, la carne, i salumi e i formaggi. </a:t>
            </a:r>
          </a:p>
          <a:p>
            <a:pPr eaLnBrk="1" hangingPunct="1"/>
            <a:r>
              <a:rPr lang="en-US">
                <a:latin typeface="Times" charset="0"/>
              </a:rPr>
              <a:t>Le disposizioni legislative italiane fissano i limiti massimi di nitrito ammissibile in 150 mg per Kg di prodotto, onde prevenire il raggiungimento di concentrazioni potenzialmente nocive. D'altra parte, ad esempio, l'uso di nitrito è fondamentale per impedire il moltiplicarsi di microrganismi potenzialmente letali quali il </a:t>
            </a:r>
            <a:r>
              <a:rPr lang="en-US" i="1">
                <a:latin typeface="Times" charset="0"/>
              </a:rPr>
              <a:t>Clostridium botulinum. Le vitamine C ed E, oltre agli amminoacidi, sono utili inibitori della formazione di nitrosammine che vengono comunemente sfruttati nell'industria alimentare.</a:t>
            </a:r>
          </a:p>
          <a:p>
            <a:pPr eaLnBrk="1" hangingPunct="1"/>
            <a:endParaRPr lang="en-US" i="1">
              <a:latin typeface="Times" charset="0"/>
            </a:endParaRPr>
          </a:p>
          <a:p>
            <a:pPr eaLnBrk="1" hangingPunct="1"/>
            <a:r>
              <a:rPr lang="en-US">
                <a:latin typeface="Times" charset="0"/>
              </a:rPr>
              <a:t>Le nitrosammine sono presenti anche in fonti non alimentari, quali il fumo di sigaretta e i materiali plastici. Questi composti provocano mutazione genetica tramite alchilazione del DNA, come ampiamente dimostrato negli animali da laboratorio e la loro assunzione alimentare è associata col cancro dello stomaco e col cancro esofageo.[1]</a:t>
            </a:r>
            <a:endParaRPr lang="it-IT">
              <a:latin typeface="Times" charset="0"/>
            </a:endParaRPr>
          </a:p>
          <a:p>
            <a:endParaRPr lang="en-US">
              <a:latin typeface="Times" charset="0"/>
            </a:endParaRPr>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5624D7A-51B7-584D-A727-83FCB4E67A83}" type="slidenum">
              <a:rPr lang="en-US" sz="1200"/>
              <a:pPr/>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ln/>
        </p:spPr>
      </p:sp>
      <p:sp>
        <p:nvSpPr>
          <p:cNvPr id="172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Aflatoxin-producing members of </a:t>
            </a:r>
            <a:r>
              <a:rPr lang="en-US" i="1">
                <a:latin typeface="Times" charset="0"/>
              </a:rPr>
              <a:t>Aspergillus</a:t>
            </a:r>
            <a:r>
              <a:rPr lang="en-US">
                <a:latin typeface="Times" charset="0"/>
              </a:rPr>
              <a:t> are common and widespread in nature. They can colonize and contaminate grain before harvest or during storage. Host crops are particularly susceptible to infection by </a:t>
            </a:r>
            <a:r>
              <a:rPr lang="en-US" i="1">
                <a:latin typeface="Times" charset="0"/>
              </a:rPr>
              <a:t>Aspergillus</a:t>
            </a:r>
            <a:r>
              <a:rPr lang="en-US">
                <a:latin typeface="Times" charset="0"/>
              </a:rPr>
              <a:t> following prolonged exposure to a high-humidity environment, or damage from stressful conditions such as drought, a condition that lowers the barrier to entry.</a:t>
            </a:r>
          </a:p>
          <a:p>
            <a:r>
              <a:rPr lang="en-US">
                <a:latin typeface="Times" charset="0"/>
              </a:rPr>
              <a:t>The native habitat of </a:t>
            </a:r>
            <a:r>
              <a:rPr lang="en-US" i="1">
                <a:latin typeface="Times" charset="0"/>
              </a:rPr>
              <a:t>Aspergillus</a:t>
            </a:r>
            <a:r>
              <a:rPr lang="en-US">
                <a:latin typeface="Times" charset="0"/>
              </a:rPr>
              <a:t> is in soil, decaying vegetation, hay, and grains undergoing microbiological deterioration, and it invades all types of organic substrates whenever conditions are favorable for its growth. Favorable conditions include high moisture content (at least 7%) and high temperature.</a:t>
            </a:r>
          </a:p>
          <a:p>
            <a:endParaRPr lang="en-US">
              <a:latin typeface="Times" charset="0"/>
            </a:endParaRPr>
          </a:p>
          <a:p>
            <a:r>
              <a:rPr lang="en-US">
                <a:latin typeface="Times" charset="0"/>
              </a:rPr>
              <a:t>Crops that are frequently affected include cereals (maize, sorghum, pearl millet, rice, wheat), oilseeds (peanut, soybean, sunflower, cotton), spices (chilli peppers, black pepper, coriander, turmeric, ginger), and tree nuts (almond, pistachio, walnut, coconut, brazil nut).</a:t>
            </a:r>
          </a:p>
          <a:p>
            <a:endParaRPr lang="en-US">
              <a:latin typeface="Times" charset="0"/>
            </a:endParaRPr>
          </a:p>
          <a:p>
            <a:r>
              <a:rPr lang="en-US">
                <a:latin typeface="Times" charset="0"/>
              </a:rPr>
              <a:t>The toxin can also be found in the milk of animals that are fed contaminated feed.</a:t>
            </a:r>
          </a:p>
          <a:p>
            <a:r>
              <a:rPr lang="en-US">
                <a:latin typeface="Times" charset="0"/>
              </a:rPr>
              <a:t>Virtually all sources of commercial peanut butter in the United States contain minute quantities of aflatoxin,[2], but it is usually far below the United States Food and Drug Administration's (FDA) recommended safe level.</a:t>
            </a:r>
          </a:p>
        </p:txBody>
      </p:sp>
      <p:sp>
        <p:nvSpPr>
          <p:cNvPr id="172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E09CDF8-E4C3-484E-B163-942F74563673}" type="slidenum">
              <a:rPr lang="en-US" sz="1200"/>
              <a:pPr/>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Le </a:t>
            </a:r>
            <a:r>
              <a:rPr lang="en-US" b="1">
                <a:latin typeface="Times" charset="0"/>
              </a:rPr>
              <a:t>purine</a:t>
            </a:r>
            <a:r>
              <a:rPr lang="en-US">
                <a:latin typeface="Times" charset="0"/>
              </a:rPr>
              <a:t> sono basi azotate presenti negli acidi nucleici.</a:t>
            </a:r>
            <a:endParaRPr lang="it-IT">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atin typeface="Helvetica" charset="0"/>
              </a:rPr>
              <a:t>La </a:t>
            </a:r>
            <a:r>
              <a:rPr lang="it-IT" b="1">
                <a:latin typeface="Helvetica" charset="0"/>
              </a:rPr>
              <a:t>Palma di Betel</a:t>
            </a:r>
            <a:r>
              <a:rPr lang="it-IT">
                <a:latin typeface="Helvetica" charset="0"/>
              </a:rPr>
              <a:t> (</a:t>
            </a:r>
            <a:r>
              <a:rPr lang="it-IT" b="1" i="1">
                <a:latin typeface="Helvetica" charset="0"/>
              </a:rPr>
              <a:t>Areca catechu</a:t>
            </a:r>
            <a:r>
              <a:rPr lang="it-IT">
                <a:latin typeface="Helvetica" charset="0"/>
              </a:rPr>
              <a:t>, </a:t>
            </a:r>
            <a:r>
              <a:rPr lang="it-IT">
                <a:solidFill>
                  <a:srgbClr val="1A46A7"/>
                </a:solidFill>
                <a:latin typeface="Helvetica" charset="0"/>
                <a:hlinkClick r:id="rId3"/>
              </a:rPr>
              <a:t>L.</a:t>
            </a:r>
            <a:r>
              <a:rPr lang="it-IT">
                <a:latin typeface="Helvetica" charset="0"/>
              </a:rPr>
              <a:t> 1753) </a:t>
            </a:r>
            <a:r>
              <a:rPr lang="it-IT">
                <a:latin typeface="Lucida Grande" charset="0"/>
              </a:rPr>
              <a:t>�</a:t>
            </a:r>
            <a:r>
              <a:rPr lang="it-IT">
                <a:latin typeface="Helvetica" charset="0"/>
              </a:rPr>
              <a:t> una </a:t>
            </a:r>
            <a:r>
              <a:rPr lang="it-IT">
                <a:solidFill>
                  <a:srgbClr val="1A46A7"/>
                </a:solidFill>
                <a:latin typeface="Helvetica" charset="0"/>
                <a:hlinkClick r:id="rId4"/>
              </a:rPr>
              <a:t>palma</a:t>
            </a:r>
            <a:r>
              <a:rPr lang="it-IT">
                <a:latin typeface="Helvetica" charset="0"/>
              </a:rPr>
              <a:t> originaria dell'</a:t>
            </a:r>
            <a:r>
              <a:rPr lang="it-IT">
                <a:solidFill>
                  <a:srgbClr val="1A46A7"/>
                </a:solidFill>
                <a:latin typeface="Helvetica" charset="0"/>
                <a:hlinkClick r:id="rId5"/>
              </a:rPr>
              <a:t>India</a:t>
            </a:r>
            <a:r>
              <a:rPr lang="it-IT">
                <a:latin typeface="Helvetica" charset="0"/>
              </a:rPr>
              <a:t> e della </a:t>
            </a:r>
            <a:r>
              <a:rPr lang="it-IT">
                <a:solidFill>
                  <a:srgbClr val="1A46A7"/>
                </a:solidFill>
                <a:latin typeface="Helvetica" charset="0"/>
                <a:hlinkClick r:id="rId6"/>
              </a:rPr>
              <a:t>Malesia</a:t>
            </a:r>
            <a:r>
              <a:rPr lang="it-IT">
                <a:latin typeface="Helvetica" charset="0"/>
              </a:rPr>
              <a:t>, ma coltivata anche al di fuori del suo bacino di origine.</a:t>
            </a:r>
          </a:p>
          <a:p>
            <a:r>
              <a:rPr lang="it-IT">
                <a:latin typeface="Helvetica" charset="0"/>
              </a:rPr>
              <a:t>Il </a:t>
            </a:r>
            <a:r>
              <a:rPr lang="it-IT">
                <a:solidFill>
                  <a:srgbClr val="1A46A7"/>
                </a:solidFill>
                <a:latin typeface="Helvetica" charset="0"/>
                <a:hlinkClick r:id="rId7"/>
              </a:rPr>
              <a:t>fusto</a:t>
            </a:r>
            <a:r>
              <a:rPr lang="it-IT">
                <a:latin typeface="Helvetica" charset="0"/>
              </a:rPr>
              <a:t> </a:t>
            </a:r>
            <a:r>
              <a:rPr lang="it-IT">
                <a:latin typeface="Lucida Grande" charset="0"/>
              </a:rPr>
              <a:t>�</a:t>
            </a:r>
            <a:r>
              <a:rPr lang="it-IT">
                <a:latin typeface="Helvetica" charset="0"/>
              </a:rPr>
              <a:t> sottile e non ramificato, alto fino a 30 m e largo circa 20 cm, inizialmente verde, poi grigiastroLe </a:t>
            </a:r>
            <a:r>
              <a:rPr lang="it-IT">
                <a:solidFill>
                  <a:srgbClr val="1A46A7"/>
                </a:solidFill>
                <a:latin typeface="Helvetica" charset="0"/>
                <a:hlinkClick r:id="rId8"/>
              </a:rPr>
              <a:t>foglie</a:t>
            </a:r>
            <a:r>
              <a:rPr lang="it-IT">
                <a:latin typeface="Helvetica" charset="0"/>
              </a:rPr>
              <a:t>, disposte a corona alla sommit</a:t>
            </a:r>
            <a:r>
              <a:rPr lang="it-IT">
                <a:latin typeface="Lucida Grande" charset="0"/>
              </a:rPr>
              <a:t>�</a:t>
            </a:r>
            <a:r>
              <a:rPr lang="it-IT">
                <a:latin typeface="Helvetica" charset="0"/>
              </a:rPr>
              <a:t> del fusto, sono pennate, con </a:t>
            </a:r>
            <a:r>
              <a:rPr lang="it-IT">
                <a:solidFill>
                  <a:srgbClr val="1A46A7"/>
                </a:solidFill>
                <a:latin typeface="Helvetica" charset="0"/>
                <a:hlinkClick r:id="rId9"/>
              </a:rPr>
              <a:t>rachide</a:t>
            </a:r>
            <a:r>
              <a:rPr lang="it-IT">
                <a:latin typeface="Helvetica" charset="0"/>
              </a:rPr>
              <a:t> rigido e arcuato, lunghe 1,5-2 metri.I </a:t>
            </a:r>
            <a:r>
              <a:rPr lang="it-IT">
                <a:solidFill>
                  <a:srgbClr val="1A46A7"/>
                </a:solidFill>
                <a:latin typeface="Helvetica" charset="0"/>
                <a:hlinkClick r:id="rId10"/>
              </a:rPr>
              <a:t>fiori</a:t>
            </a:r>
            <a:r>
              <a:rPr lang="it-IT">
                <a:latin typeface="Helvetica" charset="0"/>
              </a:rPr>
              <a:t>, di colore giallo, sono unisessuali, riuniti in </a:t>
            </a:r>
            <a:r>
              <a:rPr lang="it-IT">
                <a:solidFill>
                  <a:srgbClr val="1A46A7"/>
                </a:solidFill>
                <a:latin typeface="Helvetica" charset="0"/>
                <a:hlinkClick r:id="rId11"/>
              </a:rPr>
              <a:t>infiorescenze</a:t>
            </a:r>
            <a:r>
              <a:rPr lang="it-IT">
                <a:latin typeface="Helvetica" charset="0"/>
              </a:rPr>
              <a:t> che si sviluppano alla base delle foglie.I </a:t>
            </a:r>
            <a:r>
              <a:rPr lang="it-IT">
                <a:solidFill>
                  <a:srgbClr val="1A46A7"/>
                </a:solidFill>
                <a:latin typeface="Helvetica" charset="0"/>
                <a:hlinkClick r:id="rId12"/>
              </a:rPr>
              <a:t>frutti</a:t>
            </a:r>
            <a:r>
              <a:rPr lang="it-IT">
                <a:latin typeface="Helvetica" charset="0"/>
              </a:rPr>
              <a:t> sono duri, di colore rosso-arancio, ovoidali, con mesocarpo fibroso ed endocarpo sottile e legnoso che avvolge un unico </a:t>
            </a:r>
            <a:r>
              <a:rPr lang="it-IT">
                <a:solidFill>
                  <a:srgbClr val="1A46A7"/>
                </a:solidFill>
                <a:latin typeface="Helvetica" charset="0"/>
                <a:hlinkClick r:id="rId13"/>
              </a:rPr>
              <a:t>seme</a:t>
            </a:r>
            <a:r>
              <a:rPr lang="it-IT">
                <a:latin typeface="Helvetica" charset="0"/>
              </a:rPr>
              <a:t>.</a:t>
            </a:r>
          </a:p>
          <a:p>
            <a:r>
              <a:rPr lang="it-IT">
                <a:latin typeface="Helvetica" charset="0"/>
              </a:rPr>
              <a:t>l seme, erroneamente chiamato </a:t>
            </a:r>
            <a:r>
              <a:rPr lang="it-IT" i="1">
                <a:latin typeface="Helvetica" charset="0"/>
              </a:rPr>
              <a:t>noce di Betel</a:t>
            </a:r>
            <a:r>
              <a:rPr lang="it-IT">
                <a:latin typeface="Helvetica" charset="0"/>
              </a:rPr>
              <a:t>, </a:t>
            </a:r>
            <a:r>
              <a:rPr lang="it-IT">
                <a:latin typeface="Lucida Grande" charset="0"/>
              </a:rPr>
              <a:t>�</a:t>
            </a:r>
            <a:r>
              <a:rPr lang="it-IT">
                <a:latin typeface="Helvetica" charset="0"/>
              </a:rPr>
              <a:t> considerato economicamente importante per le sue propriet</a:t>
            </a:r>
            <a:r>
              <a:rPr lang="it-IT">
                <a:latin typeface="Lucida Grande" charset="0"/>
              </a:rPr>
              <a:t>�</a:t>
            </a:r>
            <a:r>
              <a:rPr lang="it-IT">
                <a:latin typeface="Helvetica" charset="0"/>
              </a:rPr>
              <a:t> come stimolante, digestivo e cardiotonico. Infatti viene usato per estrarne sostanze alcaloidi come il principio attivo </a:t>
            </a:r>
            <a:r>
              <a:rPr lang="it-IT">
                <a:solidFill>
                  <a:srgbClr val="1A46A7"/>
                </a:solidFill>
                <a:latin typeface="Helvetica" charset="0"/>
                <a:hlinkClick r:id="rId14"/>
              </a:rPr>
              <a:t>arecolina</a:t>
            </a:r>
            <a:r>
              <a:rPr lang="it-IT">
                <a:latin typeface="Helvetica" charset="0"/>
              </a:rPr>
              <a:t>, utilizzato come </a:t>
            </a:r>
            <a:r>
              <a:rPr lang="it-IT">
                <a:solidFill>
                  <a:srgbClr val="B52F14"/>
                </a:solidFill>
                <a:latin typeface="Helvetica" charset="0"/>
                <a:hlinkClick r:id="rId15"/>
              </a:rPr>
              <a:t>antielmintico</a:t>
            </a:r>
            <a:r>
              <a:rPr lang="it-IT">
                <a:latin typeface="Helvetica" charset="0"/>
              </a:rPr>
              <a:t>, e l'</a:t>
            </a:r>
            <a:r>
              <a:rPr lang="it-IT">
                <a:solidFill>
                  <a:srgbClr val="B52F14"/>
                </a:solidFill>
                <a:latin typeface="Helvetica" charset="0"/>
                <a:hlinkClick r:id="rId16"/>
              </a:rPr>
              <a:t>arecaina</a:t>
            </a:r>
            <a:r>
              <a:rPr lang="it-IT">
                <a:latin typeface="Helvetica" charset="0"/>
              </a:rPr>
              <a:t>.Per questi motivi </a:t>
            </a:r>
            <a:r>
              <a:rPr lang="it-IT">
                <a:latin typeface="Lucida Grande" charset="0"/>
              </a:rPr>
              <a:t>�</a:t>
            </a:r>
            <a:r>
              <a:rPr lang="it-IT">
                <a:latin typeface="Helvetica" charset="0"/>
              </a:rPr>
              <a:t> largamente coltivata oltre che in </a:t>
            </a:r>
            <a:r>
              <a:rPr lang="it-IT">
                <a:solidFill>
                  <a:srgbClr val="1A46A7"/>
                </a:solidFill>
                <a:latin typeface="Helvetica" charset="0"/>
                <a:hlinkClick r:id="rId5"/>
              </a:rPr>
              <a:t>India</a:t>
            </a:r>
            <a:r>
              <a:rPr lang="it-IT">
                <a:latin typeface="Helvetica" charset="0"/>
              </a:rPr>
              <a:t> e </a:t>
            </a:r>
            <a:r>
              <a:rPr lang="it-IT">
                <a:solidFill>
                  <a:srgbClr val="1A46A7"/>
                </a:solidFill>
                <a:latin typeface="Helvetica" charset="0"/>
                <a:hlinkClick r:id="rId17"/>
              </a:rPr>
              <a:t>Malaysia</a:t>
            </a:r>
            <a:r>
              <a:rPr lang="it-IT">
                <a:latin typeface="Helvetica" charset="0"/>
              </a:rPr>
              <a:t> anche in molte regioni altre tropicali, non solo asiatiche, dal </a:t>
            </a:r>
            <a:r>
              <a:rPr lang="it-IT">
                <a:solidFill>
                  <a:srgbClr val="1A46A7"/>
                </a:solidFill>
                <a:latin typeface="Helvetica" charset="0"/>
                <a:hlinkClick r:id="rId18"/>
              </a:rPr>
              <a:t>Pakistan</a:t>
            </a:r>
            <a:r>
              <a:rPr lang="it-IT">
                <a:latin typeface="Helvetica" charset="0"/>
              </a:rPr>
              <a:t> fino alle isole meridionali del </a:t>
            </a:r>
            <a:r>
              <a:rPr lang="it-IT">
                <a:solidFill>
                  <a:srgbClr val="1A46A7"/>
                </a:solidFill>
                <a:latin typeface="Helvetica" charset="0"/>
                <a:hlinkClick r:id="rId19"/>
              </a:rPr>
              <a:t>Pacifico</a:t>
            </a:r>
            <a:r>
              <a:rPr lang="it-IT">
                <a:latin typeface="Helvetica" charset="0"/>
              </a:rPr>
              <a:t> e a </a:t>
            </a:r>
            <a:r>
              <a:rPr lang="it-IT">
                <a:solidFill>
                  <a:srgbClr val="1A46A7"/>
                </a:solidFill>
                <a:latin typeface="Helvetica" charset="0"/>
                <a:hlinkClick r:id="rId20"/>
              </a:rPr>
              <a:t>Taiwan</a:t>
            </a:r>
            <a:r>
              <a:rPr lang="it-IT">
                <a:latin typeface="Helvetica" charset="0"/>
              </a:rPr>
              <a:t> nonch</a:t>
            </a:r>
            <a:r>
              <a:rPr lang="it-IT">
                <a:latin typeface="Lucida Grande" charset="0"/>
              </a:rPr>
              <a:t>�</a:t>
            </a:r>
            <a:r>
              <a:rPr lang="it-IT">
                <a:latin typeface="Helvetica" charset="0"/>
              </a:rPr>
              <a:t> in </a:t>
            </a:r>
            <a:r>
              <a:rPr lang="it-IT">
                <a:solidFill>
                  <a:srgbClr val="1A46A7"/>
                </a:solidFill>
                <a:latin typeface="Helvetica" charset="0"/>
                <a:hlinkClick r:id="rId21"/>
              </a:rPr>
              <a:t>Africa</a:t>
            </a:r>
            <a:r>
              <a:rPr lang="it-IT">
                <a:latin typeface="Helvetica" charset="0"/>
              </a:rPr>
              <a:t>.Il consumo delle </a:t>
            </a:r>
            <a:r>
              <a:rPr lang="it-IT" i="1">
                <a:latin typeface="Helvetica" charset="0"/>
              </a:rPr>
              <a:t>noci di Betel</a:t>
            </a:r>
            <a:r>
              <a:rPr lang="it-IT">
                <a:latin typeface="Helvetica" charset="0"/>
              </a:rPr>
              <a:t> </a:t>
            </a:r>
            <a:r>
              <a:rPr lang="it-IT">
                <a:latin typeface="Lucida Grande" charset="0"/>
              </a:rPr>
              <a:t>�</a:t>
            </a:r>
            <a:r>
              <a:rPr lang="it-IT">
                <a:latin typeface="Helvetica" charset="0"/>
              </a:rPr>
              <a:t> una pratica molto antica, assai diffusa e profondamente radicata nei costumi di molte popolazioni indigene, tra le persone di ogni classe sociale. Notizie sugli usi e sulle propriet</a:t>
            </a:r>
            <a:r>
              <a:rPr lang="it-IT">
                <a:latin typeface="Lucida Grande" charset="0"/>
              </a:rPr>
              <a:t>�</a:t>
            </a:r>
            <a:r>
              <a:rPr lang="it-IT">
                <a:latin typeface="Helvetica" charset="0"/>
              </a:rPr>
              <a:t> dei semi di betel gi</a:t>
            </a:r>
            <a:r>
              <a:rPr lang="it-IT">
                <a:latin typeface="Lucida Grande" charset="0"/>
              </a:rPr>
              <a:t>�</a:t>
            </a:r>
            <a:r>
              <a:rPr lang="it-IT">
                <a:latin typeface="Helvetica" charset="0"/>
              </a:rPr>
              <a:t> si rinvengono in un documento cinese datato tra il 180 e il 140 a.C., mentre in Europa le prime informazioni vennero introdotte da </a:t>
            </a:r>
            <a:r>
              <a:rPr lang="it-IT">
                <a:solidFill>
                  <a:srgbClr val="1A46A7"/>
                </a:solidFill>
                <a:latin typeface="Helvetica" charset="0"/>
                <a:hlinkClick r:id="rId22"/>
              </a:rPr>
              <a:t>Marco Polo</a:t>
            </a:r>
            <a:r>
              <a:rPr lang="it-IT">
                <a:latin typeface="Helvetica" charset="0"/>
              </a:rPr>
              <a:t> nel 1298.</a:t>
            </a:r>
            <a:r>
              <a:rPr lang="it-IT">
                <a:solidFill>
                  <a:srgbClr val="E22717"/>
                </a:solidFill>
                <a:latin typeface="Helvetica" charset="0"/>
              </a:rPr>
              <a:t>[</a:t>
            </a:r>
            <a:r>
              <a:rPr lang="it-IT" i="1">
                <a:solidFill>
                  <a:srgbClr val="1A46A7"/>
                </a:solidFill>
                <a:latin typeface="Helvetica" charset="0"/>
                <a:hlinkClick r:id="rId23"/>
              </a:rPr>
              <a:t>senza</a:t>
            </a:r>
            <a:r>
              <a:rPr lang="it-IT" i="1">
                <a:solidFill>
                  <a:srgbClr val="1A46A7"/>
                </a:solidFill>
                <a:latin typeface="Times" charset="0"/>
                <a:hlinkClick r:id="rId23"/>
              </a:rPr>
              <a:t> </a:t>
            </a:r>
            <a:r>
              <a:rPr lang="it-IT" i="1">
                <a:solidFill>
                  <a:srgbClr val="1A46A7"/>
                </a:solidFill>
                <a:latin typeface="Helvetica" charset="0"/>
                <a:hlinkClick r:id="rId23"/>
              </a:rPr>
              <a:t>fonte</a:t>
            </a:r>
            <a:r>
              <a:rPr lang="it-IT">
                <a:solidFill>
                  <a:srgbClr val="E22717"/>
                </a:solidFill>
                <a:latin typeface="Helvetica" charset="0"/>
              </a:rPr>
              <a:t>]I semi di </a:t>
            </a:r>
            <a:r>
              <a:rPr lang="it-IT" i="1">
                <a:solidFill>
                  <a:srgbClr val="E22717"/>
                </a:solidFill>
                <a:latin typeface="Helvetica" charset="0"/>
              </a:rPr>
              <a:t>Areca catechu</a:t>
            </a:r>
            <a:r>
              <a:rPr lang="it-IT">
                <a:solidFill>
                  <a:srgbClr val="E22717"/>
                </a:solidFill>
                <a:latin typeface="Helvetica" charset="0"/>
              </a:rPr>
              <a:t>, oltre ad essere ricchi di grassi, contengono molti </a:t>
            </a:r>
            <a:r>
              <a:rPr lang="it-IT">
                <a:solidFill>
                  <a:srgbClr val="1A46A7"/>
                </a:solidFill>
                <a:latin typeface="Helvetica" charset="0"/>
                <a:hlinkClick r:id="rId24"/>
              </a:rPr>
              <a:t>tannini</a:t>
            </a:r>
            <a:r>
              <a:rPr lang="it-IT">
                <a:solidFill>
                  <a:srgbClr val="E22717"/>
                </a:solidFill>
                <a:latin typeface="Helvetica" charset="0"/>
              </a:rPr>
              <a:t>, uno di colore rosso, detto </a:t>
            </a:r>
            <a:r>
              <a:rPr lang="it-IT" i="1">
                <a:solidFill>
                  <a:srgbClr val="E22717"/>
                </a:solidFill>
                <a:latin typeface="Helvetica" charset="0"/>
              </a:rPr>
              <a:t>kuni</a:t>
            </a:r>
            <a:r>
              <a:rPr lang="it-IT">
                <a:solidFill>
                  <a:srgbClr val="E22717"/>
                </a:solidFill>
                <a:latin typeface="Helvetica" charset="0"/>
              </a:rPr>
              <a:t> o rosso-areca. Queste sostanze hanno la propriet</a:t>
            </a:r>
            <a:r>
              <a:rPr lang="it-IT">
                <a:solidFill>
                  <a:srgbClr val="E22717"/>
                </a:solidFill>
                <a:latin typeface="Lucida Grande" charset="0"/>
              </a:rPr>
              <a:t>�</a:t>
            </a:r>
            <a:r>
              <a:rPr lang="it-IT">
                <a:solidFill>
                  <a:srgbClr val="E22717"/>
                </a:solidFill>
                <a:latin typeface="Helvetica" charset="0"/>
              </a:rPr>
              <a:t> di stimolare la secrezione salivare e favorire la digestione, hanno effetti cardiotonici e azione vermifuga e astringente.Il modo pi</a:t>
            </a:r>
            <a:r>
              <a:rPr lang="it-IT">
                <a:solidFill>
                  <a:srgbClr val="E22717"/>
                </a:solidFill>
                <a:latin typeface="Lucida Grande" charset="0"/>
              </a:rPr>
              <a:t>�</a:t>
            </a:r>
            <a:r>
              <a:rPr lang="it-IT">
                <a:solidFill>
                  <a:srgbClr val="E22717"/>
                </a:solidFill>
                <a:latin typeface="Helvetica" charset="0"/>
              </a:rPr>
              <a:t> comune di consumare le </a:t>
            </a:r>
            <a:r>
              <a:rPr lang="it-IT" i="1">
                <a:solidFill>
                  <a:srgbClr val="E22717"/>
                </a:solidFill>
                <a:latin typeface="Helvetica" charset="0"/>
              </a:rPr>
              <a:t>noci di betel</a:t>
            </a:r>
            <a:r>
              <a:rPr lang="it-IT">
                <a:solidFill>
                  <a:srgbClr val="E22717"/>
                </a:solidFill>
                <a:latin typeface="Helvetica" charset="0"/>
              </a:rPr>
              <a:t> </a:t>
            </a:r>
            <a:r>
              <a:rPr lang="it-IT">
                <a:solidFill>
                  <a:srgbClr val="E22717"/>
                </a:solidFill>
                <a:latin typeface="Lucida Grande" charset="0"/>
              </a:rPr>
              <a:t>�</a:t>
            </a:r>
            <a:r>
              <a:rPr lang="it-IT">
                <a:solidFill>
                  <a:srgbClr val="E22717"/>
                </a:solidFill>
                <a:latin typeface="Helvetica" charset="0"/>
              </a:rPr>
              <a:t> quello di tagliarle in fette sottili, avvolgerle nelle foglie di pepe di betel (Piper betle L.), preventivamente spolverate di calce, aggiungendo, talora, altre spezie, come cannella, noce moscata, cardamomo, catec</a:t>
            </a:r>
            <a:r>
              <a:rPr lang="it-IT">
                <a:solidFill>
                  <a:srgbClr val="E22717"/>
                </a:solidFill>
                <a:latin typeface="Lucida Grande" charset="0"/>
              </a:rPr>
              <a:t>�</a:t>
            </a:r>
            <a:r>
              <a:rPr lang="it-IT">
                <a:solidFill>
                  <a:srgbClr val="E22717"/>
                </a:solidFill>
                <a:latin typeface="Helvetica" charset="0"/>
              </a:rPr>
              <a:t>, ecc. Si ottiene, cos</a:t>
            </a:r>
            <a:r>
              <a:rPr lang="it-IT">
                <a:solidFill>
                  <a:srgbClr val="E22717"/>
                </a:solidFill>
                <a:latin typeface="Lucida Grande" charset="0"/>
              </a:rPr>
              <a:t>�</a:t>
            </a:r>
            <a:r>
              <a:rPr lang="it-IT">
                <a:solidFill>
                  <a:srgbClr val="E22717"/>
                </a:solidFill>
                <a:latin typeface="Helvetica" charset="0"/>
              </a:rPr>
              <a:t>, il vero e proprio betel, sotto forma di bocconcini che vengono masticati dopo i pasti per profumare l</a:t>
            </a:r>
            <a:r>
              <a:rPr lang="en-US">
                <a:solidFill>
                  <a:srgbClr val="E22717"/>
                </a:solidFill>
                <a:latin typeface="Helvetica" charset="0"/>
              </a:rPr>
              <a:t>誕l</a:t>
            </a:r>
            <a:r>
              <a:rPr lang="it-IT">
                <a:solidFill>
                  <a:srgbClr val="E22717"/>
                </a:solidFill>
                <a:latin typeface="Helvetica" charset="0"/>
              </a:rPr>
              <a:t>ito e aiutare la digestione, spesso anche per consuetudini sociali o riti cerimoniali. La presenza delle foglie di pepe di betel aggiunge anche un blando effetto narcotico, oltre al sapore aromatico piccante.</a:t>
            </a:r>
            <a:r>
              <a:rPr lang="it-IT">
                <a:solidFill>
                  <a:srgbClr val="E22717"/>
                </a:solidFill>
                <a:latin typeface="Times" charset="0"/>
              </a:rPr>
              <a:t> </a:t>
            </a:r>
            <a:r>
              <a:rPr lang="it-IT">
                <a:solidFill>
                  <a:srgbClr val="E22717"/>
                </a:solidFill>
                <a:latin typeface="Helvetica" charset="0"/>
              </a:rPr>
              <a:t>Le </a:t>
            </a:r>
            <a:r>
              <a:rPr lang="it-IT" i="1">
                <a:solidFill>
                  <a:srgbClr val="E22717"/>
                </a:solidFill>
                <a:latin typeface="Helvetica" charset="0"/>
              </a:rPr>
              <a:t>noci di betel</a:t>
            </a:r>
            <a:r>
              <a:rPr lang="it-IT">
                <a:solidFill>
                  <a:srgbClr val="E22717"/>
                </a:solidFill>
                <a:latin typeface="Helvetica" charset="0"/>
              </a:rPr>
              <a:t> presentano, tuttavia, l</a:t>
            </a:r>
            <a:r>
              <a:rPr lang="en-US">
                <a:solidFill>
                  <a:srgbClr val="E22717"/>
                </a:solidFill>
                <a:latin typeface="Helvetica" charset="0"/>
              </a:rPr>
              <a:t>段n</a:t>
            </a:r>
            <a:r>
              <a:rPr lang="it-IT">
                <a:solidFill>
                  <a:srgbClr val="E22717"/>
                </a:solidFill>
                <a:latin typeface="Helvetica" charset="0"/>
              </a:rPr>
              <a:t>conveniente di annerire i denti e tingere la saliva di rosso, come conseguenza dei tannini contenuti in abbondanza.</a:t>
            </a:r>
            <a:r>
              <a:rPr lang="it-IT" b="1">
                <a:solidFill>
                  <a:srgbClr val="E22717"/>
                </a:solidFill>
                <a:latin typeface="Helvetica" charset="0"/>
              </a:rPr>
              <a:t>Controindicazioni </a:t>
            </a:r>
            <a:r>
              <a:rPr lang="it-IT">
                <a:solidFill>
                  <a:srgbClr val="E22717"/>
                </a:solidFill>
                <a:latin typeface="Helvetica" charset="0"/>
              </a:rPr>
              <a:t>[</a:t>
            </a:r>
            <a:r>
              <a:rPr lang="it-IT">
                <a:solidFill>
                  <a:srgbClr val="1A46A7"/>
                </a:solidFill>
                <a:latin typeface="Helvetica" charset="0"/>
                <a:hlinkClick r:id="rId25"/>
              </a:rPr>
              <a:t>modifica</a:t>
            </a:r>
            <a:r>
              <a:rPr lang="it-IT">
                <a:solidFill>
                  <a:srgbClr val="E22717"/>
                </a:solidFill>
                <a:latin typeface="Helvetica" charset="0"/>
              </a:rPr>
              <a:t>]La masticazione delle </a:t>
            </a:r>
            <a:r>
              <a:rPr lang="it-IT" i="1">
                <a:solidFill>
                  <a:srgbClr val="E22717"/>
                </a:solidFill>
                <a:latin typeface="Helvetica" charset="0"/>
              </a:rPr>
              <a:t>noci di betel</a:t>
            </a:r>
            <a:r>
              <a:rPr lang="it-IT">
                <a:solidFill>
                  <a:srgbClr val="E22717"/>
                </a:solidFill>
                <a:latin typeface="Helvetica" charset="0"/>
              </a:rPr>
              <a:t> predispone al </a:t>
            </a:r>
            <a:r>
              <a:rPr lang="it-IT">
                <a:solidFill>
                  <a:srgbClr val="1A46A7"/>
                </a:solidFill>
                <a:latin typeface="Helvetica" charset="0"/>
                <a:hlinkClick r:id="rId26"/>
              </a:rPr>
              <a:t>carcinoma squamocellulare</a:t>
            </a:r>
            <a:r>
              <a:rPr lang="it-IT">
                <a:solidFill>
                  <a:srgbClr val="E22717"/>
                </a:solidFill>
                <a:latin typeface="Helvetica" charset="0"/>
              </a:rPr>
              <a:t> della bocca </a:t>
            </a:r>
            <a:r>
              <a:rPr lang="it-IT">
                <a:solidFill>
                  <a:srgbClr val="1A46A7"/>
                </a:solidFill>
                <a:latin typeface="Helvetica" charset="0"/>
                <a:hlinkClick r:id="rId27"/>
              </a:rPr>
              <a:t>[1]</a:t>
            </a:r>
            <a:endParaRPr lang="it-IT">
              <a:solidFill>
                <a:srgbClr val="1A46A7"/>
              </a:solidFill>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26"/>
          <p:cNvSpPr>
            <a:spLocks noGrp="1" noRot="1" noChangeAspect="1" noChangeArrowheads="1" noTextEdit="1"/>
          </p:cNvSpPr>
          <p:nvPr>
            <p:ph type="sldImg"/>
          </p:nvPr>
        </p:nvSpPr>
        <p:spPr>
          <a:ln/>
        </p:spPr>
      </p:sp>
      <p:sp>
        <p:nvSpPr>
          <p:cNvPr id="10445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81170B9-8609-294A-9792-2F23C1DEED83}"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4607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1170B9-8609-294A-9792-2F23C1DEED83}"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292356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1170B9-8609-294A-9792-2F23C1DEED83}"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391722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A56EAB-A593-FF4A-A83E-5A1638319E09}" type="slidenum">
              <a:rPr lang="en-US"/>
              <a:pPr>
                <a:defRPr/>
              </a:pPr>
              <a:t>‹n.›</a:t>
            </a:fld>
            <a:endParaRPr lang="en-US"/>
          </a:p>
        </p:txBody>
      </p:sp>
    </p:spTree>
    <p:extLst>
      <p:ext uri="{BB962C8B-B14F-4D97-AF65-F5344CB8AC3E}">
        <p14:creationId xmlns:p14="http://schemas.microsoft.com/office/powerpoint/2010/main" val="420740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1170B9-8609-294A-9792-2F23C1DEED83}"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324110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81170B9-8609-294A-9792-2F23C1DEED83}" type="datetimeFigureOut">
              <a:rPr lang="it-IT" smtClean="0"/>
              <a:t>05/02/13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330380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1170B9-8609-294A-9792-2F23C1DEED83}"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165131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81170B9-8609-294A-9792-2F23C1DEED83}" type="datetimeFigureOut">
              <a:rPr lang="it-IT" smtClean="0"/>
              <a:t>05/02/13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308955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81170B9-8609-294A-9792-2F23C1DEED83}" type="datetimeFigureOut">
              <a:rPr lang="it-IT" smtClean="0"/>
              <a:t>05/02/13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70234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1170B9-8609-294A-9792-2F23C1DEED83}" type="datetimeFigureOut">
              <a:rPr lang="it-IT" smtClean="0"/>
              <a:t>05/02/13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415842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81170B9-8609-294A-9792-2F23C1DEED83}"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286167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81170B9-8609-294A-9792-2F23C1DEED83}" type="datetimeFigureOut">
              <a:rPr lang="it-IT" smtClean="0"/>
              <a:t>05/02/13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D4A3F5-9937-C041-98BB-711FF1F0BC7F}" type="slidenum">
              <a:rPr lang="it-IT" smtClean="0"/>
              <a:t>‹n.›</a:t>
            </a:fld>
            <a:endParaRPr lang="it-IT"/>
          </a:p>
        </p:txBody>
      </p:sp>
    </p:spTree>
    <p:extLst>
      <p:ext uri="{BB962C8B-B14F-4D97-AF65-F5344CB8AC3E}">
        <p14:creationId xmlns:p14="http://schemas.microsoft.com/office/powerpoint/2010/main" val="141038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170B9-8609-294A-9792-2F23C1DEED83}" type="datetimeFigureOut">
              <a:rPr lang="it-IT" smtClean="0"/>
              <a:t>05/02/13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A3F5-9937-C041-98BB-711FF1F0BC7F}" type="slidenum">
              <a:rPr lang="it-IT" smtClean="0"/>
              <a:t>‹n.›</a:t>
            </a:fld>
            <a:endParaRPr lang="it-IT"/>
          </a:p>
        </p:txBody>
      </p:sp>
    </p:spTree>
    <p:extLst>
      <p:ext uri="{BB962C8B-B14F-4D97-AF65-F5344CB8AC3E}">
        <p14:creationId xmlns:p14="http://schemas.microsoft.com/office/powerpoint/2010/main" val="141913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Foglio_di_lavoro_di_Excel_97_-_20042.xls"/><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Documento_di_Microsoft_Word_97_-_20043.doc"/><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ciencemag.org/content/vol324/issue5930/images/large/324_1029_F4.jpeg" TargetMode="Externa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Documento_di_Microsoft_Word_97_-_20044.doc"/><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Documento_di_Microsoft_Word_97_-_20041.doc"/><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28904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38138" y="76200"/>
            <a:ext cx="7772400" cy="1143000"/>
          </a:xfrm>
          <a:noFill/>
        </p:spPr>
        <p:txBody>
          <a:bodyPr lIns="90487" tIns="44450" rIns="90487" bIns="44450"/>
          <a:lstStyle/>
          <a:p>
            <a:pPr eaLnBrk="1" hangingPunct="1"/>
            <a:r>
              <a:rPr lang="it-IT">
                <a:latin typeface="Times" charset="0"/>
              </a:rPr>
              <a:t>BERSAGLI MOLECOLARI</a:t>
            </a:r>
          </a:p>
        </p:txBody>
      </p:sp>
      <p:sp>
        <p:nvSpPr>
          <p:cNvPr id="115714" name="Rectangle 3"/>
          <p:cNvSpPr>
            <a:spLocks noChangeArrowheads="1"/>
          </p:cNvSpPr>
          <p:nvPr/>
        </p:nvSpPr>
        <p:spPr bwMode="auto">
          <a:xfrm>
            <a:off x="0" y="1371600"/>
            <a:ext cx="9297988"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it-IT" b="1"/>
              <a:t>Legame a </a:t>
            </a:r>
            <a:r>
              <a:rPr lang="it-IT" b="1">
                <a:solidFill>
                  <a:srgbClr val="00FF00"/>
                </a:solidFill>
              </a:rPr>
              <a:t>DNA, RNA o proteine </a:t>
            </a:r>
            <a:r>
              <a:rPr lang="it-IT" b="1"/>
              <a:t>in modo covalente con formazione di </a:t>
            </a:r>
          </a:p>
          <a:p>
            <a:r>
              <a:rPr lang="it-IT" b="1"/>
              <a:t>Composti di addizione (addotti).</a:t>
            </a:r>
          </a:p>
          <a:p>
            <a:endParaRPr lang="it-IT" b="1"/>
          </a:p>
          <a:p>
            <a:r>
              <a:rPr lang="it-IT" b="1"/>
              <a:t>Il legame al </a:t>
            </a:r>
            <a:r>
              <a:rPr lang="it-IT" b="1">
                <a:solidFill>
                  <a:srgbClr val="00FF00"/>
                </a:solidFill>
              </a:rPr>
              <a:t>DNA</a:t>
            </a:r>
            <a:r>
              <a:rPr lang="it-IT" b="1"/>
              <a:t> provoca alterazione trasmissibile alle cellule figlie</a:t>
            </a:r>
          </a:p>
          <a:p>
            <a:r>
              <a:rPr lang="it-IT" b="1"/>
              <a:t>del codice genetico (mutazioni) che possono attivare proto-oncogeni </a:t>
            </a:r>
          </a:p>
          <a:p>
            <a:r>
              <a:rPr lang="it-IT" b="1"/>
              <a:t>(oncogeni silenti) o alterare geni regolatori. I gruppi piu’ reattivi </a:t>
            </a:r>
          </a:p>
          <a:p>
            <a:r>
              <a:rPr lang="it-IT" b="1"/>
              <a:t>sono quelli purinici.</a:t>
            </a:r>
          </a:p>
          <a:p>
            <a:endParaRPr lang="it-IT" b="1"/>
          </a:p>
          <a:p>
            <a:r>
              <a:rPr lang="it-IT" b="1"/>
              <a:t>Il legame a </a:t>
            </a:r>
            <a:r>
              <a:rPr lang="it-IT" b="1">
                <a:solidFill>
                  <a:srgbClr val="00FF00"/>
                </a:solidFill>
              </a:rPr>
              <a:t>RNA o Proteine </a:t>
            </a:r>
            <a:r>
              <a:rPr lang="it-IT" b="1"/>
              <a:t>causa danni </a:t>
            </a:r>
            <a:r>
              <a:rPr lang="it-IT" b="1">
                <a:solidFill>
                  <a:srgbClr val="FF9966"/>
                </a:solidFill>
              </a:rPr>
              <a:t>EPIGENETICI</a:t>
            </a:r>
            <a:r>
              <a:rPr lang="it-IT" b="1">
                <a:solidFill>
                  <a:srgbClr val="00FF00"/>
                </a:solidFill>
              </a:rPr>
              <a:t> </a:t>
            </a:r>
            <a:r>
              <a:rPr lang="it-IT" b="1"/>
              <a:t>(es: istoni, </a:t>
            </a:r>
          </a:p>
          <a:p>
            <a:r>
              <a:rPr lang="it-IT" b="1"/>
              <a:t>sistemi di controllo dell’espressione genica, etc.)</a:t>
            </a:r>
          </a:p>
          <a:p>
            <a:endParaRPr lang="it-IT" b="1"/>
          </a:p>
          <a:p>
            <a:r>
              <a:rPr lang="it-IT" b="1"/>
              <a:t>I bersagli sono comunque </a:t>
            </a:r>
            <a:r>
              <a:rPr lang="it-IT" b="1">
                <a:solidFill>
                  <a:schemeClr val="tx2"/>
                </a:solidFill>
              </a:rPr>
              <a:t>geni regolatori della differenziazione</a:t>
            </a:r>
          </a:p>
          <a:p>
            <a:r>
              <a:rPr lang="it-IT" b="1">
                <a:solidFill>
                  <a:schemeClr val="tx2"/>
                </a:solidFill>
              </a:rPr>
              <a:t>e proliferazione cellulare</a:t>
            </a:r>
            <a:endParaRPr lang="it-IT" sz="2000">
              <a:solidFill>
                <a:schemeClr val="tx2"/>
              </a:solidFill>
            </a:endParaRPr>
          </a:p>
          <a:p>
            <a:endParaRPr lang="it-IT"/>
          </a:p>
          <a:p>
            <a:endParaRPr lang="it-IT"/>
          </a:p>
          <a:p>
            <a:endParaRPr lang="it-IT"/>
          </a:p>
        </p:txBody>
      </p:sp>
    </p:spTree>
    <p:extLst>
      <p:ext uri="{BB962C8B-B14F-4D97-AF65-F5344CB8AC3E}">
        <p14:creationId xmlns:p14="http://schemas.microsoft.com/office/powerpoint/2010/main" val="2737585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35337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684213" y="6092825"/>
            <a:ext cx="494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a:t>Robbins &amp; Cotran Pathologic Basis of Disease </a:t>
            </a:r>
          </a:p>
        </p:txBody>
      </p:sp>
      <p:sp>
        <p:nvSpPr>
          <p:cNvPr id="25606" name="Line 6"/>
          <p:cNvSpPr>
            <a:spLocks noChangeShapeType="1"/>
          </p:cNvSpPr>
          <p:nvPr/>
        </p:nvSpPr>
        <p:spPr bwMode="auto">
          <a:xfrm>
            <a:off x="2916238" y="5084763"/>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07" name="Text Box 7"/>
          <p:cNvSpPr txBox="1">
            <a:spLocks noChangeArrowheads="1"/>
          </p:cNvSpPr>
          <p:nvPr/>
        </p:nvSpPr>
        <p:spPr bwMode="auto">
          <a:xfrm>
            <a:off x="4427538" y="4941888"/>
            <a:ext cx="1506537" cy="369887"/>
          </a:xfrm>
          <a:prstGeom prst="rect">
            <a:avLst/>
          </a:prstGeom>
          <a:solidFill>
            <a:schemeClr val="accent5">
              <a:lumMod val="60000"/>
              <a:lumOff val="40000"/>
            </a:schemeClr>
          </a:solidFill>
          <a:ln w="9525">
            <a:noFill/>
            <a:miter lim="800000"/>
            <a:headEnd/>
            <a:tailEnd/>
          </a:ln>
        </p:spPr>
        <p:txBody>
          <a:bodyPr>
            <a:spAutoFit/>
          </a:bodyPr>
          <a:lstStyle/>
          <a:p>
            <a:pPr fontAlgn="auto">
              <a:spcBef>
                <a:spcPts val="0"/>
              </a:spcBef>
              <a:spcAft>
                <a:spcPts val="0"/>
              </a:spcAft>
              <a:defRPr/>
            </a:pPr>
            <a:r>
              <a:rPr lang="it-IT" b="1" dirty="0" err="1">
                <a:latin typeface="+mn-lt"/>
                <a:ea typeface="+mn-ea"/>
                <a:cs typeface="+mn-cs"/>
              </a:rPr>
              <a:t>Progression</a:t>
            </a:r>
            <a:endParaRPr lang="it-IT" b="1" dirty="0">
              <a:latin typeface="+mn-lt"/>
              <a:ea typeface="+mn-ea"/>
              <a:cs typeface="+mn-cs"/>
            </a:endParaRPr>
          </a:p>
        </p:txBody>
      </p:sp>
      <p:sp>
        <p:nvSpPr>
          <p:cNvPr id="3" name="CasellaDiTesto 2"/>
          <p:cNvSpPr txBox="1"/>
          <p:nvPr/>
        </p:nvSpPr>
        <p:spPr>
          <a:xfrm>
            <a:off x="1286610" y="244203"/>
            <a:ext cx="6707824" cy="369332"/>
          </a:xfrm>
          <a:prstGeom prst="rect">
            <a:avLst/>
          </a:prstGeom>
          <a:solidFill>
            <a:srgbClr val="FCD5B5"/>
          </a:solidFill>
        </p:spPr>
        <p:txBody>
          <a:bodyPr wrap="none" rtlCol="0">
            <a:spAutoFit/>
          </a:bodyPr>
          <a:lstStyle/>
          <a:p>
            <a:r>
              <a:rPr lang="it-IT" b="1" dirty="0" smtClean="0"/>
              <a:t>LE TRE TAPPE DELLA STORIA NATURALE  DI UN TUMORE</a:t>
            </a:r>
            <a:endParaRPr lang="it-IT" b="1" dirty="0"/>
          </a:p>
        </p:txBody>
      </p:sp>
    </p:spTree>
    <p:extLst>
      <p:ext uri="{BB962C8B-B14F-4D97-AF65-F5344CB8AC3E}">
        <p14:creationId xmlns:p14="http://schemas.microsoft.com/office/powerpoint/2010/main" val="3005161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7"/>
                                        </p:tgtEl>
                                        <p:attrNameLst>
                                          <p:attrName>style.visibility</p:attrName>
                                        </p:attrNameLst>
                                      </p:cBhvr>
                                      <p:to>
                                        <p:strVal val="visible"/>
                                      </p:to>
                                    </p:set>
                                    <p:anim calcmode="lin" valueType="num">
                                      <p:cBhvr additive="base">
                                        <p:cTn id="11" dur="500" fill="hold"/>
                                        <p:tgtEl>
                                          <p:spTgt spid="25607"/>
                                        </p:tgtEl>
                                        <p:attrNameLst>
                                          <p:attrName>ppt_x</p:attrName>
                                        </p:attrNameLst>
                                      </p:cBhvr>
                                      <p:tavLst>
                                        <p:tav tm="0">
                                          <p:val>
                                            <p:strVal val="#ppt_x"/>
                                          </p:val>
                                        </p:tav>
                                        <p:tav tm="100000">
                                          <p:val>
                                            <p:strVal val="#ppt_x"/>
                                          </p:val>
                                        </p:tav>
                                      </p:tavLst>
                                    </p:anim>
                                    <p:anim calcmode="lin" valueType="num">
                                      <p:cBhvr additive="base">
                                        <p:cTn id="1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533400" y="228600"/>
            <a:ext cx="7496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b="1" i="1">
                <a:latin typeface="Comic Sans MS" charset="0"/>
              </a:rPr>
              <a:t>Fattori favorenti l’insorgenza di neoplasie umane </a:t>
            </a:r>
          </a:p>
          <a:p>
            <a:pPr eaLnBrk="1" hangingPunct="1"/>
            <a:r>
              <a:rPr lang="it-IT" b="1" i="1">
                <a:latin typeface="Comic Sans MS" charset="0"/>
              </a:rPr>
              <a:t>- stimolano la proliferazione cellulare -</a:t>
            </a:r>
            <a:endParaRPr lang="it-IT" sz="1800">
              <a:latin typeface="Comic Sans MS" charset="0"/>
            </a:endParaRPr>
          </a:p>
        </p:txBody>
      </p:sp>
      <p:sp>
        <p:nvSpPr>
          <p:cNvPr id="102403" name="Text Box 3"/>
          <p:cNvSpPr txBox="1">
            <a:spLocks noChangeArrowheads="1"/>
          </p:cNvSpPr>
          <p:nvPr/>
        </p:nvSpPr>
        <p:spPr bwMode="auto">
          <a:xfrm>
            <a:off x="441325" y="1176338"/>
            <a:ext cx="3835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a:latin typeface="Comic Sans MS" charset="0"/>
              </a:rPr>
              <a:t>Ormoni</a:t>
            </a:r>
          </a:p>
          <a:p>
            <a:pPr eaLnBrk="1" hangingPunct="1">
              <a:buFontTx/>
              <a:buChar char="•"/>
            </a:pPr>
            <a:r>
              <a:rPr lang="it-IT" sz="1800">
                <a:latin typeface="Comic Sans MS" charset="0"/>
              </a:rPr>
              <a:t>  estrogeni ………………… endometrio</a:t>
            </a:r>
          </a:p>
          <a:p>
            <a:pPr eaLnBrk="1" hangingPunct="1">
              <a:buFontTx/>
              <a:buChar char="•"/>
            </a:pPr>
            <a:r>
              <a:rPr lang="it-IT" sz="1800">
                <a:latin typeface="Comic Sans MS" charset="0"/>
              </a:rPr>
              <a:t>  estro-progestinici……mammella</a:t>
            </a:r>
          </a:p>
          <a:p>
            <a:pPr eaLnBrk="1" hangingPunct="1">
              <a:buFontTx/>
              <a:buChar char="•"/>
            </a:pPr>
            <a:r>
              <a:rPr lang="it-IT" sz="1800">
                <a:latin typeface="Comic Sans MS" charset="0"/>
              </a:rPr>
              <a:t>  testosterone…………….prostata</a:t>
            </a:r>
          </a:p>
        </p:txBody>
      </p:sp>
      <p:sp>
        <p:nvSpPr>
          <p:cNvPr id="102404" name="Text Box 4"/>
          <p:cNvSpPr txBox="1">
            <a:spLocks noChangeArrowheads="1"/>
          </p:cNvSpPr>
          <p:nvPr/>
        </p:nvSpPr>
        <p:spPr bwMode="auto">
          <a:xfrm>
            <a:off x="517525" y="2624138"/>
            <a:ext cx="3997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a:latin typeface="Comic Sans MS" charset="0"/>
              </a:rPr>
              <a:t>Farmaci</a:t>
            </a:r>
          </a:p>
          <a:p>
            <a:pPr eaLnBrk="1" hangingPunct="1">
              <a:buFontTx/>
              <a:buChar char="•"/>
            </a:pPr>
            <a:r>
              <a:rPr lang="it-IT" sz="1800">
                <a:latin typeface="Comic Sans MS" charset="0"/>
              </a:rPr>
              <a:t>contraccettivi orali…………….fegato</a:t>
            </a:r>
          </a:p>
          <a:p>
            <a:pPr eaLnBrk="1" hangingPunct="1">
              <a:buFontTx/>
              <a:buChar char="•"/>
            </a:pPr>
            <a:r>
              <a:rPr lang="it-IT" sz="1800">
                <a:latin typeface="Comic Sans MS" charset="0"/>
              </a:rPr>
              <a:t>Steroidi anabolizzanti………….fegato</a:t>
            </a:r>
          </a:p>
          <a:p>
            <a:pPr eaLnBrk="1" hangingPunct="1"/>
            <a:endParaRPr lang="it-IT" sz="1800">
              <a:latin typeface="Comic Sans MS" charset="0"/>
            </a:endParaRPr>
          </a:p>
        </p:txBody>
      </p:sp>
      <p:sp>
        <p:nvSpPr>
          <p:cNvPr id="102405" name="Text Box 5"/>
          <p:cNvSpPr txBox="1">
            <a:spLocks noChangeArrowheads="1"/>
          </p:cNvSpPr>
          <p:nvPr/>
        </p:nvSpPr>
        <p:spPr bwMode="auto">
          <a:xfrm>
            <a:off x="517525" y="3614738"/>
            <a:ext cx="41767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a:latin typeface="Comic Sans MS" charset="0"/>
              </a:rPr>
              <a:t>Agenti infettivi</a:t>
            </a:r>
          </a:p>
          <a:p>
            <a:pPr eaLnBrk="1" hangingPunct="1">
              <a:buFontTx/>
              <a:buChar char="•"/>
            </a:pPr>
            <a:r>
              <a:rPr lang="it-IT" sz="1800">
                <a:latin typeface="Comic Sans MS" charset="0"/>
              </a:rPr>
              <a:t>H. pilori…………………….stomaco</a:t>
            </a:r>
          </a:p>
          <a:p>
            <a:pPr eaLnBrk="1" hangingPunct="1">
              <a:buFontTx/>
              <a:buChar char="•"/>
            </a:pPr>
            <a:r>
              <a:rPr lang="it-IT" sz="1800">
                <a:latin typeface="Comic Sans MS" charset="0"/>
              </a:rPr>
              <a:t>Virus epatite B……….fegato</a:t>
            </a:r>
          </a:p>
          <a:p>
            <a:pPr eaLnBrk="1" hangingPunct="1">
              <a:buFontTx/>
              <a:buChar char="•"/>
            </a:pPr>
            <a:r>
              <a:rPr lang="it-IT" sz="1800">
                <a:latin typeface="Comic Sans MS" charset="0"/>
              </a:rPr>
              <a:t>Virus Epstein-Barr…tessuto linfatico</a:t>
            </a:r>
          </a:p>
          <a:p>
            <a:pPr eaLnBrk="1" hangingPunct="1">
              <a:buFontTx/>
              <a:buChar char="•"/>
            </a:pPr>
            <a:r>
              <a:rPr lang="it-IT" sz="1800">
                <a:latin typeface="Comic Sans MS" charset="0"/>
              </a:rPr>
              <a:t>Schistosomi……………..vescica e colon</a:t>
            </a:r>
          </a:p>
        </p:txBody>
      </p:sp>
      <p:sp>
        <p:nvSpPr>
          <p:cNvPr id="102406" name="Text Box 6"/>
          <p:cNvSpPr txBox="1">
            <a:spLocks noChangeArrowheads="1"/>
          </p:cNvSpPr>
          <p:nvPr/>
        </p:nvSpPr>
        <p:spPr bwMode="auto">
          <a:xfrm>
            <a:off x="593725" y="5138738"/>
            <a:ext cx="33178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dirty="0">
                <a:latin typeface="Comic Sans MS" charset="0"/>
              </a:rPr>
              <a:t>Sostanze chimiche</a:t>
            </a:r>
          </a:p>
          <a:p>
            <a:pPr eaLnBrk="1" hangingPunct="1"/>
            <a:r>
              <a:rPr lang="it-IT" sz="1800" dirty="0">
                <a:latin typeface="Comic Sans MS" charset="0"/>
              </a:rPr>
              <a:t>Saccarina………………..vescica</a:t>
            </a:r>
          </a:p>
          <a:p>
            <a:pPr eaLnBrk="1" hangingPunct="1"/>
            <a:r>
              <a:rPr lang="it-IT" sz="1800" dirty="0">
                <a:latin typeface="Comic Sans MS" charset="0"/>
              </a:rPr>
              <a:t>Semi di areca…………cavo orale</a:t>
            </a:r>
          </a:p>
        </p:txBody>
      </p:sp>
      <p:sp>
        <p:nvSpPr>
          <p:cNvPr id="102407" name="Text Box 7"/>
          <p:cNvSpPr txBox="1">
            <a:spLocks noChangeArrowheads="1"/>
          </p:cNvSpPr>
          <p:nvPr/>
        </p:nvSpPr>
        <p:spPr bwMode="auto">
          <a:xfrm>
            <a:off x="5105400" y="1252538"/>
            <a:ext cx="41290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a:latin typeface="Comic Sans MS" charset="0"/>
              </a:rPr>
              <a:t>Agenti fisici o meccanici</a:t>
            </a:r>
          </a:p>
          <a:p>
            <a:pPr eaLnBrk="1" hangingPunct="1">
              <a:buFontTx/>
              <a:buChar char="•"/>
            </a:pPr>
            <a:r>
              <a:rPr lang="it-IT" sz="1800">
                <a:latin typeface="Comic Sans MS" charset="0"/>
              </a:rPr>
              <a:t>Asbesto……………….mesotelio, polmone</a:t>
            </a:r>
          </a:p>
          <a:p>
            <a:pPr eaLnBrk="1" hangingPunct="1">
              <a:buFontTx/>
              <a:buChar char="•"/>
            </a:pPr>
            <a:r>
              <a:rPr lang="it-IT" sz="1800">
                <a:latin typeface="Comic Sans MS" charset="0"/>
              </a:rPr>
              <a:t>Calcolosi biliare….cistifellea</a:t>
            </a:r>
          </a:p>
        </p:txBody>
      </p:sp>
      <p:sp>
        <p:nvSpPr>
          <p:cNvPr id="102408" name="Text Box 8"/>
          <p:cNvSpPr txBox="1">
            <a:spLocks noChangeArrowheads="1"/>
          </p:cNvSpPr>
          <p:nvPr/>
        </p:nvSpPr>
        <p:spPr bwMode="auto">
          <a:xfrm>
            <a:off x="5089525" y="2471738"/>
            <a:ext cx="35448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it-IT" sz="1800" b="1">
                <a:latin typeface="Comic Sans MS" charset="0"/>
              </a:rPr>
              <a:t>Altre irritazioni croniche</a:t>
            </a:r>
          </a:p>
          <a:p>
            <a:pPr eaLnBrk="1" hangingPunct="1">
              <a:buFontTx/>
              <a:buChar char="•"/>
            </a:pPr>
            <a:r>
              <a:rPr lang="it-IT" sz="1800">
                <a:latin typeface="Comic Sans MS" charset="0"/>
              </a:rPr>
              <a:t>Ulcere…………………………cute</a:t>
            </a:r>
          </a:p>
          <a:p>
            <a:pPr eaLnBrk="1" hangingPunct="1">
              <a:buFontTx/>
              <a:buChar char="•"/>
            </a:pPr>
            <a:r>
              <a:rPr lang="it-IT" sz="1800">
                <a:latin typeface="Comic Sans MS" charset="0"/>
              </a:rPr>
              <a:t>Colite ulcerosa…………..colon</a:t>
            </a:r>
          </a:p>
          <a:p>
            <a:pPr eaLnBrk="1" hangingPunct="1">
              <a:buFontTx/>
              <a:buChar char="•"/>
            </a:pPr>
            <a:r>
              <a:rPr lang="it-IT" sz="1800">
                <a:latin typeface="Comic Sans MS" charset="0"/>
              </a:rPr>
              <a:t>Pancreatite cronica…..pancreas</a:t>
            </a:r>
          </a:p>
        </p:txBody>
      </p:sp>
    </p:spTree>
    <p:extLst>
      <p:ext uri="{BB962C8B-B14F-4D97-AF65-F5344CB8AC3E}">
        <p14:creationId xmlns:p14="http://schemas.microsoft.com/office/powerpoint/2010/main" val="3368630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autoUpdateAnimBg="0"/>
      <p:bldP spid="102404" grpId="0" autoUpdateAnimBg="0"/>
      <p:bldP spid="102405" grpId="0" autoUpdateAnimBg="0"/>
      <p:bldP spid="102406" grpId="0" autoUpdateAnimBg="0"/>
      <p:bldP spid="102407" grpId="0" autoUpdateAnimBg="0"/>
      <p:bldP spid="10240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381000" y="809625"/>
            <a:ext cx="8305800"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it-IT" sz="1400">
              <a:latin typeface="Verdana" charset="0"/>
            </a:endParaRPr>
          </a:p>
          <a:p>
            <a:pPr>
              <a:defRPr/>
            </a:pPr>
            <a:endParaRPr lang="it-IT" sz="1400">
              <a:latin typeface="Verdana" charset="0"/>
            </a:endParaRPr>
          </a:p>
          <a:p>
            <a:pPr>
              <a:defRPr/>
            </a:pPr>
            <a:r>
              <a:rPr lang="it-IT" sz="2000">
                <a:latin typeface="Verdana" charset="0"/>
              </a:rPr>
              <a:t>Key risk factors for cancer that can be avoided are:</a:t>
            </a:r>
          </a:p>
          <a:p>
            <a:pPr>
              <a:buFontTx/>
              <a:buChar char="-"/>
              <a:defRPr/>
            </a:pPr>
            <a:endParaRPr lang="it-IT" sz="2000">
              <a:latin typeface="Verdana" charset="0"/>
            </a:endParaRPr>
          </a:p>
          <a:p>
            <a:pPr>
              <a:buFontTx/>
              <a:buChar char="-"/>
              <a:defRPr/>
            </a:pPr>
            <a:r>
              <a:rPr lang="it-IT" sz="2000" b="1">
                <a:latin typeface="Verdana" charset="0"/>
              </a:rPr>
              <a:t>tobacco use</a:t>
            </a:r>
            <a:r>
              <a:rPr lang="it-IT" sz="2000">
                <a:latin typeface="Verdana" charset="0"/>
              </a:rPr>
              <a:t> - responsible for 1.8 million cancer deaths per year (60% of these deaths occur in low- and middle-income countries);</a:t>
            </a:r>
          </a:p>
          <a:p>
            <a:pPr>
              <a:buFontTx/>
              <a:buChar char="-"/>
              <a:defRPr/>
            </a:pPr>
            <a:r>
              <a:rPr lang="it-IT" sz="2000" b="1">
                <a:latin typeface="Verdana" charset="0"/>
              </a:rPr>
              <a:t>being overweight</a:t>
            </a:r>
            <a:r>
              <a:rPr lang="it-IT" sz="2000">
                <a:latin typeface="Verdana" charset="0"/>
              </a:rPr>
              <a:t>, obese or physically inactive - together responsible for 274 000 cancer deaths per year;</a:t>
            </a:r>
            <a:endParaRPr lang="it-IT" sz="2000">
              <a:latin typeface="Lucida Grande" charset="0"/>
            </a:endParaRPr>
          </a:p>
          <a:p>
            <a:pPr>
              <a:buFontTx/>
              <a:buChar char="-"/>
              <a:defRPr/>
            </a:pPr>
            <a:r>
              <a:rPr lang="it-IT" sz="2000" b="1">
                <a:latin typeface="Verdana" charset="0"/>
              </a:rPr>
              <a:t>harmful alcohol use</a:t>
            </a:r>
            <a:r>
              <a:rPr lang="it-IT" sz="2000">
                <a:latin typeface="Verdana" charset="0"/>
              </a:rPr>
              <a:t> - responsible for 351 000 cancer deaths per year;</a:t>
            </a:r>
            <a:endParaRPr lang="it-IT" sz="2000">
              <a:latin typeface="Lucida Grande" charset="0"/>
            </a:endParaRPr>
          </a:p>
          <a:p>
            <a:pPr>
              <a:buFontTx/>
              <a:buChar char="-"/>
              <a:defRPr/>
            </a:pPr>
            <a:r>
              <a:rPr lang="it-IT" sz="2000" b="1">
                <a:latin typeface="Verdana" charset="0"/>
              </a:rPr>
              <a:t>sexually transmitted human papilloma virus</a:t>
            </a:r>
            <a:r>
              <a:rPr lang="it-IT" sz="2000">
                <a:latin typeface="Verdana" charset="0"/>
              </a:rPr>
              <a:t> (HPV) infection - responsible for 235 000 cancer deaths per year; and</a:t>
            </a:r>
            <a:endParaRPr lang="it-IT" sz="2000">
              <a:latin typeface="Lucida Grande" charset="0"/>
            </a:endParaRPr>
          </a:p>
          <a:p>
            <a:pPr>
              <a:buFontTx/>
              <a:buChar char="-"/>
              <a:defRPr/>
            </a:pPr>
            <a:r>
              <a:rPr lang="it-IT" sz="2000" b="1">
                <a:latin typeface="Verdana" charset="0"/>
              </a:rPr>
              <a:t>occupational carcinogens</a:t>
            </a:r>
            <a:r>
              <a:rPr lang="it-IT" sz="2000">
                <a:latin typeface="Verdana" charset="0"/>
              </a:rPr>
              <a:t> - responsible for at least 152 000 cancer deaths per year.</a:t>
            </a:r>
          </a:p>
          <a:p>
            <a:pPr>
              <a:buFontTx/>
              <a:buChar char="-"/>
              <a:defRPr/>
            </a:pPr>
            <a:endParaRPr lang="it-IT" sz="2000">
              <a:latin typeface="Verdana" charset="0"/>
            </a:endParaRPr>
          </a:p>
          <a:p>
            <a:pPr>
              <a:buFontTx/>
              <a:buChar char="-"/>
              <a:defRPr/>
            </a:pPr>
            <a:r>
              <a:rPr lang="it-IT" sz="2000">
                <a:latin typeface="Verdana" charset="0"/>
              </a:rPr>
              <a:t>Cancer prevention is an essential component of all cancer control plans because about 30% of all cancer deaths can be prevented.</a:t>
            </a:r>
            <a:endParaRPr lang="it-IT">
              <a:latin typeface="Verdana" charset="0"/>
            </a:endParaRPr>
          </a:p>
        </p:txBody>
      </p:sp>
      <p:sp>
        <p:nvSpPr>
          <p:cNvPr id="272387" name="Text Box 3"/>
          <p:cNvSpPr txBox="1">
            <a:spLocks noChangeArrowheads="1"/>
          </p:cNvSpPr>
          <p:nvPr/>
        </p:nvSpPr>
        <p:spPr bwMode="auto">
          <a:xfrm>
            <a:off x="517525" y="60325"/>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a:t>Notizie da OMS:</a:t>
            </a:r>
          </a:p>
        </p:txBody>
      </p:sp>
    </p:spTree>
    <p:extLst>
      <p:ext uri="{BB962C8B-B14F-4D97-AF65-F5344CB8AC3E}">
        <p14:creationId xmlns:p14="http://schemas.microsoft.com/office/powerpoint/2010/main" val="3778005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Text Box 4"/>
          <p:cNvSpPr txBox="1">
            <a:spLocks noChangeArrowheads="1"/>
          </p:cNvSpPr>
          <p:nvPr/>
        </p:nvSpPr>
        <p:spPr bwMode="auto">
          <a:xfrm>
            <a:off x="228600" y="558800"/>
            <a:ext cx="876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a:latin typeface="Verdana" charset="0"/>
              </a:rPr>
              <a:t>More than 30% of cancer could be prevented by modifying or avoiding key risk factors, according to a 2005 study by international cancer collaborators</a:t>
            </a:r>
            <a:r>
              <a:rPr lang="it-IT" baseline="30000">
                <a:latin typeface="Verdana" charset="0"/>
              </a:rPr>
              <a:t>1</a:t>
            </a:r>
            <a:r>
              <a:rPr lang="it-IT">
                <a:latin typeface="Verdana" charset="0"/>
              </a:rPr>
              <a:t>. </a:t>
            </a:r>
          </a:p>
          <a:p>
            <a:pPr>
              <a:defRPr/>
            </a:pPr>
            <a:endParaRPr lang="it-IT">
              <a:latin typeface="Verdana" charset="0"/>
            </a:endParaRPr>
          </a:p>
          <a:p>
            <a:pPr>
              <a:defRPr/>
            </a:pPr>
            <a:r>
              <a:rPr lang="it-IT" b="1">
                <a:latin typeface="Verdana" charset="0"/>
              </a:rPr>
              <a:t>Risk factors include:</a:t>
            </a:r>
          </a:p>
          <a:p>
            <a:pPr>
              <a:defRPr/>
            </a:pPr>
            <a:endParaRPr lang="it-IT" b="1">
              <a:latin typeface="Verdana" charset="0"/>
            </a:endParaRPr>
          </a:p>
          <a:p>
            <a:pPr>
              <a:defRPr/>
            </a:pPr>
            <a:r>
              <a:rPr lang="it-IT" b="1">
                <a:latin typeface="Verdana" charset="0"/>
              </a:rPr>
              <a:t>1.tobacco use</a:t>
            </a:r>
          </a:p>
          <a:p>
            <a:pPr>
              <a:defRPr/>
            </a:pPr>
            <a:r>
              <a:rPr lang="it-IT" b="1">
                <a:latin typeface="Verdana" charset="0"/>
              </a:rPr>
              <a:t>2.being overweight or obese</a:t>
            </a:r>
          </a:p>
          <a:p>
            <a:pPr>
              <a:defRPr/>
            </a:pPr>
            <a:r>
              <a:rPr lang="it-IT" b="1">
                <a:latin typeface="Verdana" charset="0"/>
              </a:rPr>
              <a:t>3.low fruit and vegetable intake</a:t>
            </a:r>
          </a:p>
          <a:p>
            <a:pPr>
              <a:defRPr/>
            </a:pPr>
            <a:r>
              <a:rPr lang="it-IT" b="1">
                <a:latin typeface="Verdana" charset="0"/>
              </a:rPr>
              <a:t>4.physical inactivity</a:t>
            </a:r>
          </a:p>
          <a:p>
            <a:pPr>
              <a:defRPr/>
            </a:pPr>
            <a:r>
              <a:rPr lang="it-IT" b="1">
                <a:latin typeface="Verdana" charset="0"/>
              </a:rPr>
              <a:t>5.alcohol use</a:t>
            </a:r>
          </a:p>
          <a:p>
            <a:pPr>
              <a:defRPr/>
            </a:pPr>
            <a:r>
              <a:rPr lang="it-IT" b="1">
                <a:latin typeface="Verdana" charset="0"/>
              </a:rPr>
              <a:t>6.sexually transmitted HPV-infection</a:t>
            </a:r>
          </a:p>
          <a:p>
            <a:pPr>
              <a:defRPr/>
            </a:pPr>
            <a:r>
              <a:rPr lang="it-IT" b="1">
                <a:latin typeface="Verdana" charset="0"/>
              </a:rPr>
              <a:t>7.urban air pollution</a:t>
            </a:r>
          </a:p>
          <a:p>
            <a:pPr>
              <a:defRPr/>
            </a:pPr>
            <a:r>
              <a:rPr lang="it-IT" b="1">
                <a:latin typeface="Verdana" charset="0"/>
              </a:rPr>
              <a:t>8.indoor smoke from household use of solid fuels</a:t>
            </a:r>
            <a:endParaRPr lang="it-IT">
              <a:latin typeface="Verdana" charset="0"/>
            </a:endParaRPr>
          </a:p>
        </p:txBody>
      </p:sp>
    </p:spTree>
    <p:extLst>
      <p:ext uri="{BB962C8B-B14F-4D97-AF65-F5344CB8AC3E}">
        <p14:creationId xmlns:p14="http://schemas.microsoft.com/office/powerpoint/2010/main" val="393399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4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443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443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443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443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443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4436">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4436">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4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1143000" y="990600"/>
            <a:ext cx="7239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it-IT">
              <a:latin typeface="Verdana" charset="0"/>
            </a:endParaRPr>
          </a:p>
          <a:p>
            <a:pPr>
              <a:defRPr/>
            </a:pPr>
            <a:r>
              <a:rPr lang="it-IT" b="1">
                <a:latin typeface="Verdana" charset="0"/>
              </a:rPr>
              <a:t>The main types of cancer leading to overall cancer mortality each year are</a:t>
            </a:r>
            <a:r>
              <a:rPr lang="it-IT">
                <a:latin typeface="Verdana" charset="0"/>
              </a:rPr>
              <a:t>:</a:t>
            </a:r>
          </a:p>
          <a:p>
            <a:pPr>
              <a:defRPr/>
            </a:pPr>
            <a:endParaRPr lang="it-IT">
              <a:latin typeface="Verdana" charset="0"/>
            </a:endParaRPr>
          </a:p>
          <a:p>
            <a:pPr>
              <a:defRPr/>
            </a:pPr>
            <a:endParaRPr lang="it-IT">
              <a:latin typeface="Lucida Grande" charset="0"/>
            </a:endParaRPr>
          </a:p>
          <a:p>
            <a:pPr>
              <a:buFontTx/>
              <a:buChar char="-"/>
              <a:defRPr/>
            </a:pPr>
            <a:r>
              <a:rPr lang="it-IT" b="1">
                <a:latin typeface="Verdana" charset="0"/>
              </a:rPr>
              <a:t> lung (1.3 million deaths/year)</a:t>
            </a:r>
            <a:endParaRPr lang="it-IT" b="1">
              <a:latin typeface="Lucida Grande" charset="0"/>
            </a:endParaRPr>
          </a:p>
          <a:p>
            <a:pPr>
              <a:buFontTx/>
              <a:buChar char="-"/>
              <a:defRPr/>
            </a:pPr>
            <a:r>
              <a:rPr lang="it-IT" b="1">
                <a:latin typeface="Verdana" charset="0"/>
              </a:rPr>
              <a:t> stomach (803 000 deaths)</a:t>
            </a:r>
            <a:endParaRPr lang="it-IT" b="1">
              <a:latin typeface="Lucida Grande" charset="0"/>
            </a:endParaRPr>
          </a:p>
          <a:p>
            <a:pPr>
              <a:buFontTx/>
              <a:buChar char="-"/>
              <a:defRPr/>
            </a:pPr>
            <a:r>
              <a:rPr lang="it-IT" b="1">
                <a:latin typeface="Lucida Grande" charset="0"/>
              </a:rPr>
              <a:t> </a:t>
            </a:r>
            <a:r>
              <a:rPr lang="it-IT" b="1">
                <a:latin typeface="Verdana" charset="0"/>
              </a:rPr>
              <a:t>colorectal (639 000 deaths)</a:t>
            </a:r>
            <a:endParaRPr lang="it-IT" b="1">
              <a:latin typeface="Lucida Grande" charset="0"/>
            </a:endParaRPr>
          </a:p>
          <a:p>
            <a:pPr>
              <a:buFontTx/>
              <a:buChar char="-"/>
              <a:defRPr/>
            </a:pPr>
            <a:r>
              <a:rPr lang="it-IT" b="1">
                <a:latin typeface="Lucida Grande" charset="0"/>
              </a:rPr>
              <a:t> </a:t>
            </a:r>
            <a:r>
              <a:rPr lang="it-IT" b="1">
                <a:latin typeface="Verdana" charset="0"/>
              </a:rPr>
              <a:t>liver (610 000 deaths)</a:t>
            </a:r>
            <a:endParaRPr lang="it-IT" b="1">
              <a:latin typeface="Lucida Grande" charset="0"/>
            </a:endParaRPr>
          </a:p>
          <a:p>
            <a:pPr>
              <a:buFontTx/>
              <a:buChar char="-"/>
              <a:defRPr/>
            </a:pPr>
            <a:r>
              <a:rPr lang="it-IT" b="1">
                <a:latin typeface="Lucida Grande" charset="0"/>
              </a:rPr>
              <a:t> </a:t>
            </a:r>
            <a:r>
              <a:rPr lang="it-IT" b="1">
                <a:latin typeface="Verdana" charset="0"/>
              </a:rPr>
              <a:t>breast (519 000 deaths)</a:t>
            </a:r>
          </a:p>
          <a:p>
            <a:pPr>
              <a:buFontTx/>
              <a:buChar char="-"/>
              <a:defRPr/>
            </a:pPr>
            <a:endParaRPr lang="it-IT" b="1">
              <a:latin typeface="Verdana" charset="0"/>
            </a:endParaRPr>
          </a:p>
          <a:p>
            <a:pPr>
              <a:buFontTx/>
              <a:buChar char="-"/>
              <a:defRPr/>
            </a:pPr>
            <a:endParaRPr lang="it-IT" b="1">
              <a:latin typeface="Verdana" charset="0"/>
            </a:endParaRPr>
          </a:p>
          <a:p>
            <a:pPr>
              <a:defRPr/>
            </a:pPr>
            <a:r>
              <a:rPr lang="it-IT" sz="1400">
                <a:latin typeface="Verdana" charset="0"/>
              </a:rPr>
              <a:t>The most frequent types of cancer worldwide (in order of the number of global deaths) are:</a:t>
            </a:r>
          </a:p>
          <a:p>
            <a:pPr>
              <a:defRPr/>
            </a:pPr>
            <a:r>
              <a:rPr lang="it-IT" sz="1400">
                <a:latin typeface="Verdana" charset="0"/>
              </a:rPr>
              <a:t>Among men - lung, stomach, liver, colorectal, oesophagus and prostate</a:t>
            </a:r>
            <a:endParaRPr lang="it-IT" sz="1400">
              <a:latin typeface="Lucida Grande" charset="0"/>
            </a:endParaRPr>
          </a:p>
          <a:p>
            <a:pPr>
              <a:defRPr/>
            </a:pPr>
            <a:r>
              <a:rPr lang="it-IT" sz="1400">
                <a:latin typeface="Verdana" charset="0"/>
              </a:rPr>
              <a:t>Among women - breast, lung, stomach, colorectal and cervical</a:t>
            </a:r>
            <a:endParaRPr lang="it-IT">
              <a:latin typeface="Verdana" charset="0"/>
            </a:endParaRPr>
          </a:p>
        </p:txBody>
      </p:sp>
    </p:spTree>
    <p:extLst>
      <p:ext uri="{BB962C8B-B14F-4D97-AF65-F5344CB8AC3E}">
        <p14:creationId xmlns:p14="http://schemas.microsoft.com/office/powerpoint/2010/main" val="4075777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4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41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341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341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341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341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3412">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3412">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34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1" name="Object 2"/>
          <p:cNvGraphicFramePr>
            <a:graphicFrameLocks noChangeAspect="1"/>
          </p:cNvGraphicFramePr>
          <p:nvPr/>
        </p:nvGraphicFramePr>
        <p:xfrm>
          <a:off x="685800" y="990600"/>
          <a:ext cx="7924800" cy="4397375"/>
        </p:xfrm>
        <a:graphic>
          <a:graphicData uri="http://schemas.openxmlformats.org/presentationml/2006/ole">
            <mc:AlternateContent xmlns:mc="http://schemas.openxmlformats.org/markup-compatibility/2006">
              <mc:Choice xmlns:v="urn:schemas-microsoft-com:vml" Requires="v">
                <p:oleObj spid="_x0000_s2049" name="Foglio di lavoro" r:id="rId4" imgW="6337300" imgH="3517900" progId="Excel.Sheet.8">
                  <p:embed/>
                </p:oleObj>
              </mc:Choice>
              <mc:Fallback>
                <p:oleObj name="Foglio di lavoro" r:id="rId4" imgW="6337300" imgH="3517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7924800" cy="439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7522" name="Object 3"/>
          <p:cNvGraphicFramePr>
            <a:graphicFrameLocks noChangeAspect="1"/>
          </p:cNvGraphicFramePr>
          <p:nvPr/>
        </p:nvGraphicFramePr>
        <p:xfrm>
          <a:off x="6096000" y="3035300"/>
          <a:ext cx="2286000" cy="1993900"/>
        </p:xfrm>
        <a:graphic>
          <a:graphicData uri="http://schemas.openxmlformats.org/presentationml/2006/ole">
            <mc:AlternateContent xmlns:mc="http://schemas.openxmlformats.org/markup-compatibility/2006">
              <mc:Choice xmlns:v="urn:schemas-microsoft-com:vml" Requires="v">
                <p:oleObj spid="_x0000_s2050" name="Foglio di lavoro" r:id="rId6" imgW="2286000" imgH="1993900" progId="Excel.Sheet.8">
                  <p:embed/>
                </p:oleObj>
              </mc:Choice>
              <mc:Fallback>
                <p:oleObj name="Foglio di lavoro" r:id="rId6" imgW="2286000" imgH="19939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035300"/>
                        <a:ext cx="2286000" cy="199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7523" name="Text Box 5"/>
          <p:cNvSpPr txBox="1">
            <a:spLocks noChangeArrowheads="1"/>
          </p:cNvSpPr>
          <p:nvPr/>
        </p:nvSpPr>
        <p:spPr bwMode="auto">
          <a:xfrm>
            <a:off x="3200400" y="304800"/>
            <a:ext cx="315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it-IT" b="1">
                <a:latin typeface="Comic Sans MS" charset="0"/>
              </a:rPr>
              <a:t>CAUSE DI CANCRO</a:t>
            </a:r>
          </a:p>
        </p:txBody>
      </p:sp>
    </p:spTree>
    <p:extLst>
      <p:ext uri="{BB962C8B-B14F-4D97-AF65-F5344CB8AC3E}">
        <p14:creationId xmlns:p14="http://schemas.microsoft.com/office/powerpoint/2010/main" val="35978190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5" name="Object 2"/>
          <p:cNvGraphicFramePr>
            <a:graphicFrameLocks noChangeAspect="1"/>
          </p:cNvGraphicFramePr>
          <p:nvPr/>
        </p:nvGraphicFramePr>
        <p:xfrm>
          <a:off x="865188" y="890588"/>
          <a:ext cx="7413625" cy="5078412"/>
        </p:xfrm>
        <a:graphic>
          <a:graphicData uri="http://schemas.openxmlformats.org/presentationml/2006/ole">
            <mc:AlternateContent xmlns:mc="http://schemas.openxmlformats.org/markup-compatibility/2006">
              <mc:Choice xmlns:v="urn:schemas-microsoft-com:vml" Requires="v">
                <p:oleObj spid="_x0000_s3073" name="Documento" r:id="rId4" imgW="7416800" imgH="5080000" progId="Word.Document.8">
                  <p:embed/>
                </p:oleObj>
              </mc:Choice>
              <mc:Fallback>
                <p:oleObj name="Documento" r:id="rId4" imgW="7416800" imgH="5080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890588"/>
                        <a:ext cx="7413625" cy="507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26834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212725" y="128588"/>
            <a:ext cx="89312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b="1">
                <a:latin typeface="Times New Roman" charset="0"/>
              </a:rPr>
              <a:t>CARATTERISTICHE DELLA CELLULA TUMORALE</a:t>
            </a:r>
          </a:p>
          <a:p>
            <a:pPr algn="ctr">
              <a:defRPr/>
            </a:pPr>
            <a:endParaRPr lang="it-IT" b="1">
              <a:latin typeface="Times New Roman" charset="0"/>
            </a:endParaRPr>
          </a:p>
          <a:p>
            <a:pPr>
              <a:defRPr/>
            </a:pPr>
            <a:r>
              <a:rPr lang="it-IT" b="1">
                <a:latin typeface="Times New Roman" charset="0"/>
                <a:sym typeface="Zapf Dingbats" charset="0"/>
              </a:rPr>
              <a:t></a:t>
            </a:r>
            <a:r>
              <a:rPr lang="it-IT" b="1">
                <a:latin typeface="Times New Roman" charset="0"/>
              </a:rPr>
              <a:t> PERDITA DELLA INIBIZIONE DA CONTATTO</a:t>
            </a:r>
          </a:p>
          <a:p>
            <a:pPr>
              <a:defRPr/>
            </a:pPr>
            <a:r>
              <a:rPr lang="it-IT" b="1">
                <a:latin typeface="Times New Roman" charset="0"/>
                <a:sym typeface="Zapf Dingbats" charset="0"/>
              </a:rPr>
              <a:t></a:t>
            </a:r>
            <a:r>
              <a:rPr lang="it-IT" b="1">
                <a:latin typeface="Times New Roman" charset="0"/>
              </a:rPr>
              <a:t> MINORE ADESIVITA' ed AGGREGABILITA'</a:t>
            </a:r>
          </a:p>
          <a:p>
            <a:pPr>
              <a:buFont typeface="Zapf Dingbats" charset="0"/>
              <a:buChar char="l"/>
              <a:defRPr/>
            </a:pPr>
            <a:r>
              <a:rPr lang="it-IT" b="1">
                <a:latin typeface="Times New Roman" charset="0"/>
              </a:rPr>
              <a:t>PROLIFERAZIONE E SOPRAVVIVENZA IN ASSENZA DI </a:t>
            </a:r>
          </a:p>
          <a:p>
            <a:pPr>
              <a:buFont typeface="Zapf Dingbats" charset="0"/>
              <a:buNone/>
              <a:defRPr/>
            </a:pPr>
            <a:r>
              <a:rPr lang="it-IT" b="1">
                <a:latin typeface="Times New Roman" charset="0"/>
              </a:rPr>
              <a:t>    ADESIONE</a:t>
            </a:r>
          </a:p>
          <a:p>
            <a:pPr>
              <a:defRPr/>
            </a:pPr>
            <a:r>
              <a:rPr lang="it-IT" b="1">
                <a:latin typeface="Times New Roman" charset="0"/>
                <a:sym typeface="Zapf Dingbats" charset="0"/>
              </a:rPr>
              <a:t></a:t>
            </a:r>
            <a:r>
              <a:rPr lang="it-IT" b="1">
                <a:latin typeface="Times New Roman" charset="0"/>
              </a:rPr>
              <a:t> NON NECESSITA DI FATTORI DI CRESCITA</a:t>
            </a:r>
          </a:p>
          <a:p>
            <a:pPr>
              <a:defRPr/>
            </a:pPr>
            <a:r>
              <a:rPr lang="it-IT" b="1">
                <a:latin typeface="Times New Roman" charset="0"/>
                <a:sym typeface="Zapf Dingbats" charset="0"/>
              </a:rPr>
              <a:t></a:t>
            </a:r>
            <a:r>
              <a:rPr lang="it-IT" b="1">
                <a:latin typeface="Times New Roman" charset="0"/>
              </a:rPr>
              <a:t> NON VA INCONTRO A SENESCENZA</a:t>
            </a:r>
          </a:p>
          <a:p>
            <a:pPr>
              <a:defRPr/>
            </a:pPr>
            <a:r>
              <a:rPr lang="it-IT" b="1">
                <a:latin typeface="Times New Roman" charset="0"/>
                <a:sym typeface="Zapf Dingbats" charset="0"/>
              </a:rPr>
              <a:t></a:t>
            </a:r>
            <a:r>
              <a:rPr lang="it-IT" b="1">
                <a:latin typeface="Times New Roman" charset="0"/>
              </a:rPr>
              <a:t> DIVERSE ANOMALIE GENETICHE, STRUTTURALI E METABOLICHE</a:t>
            </a:r>
          </a:p>
          <a:p>
            <a:pPr>
              <a:defRPr/>
            </a:pPr>
            <a:r>
              <a:rPr lang="it-IT" b="1">
                <a:latin typeface="Times New Roman" charset="0"/>
                <a:sym typeface="Zapf Dingbats" charset="0"/>
              </a:rPr>
              <a:t></a:t>
            </a:r>
            <a:r>
              <a:rPr lang="it-IT" b="1">
                <a:latin typeface="Times New Roman" charset="0"/>
              </a:rPr>
              <a:t> ATTRAVERSA LE MEMBRANE BASALI</a:t>
            </a:r>
          </a:p>
          <a:p>
            <a:pPr>
              <a:defRPr/>
            </a:pPr>
            <a:r>
              <a:rPr lang="it-IT" b="1">
                <a:latin typeface="Times New Roman" charset="0"/>
                <a:sym typeface="Zapf Dingbats" charset="0"/>
              </a:rPr>
              <a:t></a:t>
            </a:r>
            <a:r>
              <a:rPr lang="it-IT" b="1">
                <a:latin typeface="Times New Roman" charset="0"/>
              </a:rPr>
              <a:t> INDUCE NEOANGIOGENESI</a:t>
            </a:r>
          </a:p>
          <a:p>
            <a:pPr>
              <a:buFont typeface="Zapf Dingbats" charset="0"/>
              <a:buChar char="l"/>
              <a:defRPr/>
            </a:pPr>
            <a:r>
              <a:rPr lang="it-IT" b="1">
                <a:latin typeface="Times New Roman" charset="0"/>
              </a:rPr>
              <a:t>RESISTENTE ALLA REAZIONE IMMUNITARIA TRAMITE: ANTIGENI TUMORALI SCARSAMENTE IMMUNOGENI, </a:t>
            </a:r>
          </a:p>
          <a:p>
            <a:pPr>
              <a:buFont typeface="Zapf Dingbats" charset="0"/>
              <a:buNone/>
              <a:defRPr/>
            </a:pPr>
            <a:r>
              <a:rPr lang="it-IT" b="1">
                <a:latin typeface="Times New Roman" charset="0"/>
              </a:rPr>
              <a:t>VARIABILI, DEPRESSIONE PROGRESSIVA</a:t>
            </a:r>
          </a:p>
          <a:p>
            <a:pPr>
              <a:defRPr/>
            </a:pPr>
            <a:r>
              <a:rPr lang="it-IT" b="1">
                <a:latin typeface="Times New Roman" charset="0"/>
              </a:rPr>
              <a:t>DELLA RISPOSTA IMMUNITARIA</a:t>
            </a:r>
            <a:endParaRPr lang="it-IT"/>
          </a:p>
        </p:txBody>
      </p:sp>
    </p:spTree>
    <p:extLst>
      <p:ext uri="{BB962C8B-B14F-4D97-AF65-F5344CB8AC3E}">
        <p14:creationId xmlns:p14="http://schemas.microsoft.com/office/powerpoint/2010/main" val="2538397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9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93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3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493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493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4931">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4931">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4931">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49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1008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4545013" y="1125538"/>
            <a:ext cx="4598987" cy="831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sz="1600" b="1" dirty="0"/>
              <a:t>Le 6 principali alterazioni di una cellula neoplastica</a:t>
            </a:r>
          </a:p>
          <a:p>
            <a:pPr algn="ctr" eaLnBrk="1" hangingPunct="1"/>
            <a:r>
              <a:rPr lang="it-IT" sz="1600" b="1" dirty="0"/>
              <a:t>maligna</a:t>
            </a:r>
          </a:p>
          <a:p>
            <a:pPr algn="ctr" eaLnBrk="1" hangingPunct="1"/>
            <a:r>
              <a:rPr lang="it-IT" sz="1600" b="1" dirty="0"/>
              <a:t>(</a:t>
            </a:r>
            <a:r>
              <a:rPr lang="it-IT" sz="1600" b="1" dirty="0" err="1"/>
              <a:t>Hanahan</a:t>
            </a:r>
            <a:r>
              <a:rPr lang="it-IT" sz="1600" b="1" dirty="0"/>
              <a:t> e </a:t>
            </a:r>
            <a:r>
              <a:rPr lang="it-IT" sz="1600" b="1" dirty="0" err="1"/>
              <a:t>Weiberg</a:t>
            </a:r>
            <a:r>
              <a:rPr lang="it-IT" sz="1600" b="1" dirty="0"/>
              <a:t> Cell 100:57-70, 2000</a:t>
            </a:r>
          </a:p>
        </p:txBody>
      </p:sp>
      <p:sp>
        <p:nvSpPr>
          <p:cNvPr id="4" name="Text Box 9"/>
          <p:cNvSpPr txBox="1">
            <a:spLocks noChangeArrowheads="1"/>
          </p:cNvSpPr>
          <p:nvPr/>
        </p:nvSpPr>
        <p:spPr bwMode="auto">
          <a:xfrm>
            <a:off x="2965450" y="3722688"/>
            <a:ext cx="3932238" cy="457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it-IT" sz="1200" b="1"/>
              <a:t>Autosufficienza nella generazione di segnali </a:t>
            </a:r>
          </a:p>
          <a:p>
            <a:pPr eaLnBrk="1" hangingPunct="1"/>
            <a:r>
              <a:rPr lang="it-IT" sz="1200" b="1"/>
              <a:t>implicati nella proliferazione cellulare</a:t>
            </a:r>
          </a:p>
        </p:txBody>
      </p:sp>
      <p:sp>
        <p:nvSpPr>
          <p:cNvPr id="5" name="Text Box 10"/>
          <p:cNvSpPr txBox="1">
            <a:spLocks noChangeArrowheads="1"/>
          </p:cNvSpPr>
          <p:nvPr/>
        </p:nvSpPr>
        <p:spPr bwMode="auto">
          <a:xfrm>
            <a:off x="2965450" y="4264025"/>
            <a:ext cx="4319588" cy="6397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1200" b="1"/>
              <a:t>2. Ridotta sensibilità a segnali implicati nella inibizione </a:t>
            </a:r>
          </a:p>
          <a:p>
            <a:pPr eaLnBrk="1" hangingPunct="1"/>
            <a:r>
              <a:rPr lang="it-IT" sz="1200" b="1"/>
              <a:t>della proliferazione cellulare</a:t>
            </a:r>
          </a:p>
          <a:p>
            <a:pPr eaLnBrk="1" hangingPunct="1"/>
            <a:endParaRPr lang="it-IT" sz="1200" b="1"/>
          </a:p>
        </p:txBody>
      </p:sp>
      <p:sp>
        <p:nvSpPr>
          <p:cNvPr id="6" name="Text Box 11"/>
          <p:cNvSpPr txBox="1">
            <a:spLocks noChangeArrowheads="1"/>
          </p:cNvSpPr>
          <p:nvPr/>
        </p:nvSpPr>
        <p:spPr bwMode="auto">
          <a:xfrm>
            <a:off x="2998788" y="4992688"/>
            <a:ext cx="1606550"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1200" b="1"/>
              <a:t>3. Ridotta apoptosi</a:t>
            </a:r>
          </a:p>
        </p:txBody>
      </p:sp>
      <p:sp>
        <p:nvSpPr>
          <p:cNvPr id="7" name="Text Box 12"/>
          <p:cNvSpPr txBox="1">
            <a:spLocks noChangeArrowheads="1"/>
          </p:cNvSpPr>
          <p:nvPr/>
        </p:nvSpPr>
        <p:spPr bwMode="auto">
          <a:xfrm>
            <a:off x="2986088" y="5892800"/>
            <a:ext cx="2319337" cy="2762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1200" b="1"/>
              <a:t>5. Potenziale replicativo illimitato</a:t>
            </a:r>
          </a:p>
        </p:txBody>
      </p:sp>
      <p:sp>
        <p:nvSpPr>
          <p:cNvPr id="8" name="Text Box 13"/>
          <p:cNvSpPr txBox="1">
            <a:spLocks noChangeArrowheads="1"/>
          </p:cNvSpPr>
          <p:nvPr/>
        </p:nvSpPr>
        <p:spPr bwMode="auto">
          <a:xfrm>
            <a:off x="2984500" y="5451475"/>
            <a:ext cx="3133725" cy="2762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1200" b="1"/>
              <a:t>4. Capacità di indurre la neoformazione di vasi</a:t>
            </a:r>
          </a:p>
        </p:txBody>
      </p:sp>
      <p:sp>
        <p:nvSpPr>
          <p:cNvPr id="9" name="Text Box 14"/>
          <p:cNvSpPr txBox="1">
            <a:spLocks noChangeArrowheads="1"/>
          </p:cNvSpPr>
          <p:nvPr/>
        </p:nvSpPr>
        <p:spPr bwMode="auto">
          <a:xfrm>
            <a:off x="2998788" y="6246813"/>
            <a:ext cx="3989387"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1200" b="1"/>
              <a:t>6. Capacità di invadere il tessuto e dare metastasi</a:t>
            </a:r>
          </a:p>
        </p:txBody>
      </p:sp>
      <p:sp>
        <p:nvSpPr>
          <p:cNvPr id="41994" name="CasellaDiTesto 9"/>
          <p:cNvSpPr txBox="1">
            <a:spLocks noChangeArrowheads="1"/>
          </p:cNvSpPr>
          <p:nvPr/>
        </p:nvSpPr>
        <p:spPr bwMode="auto">
          <a:xfrm>
            <a:off x="1562100" y="2492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1</a:t>
            </a:r>
          </a:p>
        </p:txBody>
      </p:sp>
      <p:sp>
        <p:nvSpPr>
          <p:cNvPr id="41995" name="CasellaDiTesto 10"/>
          <p:cNvSpPr txBox="1">
            <a:spLocks noChangeArrowheads="1"/>
          </p:cNvSpPr>
          <p:nvPr/>
        </p:nvSpPr>
        <p:spPr bwMode="auto">
          <a:xfrm>
            <a:off x="3195638" y="646113"/>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2</a:t>
            </a:r>
          </a:p>
        </p:txBody>
      </p:sp>
      <p:sp>
        <p:nvSpPr>
          <p:cNvPr id="41996" name="CasellaDiTesto 11"/>
          <p:cNvSpPr txBox="1">
            <a:spLocks noChangeArrowheads="1"/>
          </p:cNvSpPr>
          <p:nvPr/>
        </p:nvSpPr>
        <p:spPr bwMode="auto">
          <a:xfrm>
            <a:off x="219075" y="6556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3</a:t>
            </a:r>
          </a:p>
        </p:txBody>
      </p:sp>
      <p:sp>
        <p:nvSpPr>
          <p:cNvPr id="41997" name="CasellaDiTesto 12"/>
          <p:cNvSpPr txBox="1">
            <a:spLocks noChangeArrowheads="1"/>
          </p:cNvSpPr>
          <p:nvPr/>
        </p:nvSpPr>
        <p:spPr bwMode="auto">
          <a:xfrm>
            <a:off x="219075" y="166528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4</a:t>
            </a:r>
          </a:p>
        </p:txBody>
      </p:sp>
      <p:sp>
        <p:nvSpPr>
          <p:cNvPr id="41998" name="CasellaDiTesto 13"/>
          <p:cNvSpPr txBox="1">
            <a:spLocks noChangeArrowheads="1"/>
          </p:cNvSpPr>
          <p:nvPr/>
        </p:nvSpPr>
        <p:spPr bwMode="auto">
          <a:xfrm>
            <a:off x="1560513" y="2378075"/>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5</a:t>
            </a:r>
          </a:p>
        </p:txBody>
      </p:sp>
      <p:sp>
        <p:nvSpPr>
          <p:cNvPr id="41999" name="CasellaDiTesto 14"/>
          <p:cNvSpPr txBox="1">
            <a:spLocks noChangeArrowheads="1"/>
          </p:cNvSpPr>
          <p:nvPr/>
        </p:nvSpPr>
        <p:spPr bwMode="auto">
          <a:xfrm>
            <a:off x="3236913" y="159226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6</a:t>
            </a:r>
          </a:p>
        </p:txBody>
      </p:sp>
    </p:spTree>
    <p:extLst>
      <p:ext uri="{BB962C8B-B14F-4D97-AF65-F5344CB8AC3E}">
        <p14:creationId xmlns:p14="http://schemas.microsoft.com/office/powerpoint/2010/main" val="4274178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35337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684213" y="6092825"/>
            <a:ext cx="494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a:t>Robbins &amp; Cotran Pathologic Basis of Disease </a:t>
            </a:r>
          </a:p>
        </p:txBody>
      </p:sp>
      <p:sp>
        <p:nvSpPr>
          <p:cNvPr id="25606" name="Line 6"/>
          <p:cNvSpPr>
            <a:spLocks noChangeShapeType="1"/>
          </p:cNvSpPr>
          <p:nvPr/>
        </p:nvSpPr>
        <p:spPr bwMode="auto">
          <a:xfrm>
            <a:off x="2916238" y="5084763"/>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07" name="Text Box 7"/>
          <p:cNvSpPr txBox="1">
            <a:spLocks noChangeArrowheads="1"/>
          </p:cNvSpPr>
          <p:nvPr/>
        </p:nvSpPr>
        <p:spPr bwMode="auto">
          <a:xfrm>
            <a:off x="4427538" y="4941888"/>
            <a:ext cx="1506537" cy="369887"/>
          </a:xfrm>
          <a:prstGeom prst="rect">
            <a:avLst/>
          </a:prstGeom>
          <a:solidFill>
            <a:schemeClr val="accent5">
              <a:lumMod val="60000"/>
              <a:lumOff val="40000"/>
            </a:schemeClr>
          </a:solidFill>
          <a:ln w="9525">
            <a:noFill/>
            <a:miter lim="800000"/>
            <a:headEnd/>
            <a:tailEnd/>
          </a:ln>
        </p:spPr>
        <p:txBody>
          <a:bodyPr>
            <a:spAutoFit/>
          </a:bodyPr>
          <a:lstStyle/>
          <a:p>
            <a:pPr fontAlgn="auto">
              <a:spcBef>
                <a:spcPts val="0"/>
              </a:spcBef>
              <a:spcAft>
                <a:spcPts val="0"/>
              </a:spcAft>
              <a:defRPr/>
            </a:pPr>
            <a:r>
              <a:rPr lang="it-IT" b="1" dirty="0" err="1">
                <a:latin typeface="+mn-lt"/>
                <a:ea typeface="+mn-ea"/>
                <a:cs typeface="+mn-cs"/>
              </a:rPr>
              <a:t>Progression</a:t>
            </a:r>
            <a:endParaRPr lang="it-IT" b="1" dirty="0">
              <a:latin typeface="+mn-lt"/>
              <a:ea typeface="+mn-ea"/>
              <a:cs typeface="+mn-cs"/>
            </a:endParaRPr>
          </a:p>
        </p:txBody>
      </p:sp>
      <p:sp>
        <p:nvSpPr>
          <p:cNvPr id="3" name="CasellaDiTesto 2"/>
          <p:cNvSpPr txBox="1"/>
          <p:nvPr/>
        </p:nvSpPr>
        <p:spPr>
          <a:xfrm>
            <a:off x="1286610" y="244203"/>
            <a:ext cx="6707824" cy="369332"/>
          </a:xfrm>
          <a:prstGeom prst="rect">
            <a:avLst/>
          </a:prstGeom>
          <a:solidFill>
            <a:srgbClr val="FCD5B5"/>
          </a:solidFill>
        </p:spPr>
        <p:txBody>
          <a:bodyPr wrap="none" rtlCol="0">
            <a:spAutoFit/>
          </a:bodyPr>
          <a:lstStyle/>
          <a:p>
            <a:r>
              <a:rPr lang="it-IT" b="1" dirty="0" smtClean="0"/>
              <a:t>LE TRE TAPPE DELLA STORIA NATURALE  DI UN TUMORE</a:t>
            </a:r>
            <a:endParaRPr lang="it-IT" b="1" dirty="0"/>
          </a:p>
        </p:txBody>
      </p:sp>
    </p:spTree>
    <p:extLst>
      <p:ext uri="{BB962C8B-B14F-4D97-AF65-F5344CB8AC3E}">
        <p14:creationId xmlns:p14="http://schemas.microsoft.com/office/powerpoint/2010/main" val="1225893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7"/>
                                        </p:tgtEl>
                                        <p:attrNameLst>
                                          <p:attrName>style.visibility</p:attrName>
                                        </p:attrNameLst>
                                      </p:cBhvr>
                                      <p:to>
                                        <p:strVal val="visible"/>
                                      </p:to>
                                    </p:set>
                                    <p:anim calcmode="lin" valueType="num">
                                      <p:cBhvr additive="base">
                                        <p:cTn id="11" dur="500" fill="hold"/>
                                        <p:tgtEl>
                                          <p:spTgt spid="25607"/>
                                        </p:tgtEl>
                                        <p:attrNameLst>
                                          <p:attrName>ppt_x</p:attrName>
                                        </p:attrNameLst>
                                      </p:cBhvr>
                                      <p:tavLst>
                                        <p:tav tm="0">
                                          <p:val>
                                            <p:strVal val="#ppt_x"/>
                                          </p:val>
                                        </p:tav>
                                        <p:tav tm="100000">
                                          <p:val>
                                            <p:strVal val="#ppt_x"/>
                                          </p:val>
                                        </p:tav>
                                      </p:tavLst>
                                    </p:anim>
                                    <p:anim calcmode="lin" valueType="num">
                                      <p:cBhvr additive="base">
                                        <p:cTn id="1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79400"/>
            <a:ext cx="8986837"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4570413"/>
            <a:ext cx="72294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988" y="5638800"/>
            <a:ext cx="2984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CasellaDiTesto 4"/>
          <p:cNvSpPr txBox="1">
            <a:spLocks noChangeArrowheads="1"/>
          </p:cNvSpPr>
          <p:nvPr/>
        </p:nvSpPr>
        <p:spPr bwMode="auto">
          <a:xfrm>
            <a:off x="20638" y="5662613"/>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a:t>Pag.</a:t>
            </a:r>
          </a:p>
        </p:txBody>
      </p:sp>
    </p:spTree>
    <p:extLst>
      <p:ext uri="{BB962C8B-B14F-4D97-AF65-F5344CB8AC3E}">
        <p14:creationId xmlns:p14="http://schemas.microsoft.com/office/powerpoint/2010/main" val="2639057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Fig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5654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1028700" y="766763"/>
            <a:ext cx="6951663" cy="830262"/>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600" b="1">
                <a:latin typeface="Calibri" charset="0"/>
              </a:rPr>
              <a:t>L</a:t>
            </a:r>
            <a:r>
              <a:rPr lang="ja-JP" altLang="it-IT" sz="1600" b="1">
                <a:latin typeface="Calibri" charset="0"/>
              </a:rPr>
              <a:t>’</a:t>
            </a:r>
            <a:r>
              <a:rPr lang="it-IT" sz="1600" b="1">
                <a:latin typeface="Calibri" charset="0"/>
              </a:rPr>
              <a:t>aumentato trasporto di glucosio da parte delle cellule tumorali viene utilizzato</a:t>
            </a:r>
          </a:p>
          <a:p>
            <a:pPr algn="ctr" eaLnBrk="1" hangingPunct="1"/>
            <a:r>
              <a:rPr lang="it-IT" sz="1600" b="1">
                <a:latin typeface="Calibri" charset="0"/>
              </a:rPr>
              <a:t>per visualizzarle mediante fluorodesossiglucosio radioattivo mediante</a:t>
            </a:r>
          </a:p>
          <a:p>
            <a:pPr algn="ctr" eaLnBrk="1" hangingPunct="1"/>
            <a:r>
              <a:rPr lang="ja-JP" altLang="it-IT" sz="1600" b="1">
                <a:latin typeface="Calibri" charset="0"/>
              </a:rPr>
              <a:t>“</a:t>
            </a:r>
            <a:r>
              <a:rPr lang="it-IT" sz="1600" b="1" i="1">
                <a:latin typeface="Calibri" charset="0"/>
              </a:rPr>
              <a:t>positron emission tomography</a:t>
            </a:r>
            <a:r>
              <a:rPr lang="ja-JP" altLang="it-IT" sz="1600" b="1">
                <a:latin typeface="Calibri" charset="0"/>
              </a:rPr>
              <a:t>”</a:t>
            </a:r>
            <a:r>
              <a:rPr lang="it-IT" sz="1600" b="1">
                <a:latin typeface="Calibri" charset="0"/>
              </a:rPr>
              <a:t> (PET)</a:t>
            </a:r>
          </a:p>
        </p:txBody>
      </p:sp>
      <p:sp>
        <p:nvSpPr>
          <p:cNvPr id="41988" name="Text Box 7"/>
          <p:cNvSpPr txBox="1">
            <a:spLocks noChangeArrowheads="1"/>
          </p:cNvSpPr>
          <p:nvPr/>
        </p:nvSpPr>
        <p:spPr bwMode="auto">
          <a:xfrm>
            <a:off x="5703888" y="3214688"/>
            <a:ext cx="18002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b="1">
                <a:latin typeface="Calibri" charset="0"/>
              </a:rPr>
              <a:t>T</a:t>
            </a:r>
            <a:r>
              <a:rPr lang="it-IT" sz="1800">
                <a:latin typeface="Calibri" charset="0"/>
              </a:rPr>
              <a:t>=tumore</a:t>
            </a:r>
          </a:p>
          <a:p>
            <a:pPr eaLnBrk="1" hangingPunct="1"/>
            <a:endParaRPr lang="it-IT" sz="1800">
              <a:latin typeface="Calibri" charset="0"/>
            </a:endParaRPr>
          </a:p>
          <a:p>
            <a:pPr eaLnBrk="1" hangingPunct="1"/>
            <a:r>
              <a:rPr lang="it-IT" sz="1800" b="1">
                <a:latin typeface="Calibri" charset="0"/>
              </a:rPr>
              <a:t>K</a:t>
            </a:r>
            <a:r>
              <a:rPr lang="it-IT" sz="1800">
                <a:latin typeface="Calibri" charset="0"/>
              </a:rPr>
              <a:t>=kidney (reni)</a:t>
            </a:r>
          </a:p>
          <a:p>
            <a:pPr eaLnBrk="1" hangingPunct="1"/>
            <a:endParaRPr lang="it-IT" sz="1800">
              <a:latin typeface="Calibri" charset="0"/>
            </a:endParaRPr>
          </a:p>
          <a:p>
            <a:pPr eaLnBrk="1" hangingPunct="1"/>
            <a:r>
              <a:rPr lang="it-IT" sz="1800" b="1">
                <a:latin typeface="Calibri" charset="0"/>
              </a:rPr>
              <a:t>B</a:t>
            </a:r>
            <a:r>
              <a:rPr lang="it-IT" sz="1800">
                <a:latin typeface="Calibri" charset="0"/>
              </a:rPr>
              <a:t>=bladder (vescica)</a:t>
            </a:r>
          </a:p>
        </p:txBody>
      </p:sp>
    </p:spTree>
    <p:extLst>
      <p:ext uri="{BB962C8B-B14F-4D97-AF65-F5344CB8AC3E}">
        <p14:creationId xmlns:p14="http://schemas.microsoft.com/office/powerpoint/2010/main" val="24016603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682750"/>
            <a:ext cx="515302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1685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gleev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77882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3190875" y="2159000"/>
            <a:ext cx="1989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it-IT" sz="1600">
                <a:latin typeface="Comic Sans MS" charset="0"/>
              </a:rPr>
              <a:t>(Imatinib mesilato)</a:t>
            </a:r>
          </a:p>
        </p:txBody>
      </p:sp>
      <p:sp>
        <p:nvSpPr>
          <p:cNvPr id="2" name="CasellaDiTesto 1"/>
          <p:cNvSpPr txBox="1"/>
          <p:nvPr/>
        </p:nvSpPr>
        <p:spPr>
          <a:xfrm>
            <a:off x="186272" y="304800"/>
            <a:ext cx="8754433" cy="923330"/>
          </a:xfrm>
          <a:prstGeom prst="rect">
            <a:avLst/>
          </a:prstGeom>
          <a:solidFill>
            <a:schemeClr val="accent6">
              <a:lumMod val="40000"/>
              <a:lumOff val="60000"/>
            </a:schemeClr>
          </a:solidFill>
        </p:spPr>
        <p:txBody>
          <a:bodyPr wrap="none" rtlCol="0">
            <a:spAutoFit/>
          </a:bodyPr>
          <a:lstStyle/>
          <a:p>
            <a:r>
              <a:rPr lang="it-IT" b="1" dirty="0" smtClean="0"/>
              <a:t>La comprensione dei meccanismi di trasduzione del segnale e della funzione di specifici</a:t>
            </a:r>
          </a:p>
          <a:p>
            <a:r>
              <a:rPr lang="it-IT" b="1" dirty="0"/>
              <a:t>o</a:t>
            </a:r>
            <a:r>
              <a:rPr lang="it-IT" b="1" dirty="0" smtClean="0"/>
              <a:t>ncogeni ha permesso di trovare farmaci che hanno un bersaglio specifico e non agiscono</a:t>
            </a:r>
          </a:p>
          <a:p>
            <a:r>
              <a:rPr lang="it-IT" b="1" dirty="0"/>
              <a:t>s</a:t>
            </a:r>
            <a:r>
              <a:rPr lang="it-IT" b="1" dirty="0" smtClean="0"/>
              <a:t>emplicemente uccidendo cellule in attiva proliferazione</a:t>
            </a:r>
            <a:endParaRPr lang="it-IT" b="1" dirty="0"/>
          </a:p>
        </p:txBody>
      </p:sp>
    </p:spTree>
    <p:extLst>
      <p:ext uri="{BB962C8B-B14F-4D97-AF65-F5344CB8AC3E}">
        <p14:creationId xmlns:p14="http://schemas.microsoft.com/office/powerpoint/2010/main" val="1585249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930400"/>
            <a:ext cx="4140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7053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071563"/>
            <a:ext cx="67135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2877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041400"/>
            <a:ext cx="6370638"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5294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2022475"/>
            <a:ext cx="3836987"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60400" y="1125008"/>
            <a:ext cx="7699544" cy="923330"/>
          </a:xfrm>
          <a:prstGeom prst="rect">
            <a:avLst/>
          </a:prstGeom>
          <a:solidFill>
            <a:srgbClr val="FCD5B5"/>
          </a:solidFill>
        </p:spPr>
        <p:txBody>
          <a:bodyPr wrap="none" rtlCol="0">
            <a:spAutoFit/>
          </a:bodyPr>
          <a:lstStyle/>
          <a:p>
            <a:r>
              <a:rPr lang="it-IT" b="1" dirty="0" smtClean="0"/>
              <a:t>I </a:t>
            </a:r>
            <a:r>
              <a:rPr lang="it-IT" b="1" dirty="0" err="1" smtClean="0"/>
              <a:t>rettrovirus</a:t>
            </a:r>
            <a:r>
              <a:rPr lang="it-IT" b="1" dirty="0" smtClean="0"/>
              <a:t> oncogeni a RNA determinano trasformazione neoplastica perché</a:t>
            </a:r>
          </a:p>
          <a:p>
            <a:r>
              <a:rPr lang="it-IT" b="1" dirty="0"/>
              <a:t>c</a:t>
            </a:r>
            <a:r>
              <a:rPr lang="it-IT" b="1" dirty="0" smtClean="0"/>
              <a:t>ontengono proto-oncogeni, generalmente mutati e che agiscono quindi come</a:t>
            </a:r>
          </a:p>
          <a:p>
            <a:r>
              <a:rPr lang="it-IT" b="1" dirty="0" smtClean="0"/>
              <a:t>oncogeni</a:t>
            </a:r>
            <a:endParaRPr lang="it-IT" b="1" dirty="0"/>
          </a:p>
        </p:txBody>
      </p:sp>
    </p:spTree>
    <p:extLst>
      <p:ext uri="{BB962C8B-B14F-4D97-AF65-F5344CB8AC3E}">
        <p14:creationId xmlns:p14="http://schemas.microsoft.com/office/powerpoint/2010/main" val="8142495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15925"/>
            <a:ext cx="88201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91067" y="5113867"/>
            <a:ext cx="8310801" cy="646331"/>
          </a:xfrm>
          <a:prstGeom prst="rect">
            <a:avLst/>
          </a:prstGeom>
          <a:solidFill>
            <a:srgbClr val="FCD5B5"/>
          </a:solidFill>
        </p:spPr>
        <p:txBody>
          <a:bodyPr wrap="none" rtlCol="0">
            <a:spAutoFit/>
          </a:bodyPr>
          <a:lstStyle/>
          <a:p>
            <a:r>
              <a:rPr lang="it-IT" b="1" dirty="0" smtClean="0"/>
              <a:t>I virus a DNA determinano tumori perché sintetizzano proteine che legano e attivano</a:t>
            </a:r>
          </a:p>
          <a:p>
            <a:r>
              <a:rPr lang="it-IT" b="1" dirty="0"/>
              <a:t>o</a:t>
            </a:r>
            <a:r>
              <a:rPr lang="it-IT" b="1" dirty="0" smtClean="0"/>
              <a:t>ncogeni o legano e inibiscono geni onco-soppressori</a:t>
            </a:r>
            <a:endParaRPr lang="it-IT" b="1" dirty="0"/>
          </a:p>
        </p:txBody>
      </p:sp>
    </p:spTree>
    <p:extLst>
      <p:ext uri="{BB962C8B-B14F-4D97-AF65-F5344CB8AC3E}">
        <p14:creationId xmlns:p14="http://schemas.microsoft.com/office/powerpoint/2010/main" val="5945863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66800"/>
            <a:ext cx="70564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303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609600"/>
            <a:ext cx="7772400" cy="1143000"/>
          </a:xfrm>
        </p:spPr>
        <p:txBody>
          <a:bodyPr/>
          <a:lstStyle/>
          <a:p>
            <a:pPr eaLnBrk="1" hangingPunct="1"/>
            <a:r>
              <a:rPr lang="it-IT" b="1">
                <a:latin typeface="Times" charset="0"/>
              </a:rPr>
              <a:t>Definizione di cancerogeno </a:t>
            </a:r>
            <a:r>
              <a:rPr lang="it-IT" sz="2000" b="1">
                <a:latin typeface="Times" charset="0"/>
              </a:rPr>
              <a:t>(J &amp; E Miller)</a:t>
            </a:r>
            <a:endParaRPr lang="it-IT">
              <a:latin typeface="Times" charset="0"/>
            </a:endParaRPr>
          </a:p>
        </p:txBody>
      </p:sp>
      <p:sp>
        <p:nvSpPr>
          <p:cNvPr id="111618" name="Text Box 3"/>
          <p:cNvSpPr txBox="1">
            <a:spLocks noChangeArrowheads="1"/>
          </p:cNvSpPr>
          <p:nvPr/>
        </p:nvSpPr>
        <p:spPr bwMode="auto">
          <a:xfrm>
            <a:off x="457200" y="1828800"/>
            <a:ext cx="8716963"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150000"/>
              </a:lnSpc>
            </a:pPr>
            <a:r>
              <a:rPr lang="it-IT" b="1"/>
              <a:t>Dicesi cancerogeno un agente che, somministrato a un animale previamente non trattato, induce, per azione genotossica diretta, un incremento statisticamente significativo dell’incidenza di una data neoplasia rispetto agli animali di controllo (non esposti all’azione dell’agente in questione); ciò indipendentemente dal fatto se, nella popolazione animale di riferimento, l’incidenza spontanea della neoplasia in oggetto sia alta o bassa.</a:t>
            </a:r>
            <a:endParaRPr lang="it-IT"/>
          </a:p>
        </p:txBody>
      </p:sp>
    </p:spTree>
    <p:extLst>
      <p:ext uri="{BB962C8B-B14F-4D97-AF65-F5344CB8AC3E}">
        <p14:creationId xmlns:p14="http://schemas.microsoft.com/office/powerpoint/2010/main" val="41964741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1" name="Object 2"/>
          <p:cNvGraphicFramePr>
            <a:graphicFrameLocks noChangeAspect="1"/>
          </p:cNvGraphicFramePr>
          <p:nvPr/>
        </p:nvGraphicFramePr>
        <p:xfrm>
          <a:off x="1535113" y="57150"/>
          <a:ext cx="6084887" cy="6648450"/>
        </p:xfrm>
        <a:graphic>
          <a:graphicData uri="http://schemas.openxmlformats.org/presentationml/2006/ole">
            <mc:AlternateContent xmlns:mc="http://schemas.openxmlformats.org/markup-compatibility/2006">
              <mc:Choice xmlns:v="urn:schemas-microsoft-com:vml" Requires="v">
                <p:oleObj spid="_x0000_s4097" name="Documento" r:id="rId4" imgW="7416800" imgH="8089900" progId="Word.Document.8">
                  <p:embed/>
                </p:oleObj>
              </mc:Choice>
              <mc:Fallback>
                <p:oleObj name="Documento" r:id="rId4" imgW="7416800" imgH="8089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57150"/>
                        <a:ext cx="6084887" cy="664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577202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76200"/>
            <a:ext cx="390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Text Box 3"/>
          <p:cNvSpPr txBox="1">
            <a:spLocks noChangeArrowheads="1"/>
          </p:cNvSpPr>
          <p:nvPr/>
        </p:nvSpPr>
        <p:spPr bwMode="auto">
          <a:xfrm>
            <a:off x="304800" y="228600"/>
            <a:ext cx="155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La cascata</a:t>
            </a:r>
          </a:p>
          <a:p>
            <a:r>
              <a:rPr lang="en-US"/>
              <a:t>metastatica</a:t>
            </a:r>
          </a:p>
        </p:txBody>
      </p:sp>
    </p:spTree>
    <p:extLst>
      <p:ext uri="{BB962C8B-B14F-4D97-AF65-F5344CB8AC3E}">
        <p14:creationId xmlns:p14="http://schemas.microsoft.com/office/powerpoint/2010/main" val="2777886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12738"/>
            <a:ext cx="6769100"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2048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normAutofit fontScale="90000"/>
          </a:bodyPr>
          <a:lstStyle/>
          <a:p>
            <a:pPr eaLnBrk="1" hangingPunct="1"/>
            <a:r>
              <a:rPr lang="it-IT" sz="3600">
                <a:latin typeface="Comic Sans MS" charset="0"/>
              </a:rPr>
              <a:t>CANCEROGENESI CHIMICA:</a:t>
            </a:r>
            <a:br>
              <a:rPr lang="it-IT" sz="3600">
                <a:latin typeface="Comic Sans MS" charset="0"/>
              </a:rPr>
            </a:br>
            <a:r>
              <a:rPr lang="it-IT" sz="3600">
                <a:latin typeface="Comic Sans MS" charset="0"/>
              </a:rPr>
              <a:t>Alcune tappe salienti</a:t>
            </a:r>
          </a:p>
        </p:txBody>
      </p:sp>
      <p:sp>
        <p:nvSpPr>
          <p:cNvPr id="154626" name="Rectangle 3"/>
          <p:cNvSpPr>
            <a:spLocks noGrp="1" noChangeArrowheads="1"/>
          </p:cNvSpPr>
          <p:nvPr>
            <p:ph type="body" idx="1"/>
          </p:nvPr>
        </p:nvSpPr>
        <p:spPr/>
        <p:txBody>
          <a:bodyPr/>
          <a:lstStyle/>
          <a:p>
            <a:pPr eaLnBrk="1" hangingPunct="1"/>
            <a:r>
              <a:rPr lang="it-IT" sz="1800" b="1">
                <a:latin typeface="Comic Sans MS" charset="0"/>
              </a:rPr>
              <a:t>1775</a:t>
            </a:r>
            <a:r>
              <a:rPr lang="it-IT" sz="1800">
                <a:latin typeface="Comic Sans MS" charset="0"/>
              </a:rPr>
              <a:t>: Sir Percival Pott associa cr. Scroto a fuliggine negli spazzacamini inglesi</a:t>
            </a:r>
          </a:p>
          <a:p>
            <a:pPr eaLnBrk="1" hangingPunct="1"/>
            <a:r>
              <a:rPr lang="it-IT" sz="1800" b="1">
                <a:latin typeface="Comic Sans MS" charset="0"/>
              </a:rPr>
              <a:t>1915</a:t>
            </a:r>
            <a:r>
              <a:rPr lang="it-IT" sz="1800">
                <a:latin typeface="Comic Sans MS" charset="0"/>
              </a:rPr>
              <a:t>: Yamagiwa e Ichikawa pennellano catrame grezzo sulla cute di conigli e causano neoplasie</a:t>
            </a:r>
          </a:p>
          <a:p>
            <a:pPr eaLnBrk="1" hangingPunct="1"/>
            <a:r>
              <a:rPr lang="it-IT" sz="1800" b="1">
                <a:latin typeface="Comic Sans MS" charset="0"/>
              </a:rPr>
              <a:t>1925</a:t>
            </a:r>
            <a:r>
              <a:rPr lang="it-IT" sz="1800">
                <a:latin typeface="Comic Sans MS" charset="0"/>
              </a:rPr>
              <a:t>: Kennaway dimostra che i componenti attivi del catrame grezzo sono idrocarburi policiclici</a:t>
            </a:r>
          </a:p>
          <a:p>
            <a:pPr eaLnBrk="1" hangingPunct="1"/>
            <a:r>
              <a:rPr lang="it-IT" sz="1800" b="1">
                <a:latin typeface="Comic Sans MS" charset="0"/>
              </a:rPr>
              <a:t>1930</a:t>
            </a:r>
            <a:r>
              <a:rPr lang="it-IT" sz="1800">
                <a:latin typeface="Comic Sans MS" charset="0"/>
              </a:rPr>
              <a:t>: Sintesi chimica del primo cancerogeno (dibenzantracene)</a:t>
            </a:r>
          </a:p>
          <a:p>
            <a:pPr eaLnBrk="1" hangingPunct="1"/>
            <a:r>
              <a:rPr lang="it-IT" sz="1800" b="1">
                <a:latin typeface="Comic Sans MS" charset="0"/>
              </a:rPr>
              <a:t>1935</a:t>
            </a:r>
            <a:r>
              <a:rPr lang="it-IT" sz="1800">
                <a:latin typeface="Comic Sans MS" charset="0"/>
              </a:rPr>
              <a:t>: Cancerogenesi indiretta (coloranti azoici causano cancerogenesi epatica) </a:t>
            </a:r>
          </a:p>
        </p:txBody>
      </p:sp>
    </p:spTree>
    <p:extLst>
      <p:ext uri="{BB962C8B-B14F-4D97-AF65-F5344CB8AC3E}">
        <p14:creationId xmlns:p14="http://schemas.microsoft.com/office/powerpoint/2010/main" val="2213686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254000"/>
            <a:ext cx="9144000" cy="6342529"/>
          </a:xfrm>
          <a:prstGeom prst="rect">
            <a:avLst/>
          </a:prstGeom>
        </p:spPr>
      </p:pic>
    </p:spTree>
    <p:extLst>
      <p:ext uri="{BB962C8B-B14F-4D97-AF65-F5344CB8AC3E}">
        <p14:creationId xmlns:p14="http://schemas.microsoft.com/office/powerpoint/2010/main" val="3999672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0" y="942975"/>
            <a:ext cx="93599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it-IT">
                <a:latin typeface="Comic Sans MS" charset="0"/>
              </a:rPr>
              <a:t>I cancerogeni chimici hanno una comune modalità di azione: allo</a:t>
            </a:r>
          </a:p>
          <a:p>
            <a:r>
              <a:rPr lang="it-IT">
                <a:latin typeface="Comic Sans MS" charset="0"/>
              </a:rPr>
              <a:t>stato nativo o in seguito a trasformazioni metaboliche espongono</a:t>
            </a:r>
          </a:p>
          <a:p>
            <a:r>
              <a:rPr lang="it-IT">
                <a:latin typeface="Comic Sans MS" charset="0"/>
              </a:rPr>
              <a:t>gruppi elettrofili altamente reattivi che stabiliscono legami</a:t>
            </a:r>
          </a:p>
          <a:p>
            <a:r>
              <a:rPr lang="it-IT">
                <a:latin typeface="Comic Sans MS" charset="0"/>
              </a:rPr>
              <a:t>covalenti con siti nucleofili (ricchi di elettroni) di proteine e </a:t>
            </a:r>
          </a:p>
          <a:p>
            <a:r>
              <a:rPr lang="it-IT">
                <a:latin typeface="Comic Sans MS" charset="0"/>
              </a:rPr>
              <a:t>acidi nucleici formando composti di addizione (ADDOTTI)</a:t>
            </a:r>
          </a:p>
          <a:p>
            <a:endParaRPr lang="it-IT">
              <a:latin typeface="Comic Sans MS" charset="0"/>
            </a:endParaRPr>
          </a:p>
          <a:p>
            <a:r>
              <a:rPr lang="it-IT">
                <a:latin typeface="Comic Sans MS" charset="0"/>
              </a:rPr>
              <a:t>I cancerogeni chimici più importanti per la salute umana sono:</a:t>
            </a:r>
          </a:p>
          <a:p>
            <a:r>
              <a:rPr lang="it-IT">
                <a:latin typeface="Comic Sans MS" charset="0"/>
              </a:rPr>
              <a:t>@ Gli idrocarburi aromatici policiclici ed eterociclici</a:t>
            </a:r>
          </a:p>
          <a:p>
            <a:r>
              <a:rPr lang="it-IT">
                <a:latin typeface="Comic Sans MS" charset="0"/>
              </a:rPr>
              <a:t>@ Le amine aromatiche e coloranti azoici</a:t>
            </a:r>
          </a:p>
          <a:p>
            <a:r>
              <a:rPr lang="it-IT">
                <a:latin typeface="Comic Sans MS" charset="0"/>
              </a:rPr>
              <a:t>@ Le N-nitrosamine</a:t>
            </a:r>
          </a:p>
          <a:p>
            <a:r>
              <a:rPr lang="it-IT">
                <a:latin typeface="Comic Sans MS" charset="0"/>
              </a:rPr>
              <a:t>@ Le aflatossine</a:t>
            </a:r>
          </a:p>
        </p:txBody>
      </p:sp>
    </p:spTree>
    <p:extLst>
      <p:ext uri="{BB962C8B-B14F-4D97-AF65-F5344CB8AC3E}">
        <p14:creationId xmlns:p14="http://schemas.microsoft.com/office/powerpoint/2010/main" val="2099150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750" y="1773238"/>
            <a:ext cx="8135938" cy="4832350"/>
          </a:xfrm>
          <a:prstGeom prst="rect">
            <a:avLst/>
          </a:prstGeom>
        </p:spPr>
        <p:txBody>
          <a:bodyPr>
            <a:spAutoFit/>
          </a:bodyPr>
          <a:lstStyle/>
          <a:p>
            <a:pPr eaLnBrk="1" hangingPunct="1">
              <a:defRPr/>
            </a:pPr>
            <a:r>
              <a:rPr lang="en-US" sz="1400" b="1" dirty="0" err="1">
                <a:latin typeface="+mn-lt"/>
              </a:rPr>
              <a:t>Idrocarburi</a:t>
            </a:r>
            <a:r>
              <a:rPr lang="en-US" sz="1400" b="1" dirty="0">
                <a:latin typeface="+mn-lt"/>
              </a:rPr>
              <a:t> </a:t>
            </a:r>
            <a:r>
              <a:rPr lang="en-US" sz="1400" b="1" dirty="0" err="1">
                <a:latin typeface="+mn-lt"/>
              </a:rPr>
              <a:t>aromatici</a:t>
            </a:r>
            <a:r>
              <a:rPr lang="en-US" sz="1400" b="1" dirty="0">
                <a:latin typeface="+mn-lt"/>
              </a:rPr>
              <a:t> </a:t>
            </a:r>
            <a:r>
              <a:rPr lang="en-US" sz="1400" b="1" dirty="0" err="1">
                <a:latin typeface="+mn-lt"/>
              </a:rPr>
              <a:t>policiclici</a:t>
            </a:r>
            <a:r>
              <a:rPr lang="en-US" sz="1400" dirty="0">
                <a:latin typeface="+mn-lt"/>
              </a:rPr>
              <a:t> </a:t>
            </a:r>
          </a:p>
          <a:p>
            <a:pPr eaLnBrk="1" hangingPunct="1">
              <a:defRPr/>
            </a:pPr>
            <a:r>
              <a:rPr lang="en-US" sz="1400" dirty="0">
                <a:latin typeface="+mn-lt"/>
              </a:rPr>
              <a:t>Si </a:t>
            </a:r>
            <a:r>
              <a:rPr lang="en-US" sz="1400" dirty="0" err="1">
                <a:latin typeface="+mn-lt"/>
              </a:rPr>
              <a:t>trovano</a:t>
            </a:r>
            <a:r>
              <a:rPr lang="en-US" sz="1400" dirty="0">
                <a:latin typeface="+mn-lt"/>
              </a:rPr>
              <a:t> </a:t>
            </a:r>
            <a:r>
              <a:rPr lang="en-US" sz="1400" dirty="0" err="1">
                <a:latin typeface="+mn-lt"/>
              </a:rPr>
              <a:t>nel</a:t>
            </a:r>
            <a:r>
              <a:rPr lang="en-US" sz="1400" dirty="0">
                <a:latin typeface="+mn-lt"/>
              </a:rPr>
              <a:t> </a:t>
            </a:r>
            <a:r>
              <a:rPr lang="en-US" sz="1400" dirty="0" err="1">
                <a:latin typeface="+mn-lt"/>
              </a:rPr>
              <a:t>petrolio</a:t>
            </a:r>
            <a:r>
              <a:rPr lang="en-US" sz="1400" dirty="0">
                <a:latin typeface="+mn-lt"/>
              </a:rPr>
              <a:t> e </a:t>
            </a:r>
            <a:r>
              <a:rPr lang="en-US" sz="1400" dirty="0" err="1">
                <a:latin typeface="+mn-lt"/>
              </a:rPr>
              <a:t>carbone</a:t>
            </a:r>
            <a:r>
              <a:rPr lang="en-US" sz="1400" dirty="0">
                <a:latin typeface="+mn-lt"/>
              </a:rPr>
              <a:t> </a:t>
            </a:r>
            <a:r>
              <a:rPr lang="en-US" sz="1400" dirty="0" err="1">
                <a:latin typeface="+mn-lt"/>
              </a:rPr>
              <a:t>fossile</a:t>
            </a:r>
            <a:r>
              <a:rPr lang="en-US" sz="1400" dirty="0">
                <a:latin typeface="+mn-lt"/>
              </a:rPr>
              <a:t>. </a:t>
            </a:r>
          </a:p>
          <a:p>
            <a:pPr eaLnBrk="1" hangingPunct="1">
              <a:defRPr/>
            </a:pPr>
            <a:r>
              <a:rPr lang="en-US" sz="1400" dirty="0" err="1">
                <a:latin typeface="+mn-lt"/>
              </a:rPr>
              <a:t>Sono</a:t>
            </a:r>
            <a:r>
              <a:rPr lang="en-US" sz="1400" dirty="0">
                <a:latin typeface="+mn-lt"/>
              </a:rPr>
              <a:t> </a:t>
            </a:r>
            <a:r>
              <a:rPr lang="en-US" sz="1400" dirty="0" err="1">
                <a:latin typeface="+mn-lt"/>
              </a:rPr>
              <a:t>anche</a:t>
            </a:r>
            <a:r>
              <a:rPr lang="en-US" sz="1400" dirty="0">
                <a:latin typeface="+mn-lt"/>
              </a:rPr>
              <a:t> </a:t>
            </a:r>
            <a:r>
              <a:rPr lang="en-US" sz="1400" dirty="0" err="1">
                <a:latin typeface="+mn-lt"/>
              </a:rPr>
              <a:t>prodotti</a:t>
            </a:r>
            <a:r>
              <a:rPr lang="en-US" sz="1400" dirty="0">
                <a:latin typeface="+mn-lt"/>
              </a:rPr>
              <a:t> di </a:t>
            </a:r>
            <a:r>
              <a:rPr lang="en-US" sz="1400" dirty="0" err="1">
                <a:latin typeface="+mn-lt"/>
              </a:rPr>
              <a:t>combustione</a:t>
            </a:r>
            <a:r>
              <a:rPr lang="en-US" sz="1400" dirty="0">
                <a:latin typeface="+mn-lt"/>
              </a:rPr>
              <a:t> </a:t>
            </a:r>
            <a:r>
              <a:rPr lang="en-US" sz="1400" dirty="0" err="1">
                <a:latin typeface="+mn-lt"/>
              </a:rPr>
              <a:t>incompleta</a:t>
            </a:r>
            <a:r>
              <a:rPr lang="en-US" sz="1400" dirty="0">
                <a:latin typeface="+mn-lt"/>
              </a:rPr>
              <a:t> di: </a:t>
            </a:r>
            <a:r>
              <a:rPr lang="en-US" sz="1400" dirty="0" err="1">
                <a:latin typeface="+mn-lt"/>
              </a:rPr>
              <a:t>combustibili</a:t>
            </a:r>
            <a:r>
              <a:rPr lang="en-US" sz="1400" dirty="0">
                <a:latin typeface="+mn-lt"/>
              </a:rPr>
              <a:t> </a:t>
            </a:r>
            <a:r>
              <a:rPr lang="en-US" sz="1400" dirty="0" err="1">
                <a:latin typeface="+mn-lt"/>
              </a:rPr>
              <a:t>fossili</a:t>
            </a:r>
            <a:r>
              <a:rPr lang="en-US" sz="1400" dirty="0">
                <a:latin typeface="+mn-lt"/>
              </a:rPr>
              <a:t>, </a:t>
            </a:r>
            <a:r>
              <a:rPr lang="en-US" sz="1400" dirty="0" err="1">
                <a:latin typeface="+mn-lt"/>
              </a:rPr>
              <a:t>legna</a:t>
            </a:r>
            <a:r>
              <a:rPr lang="en-US" sz="1400" dirty="0">
                <a:latin typeface="+mn-lt"/>
              </a:rPr>
              <a:t>, </a:t>
            </a:r>
            <a:r>
              <a:rPr lang="en-US" sz="1400" dirty="0" err="1">
                <a:latin typeface="+mn-lt"/>
              </a:rPr>
              <a:t>tabacco</a:t>
            </a:r>
            <a:r>
              <a:rPr lang="en-US" sz="1400" dirty="0">
                <a:latin typeface="+mn-lt"/>
              </a:rPr>
              <a:t>, </a:t>
            </a:r>
            <a:r>
              <a:rPr lang="en-US" sz="1400" dirty="0" err="1">
                <a:latin typeface="+mn-lt"/>
              </a:rPr>
              <a:t>grassi</a:t>
            </a:r>
            <a:r>
              <a:rPr lang="en-US" sz="1400" dirty="0">
                <a:latin typeface="+mn-lt"/>
              </a:rPr>
              <a:t> </a:t>
            </a:r>
            <a:r>
              <a:rPr lang="en-US" sz="1400" dirty="0" err="1">
                <a:latin typeface="+mn-lt"/>
              </a:rPr>
              <a:t>animali</a:t>
            </a:r>
            <a:r>
              <a:rPr lang="en-US" sz="1400" dirty="0">
                <a:latin typeface="+mn-lt"/>
              </a:rPr>
              <a:t>, carne e </a:t>
            </a:r>
            <a:r>
              <a:rPr lang="en-US" sz="1400" dirty="0" err="1">
                <a:latin typeface="+mn-lt"/>
              </a:rPr>
              <a:t>pesce</a:t>
            </a:r>
            <a:r>
              <a:rPr lang="en-US" sz="1400" dirty="0">
                <a:latin typeface="+mn-lt"/>
              </a:rPr>
              <a:t> </a:t>
            </a:r>
            <a:r>
              <a:rPr lang="en-US" sz="1400" dirty="0" err="1">
                <a:latin typeface="+mn-lt"/>
              </a:rPr>
              <a:t>affumicato</a:t>
            </a:r>
            <a:r>
              <a:rPr lang="en-US" sz="1400" dirty="0">
                <a:latin typeface="+mn-lt"/>
              </a:rPr>
              <a:t>, </a:t>
            </a:r>
            <a:r>
              <a:rPr lang="en-US" sz="1400" dirty="0" err="1">
                <a:latin typeface="+mn-lt"/>
              </a:rPr>
              <a:t>rifiuti</a:t>
            </a:r>
            <a:r>
              <a:rPr lang="en-US" sz="1400" dirty="0">
                <a:latin typeface="+mn-lt"/>
              </a:rPr>
              <a:t> </a:t>
            </a:r>
            <a:r>
              <a:rPr lang="en-US" sz="1400" dirty="0" err="1">
                <a:latin typeface="+mn-lt"/>
              </a:rPr>
              <a:t>urbani</a:t>
            </a:r>
            <a:r>
              <a:rPr lang="en-US" sz="1400" dirty="0">
                <a:latin typeface="+mn-lt"/>
              </a:rPr>
              <a:t>.</a:t>
            </a:r>
          </a:p>
          <a:p>
            <a:pPr eaLnBrk="1" hangingPunct="1">
              <a:defRPr/>
            </a:pPr>
            <a:r>
              <a:rPr lang="en-US" sz="1400" dirty="0" err="1"/>
              <a:t>Quelli</a:t>
            </a:r>
            <a:r>
              <a:rPr lang="en-US" sz="1400" dirty="0"/>
              <a:t> </a:t>
            </a:r>
            <a:r>
              <a:rPr lang="en-US" sz="1400" dirty="0" err="1"/>
              <a:t>più</a:t>
            </a:r>
            <a:r>
              <a:rPr lang="en-US" sz="1400" dirty="0"/>
              <a:t> </a:t>
            </a:r>
            <a:r>
              <a:rPr lang="en-US" sz="1400" dirty="0" err="1"/>
              <a:t>imputati</a:t>
            </a:r>
            <a:r>
              <a:rPr lang="en-US" sz="1400" dirty="0"/>
              <a:t> </a:t>
            </a:r>
            <a:r>
              <a:rPr lang="en-US" sz="1400" dirty="0" err="1"/>
              <a:t>nel</a:t>
            </a:r>
            <a:r>
              <a:rPr lang="en-US" sz="1400" dirty="0"/>
              <a:t> </a:t>
            </a:r>
            <a:r>
              <a:rPr lang="en-US" sz="1400" dirty="0" err="1"/>
              <a:t>causare</a:t>
            </a:r>
            <a:r>
              <a:rPr lang="en-US" sz="1400" dirty="0"/>
              <a:t> </a:t>
            </a:r>
            <a:r>
              <a:rPr lang="en-US" sz="1400" dirty="0" err="1"/>
              <a:t>dei</a:t>
            </a:r>
            <a:r>
              <a:rPr lang="en-US" sz="1400" dirty="0"/>
              <a:t> </a:t>
            </a:r>
            <a:r>
              <a:rPr lang="en-US" sz="1400" dirty="0" err="1"/>
              <a:t>danni</a:t>
            </a:r>
            <a:r>
              <a:rPr lang="en-US" sz="1400" dirty="0"/>
              <a:t> per la salute </a:t>
            </a:r>
            <a:r>
              <a:rPr lang="en-US" sz="1400" dirty="0" err="1"/>
              <a:t>dell’uomo</a:t>
            </a:r>
            <a:r>
              <a:rPr lang="en-US" sz="1400" dirty="0"/>
              <a:t> e </a:t>
            </a:r>
            <a:r>
              <a:rPr lang="en-US" sz="1400" dirty="0" err="1"/>
              <a:t>degli</a:t>
            </a:r>
            <a:r>
              <a:rPr lang="en-US" sz="1400" dirty="0"/>
              <a:t> </a:t>
            </a:r>
            <a:r>
              <a:rPr lang="en-US" sz="1400" dirty="0" err="1"/>
              <a:t>animali</a:t>
            </a:r>
            <a:r>
              <a:rPr lang="en-US" sz="1400" dirty="0"/>
              <a:t> </a:t>
            </a:r>
            <a:r>
              <a:rPr lang="en-US" sz="1400" dirty="0" err="1"/>
              <a:t>sono</a:t>
            </a:r>
            <a:r>
              <a:rPr lang="en-US" sz="1400" dirty="0"/>
              <a:t>: </a:t>
            </a:r>
          </a:p>
          <a:p>
            <a:pPr eaLnBrk="1" hangingPunct="1">
              <a:defRPr/>
            </a:pPr>
            <a:r>
              <a:rPr lang="en-US" sz="1400" dirty="0"/>
              <a:t>l’acenaftene, </a:t>
            </a:r>
            <a:r>
              <a:rPr lang="en-US" sz="1400" dirty="0" err="1"/>
              <a:t>l'acenaftilene</a:t>
            </a:r>
            <a:r>
              <a:rPr lang="en-US" sz="1400" dirty="0"/>
              <a:t>, </a:t>
            </a:r>
            <a:r>
              <a:rPr lang="en-US" sz="1400" dirty="0" err="1"/>
              <a:t>l'antracene</a:t>
            </a:r>
            <a:r>
              <a:rPr lang="en-US" sz="1400" dirty="0"/>
              <a:t>, il benzo(a)antracene, il dibenzo(a,h)antracene, il crisene, il pirene, </a:t>
            </a:r>
            <a:r>
              <a:rPr lang="en-US" sz="1400" b="1" dirty="0"/>
              <a:t>il benzo(a)pirene</a:t>
            </a:r>
            <a:r>
              <a:rPr lang="en-US" sz="1400" dirty="0"/>
              <a:t>, </a:t>
            </a:r>
            <a:r>
              <a:rPr lang="en-US" sz="1400" dirty="0" err="1"/>
              <a:t>l’indeno</a:t>
            </a:r>
            <a:r>
              <a:rPr lang="en-US" sz="1400" dirty="0"/>
              <a:t>(1,2,3-c,d)pirene, il fenantrene, il fluorantene, il benzo(b)fluorantene, il benzo(k)fluorantene, il benzo(g,h,i)perilene e il fluorene.</a:t>
            </a:r>
            <a:endParaRPr lang="en-US" sz="1400" dirty="0">
              <a:latin typeface="+mn-lt"/>
            </a:endParaRPr>
          </a:p>
          <a:p>
            <a:pPr eaLnBrk="1" hangingPunct="1">
              <a:defRPr/>
            </a:pPr>
            <a:endParaRPr lang="en-US" sz="1400" dirty="0">
              <a:latin typeface="+mn-lt"/>
            </a:endParaRPr>
          </a:p>
          <a:p>
            <a:pPr eaLnBrk="1" hangingPunct="1">
              <a:defRPr/>
            </a:pPr>
            <a:r>
              <a:rPr lang="en-US" sz="1400" b="1" dirty="0">
                <a:latin typeface="+mn-lt"/>
              </a:rPr>
              <a:t>Amine </a:t>
            </a:r>
            <a:r>
              <a:rPr lang="en-US" sz="1400" b="1" dirty="0" err="1">
                <a:latin typeface="+mn-lt"/>
              </a:rPr>
              <a:t>aromatiche</a:t>
            </a:r>
            <a:r>
              <a:rPr lang="en-US" sz="1400" b="1" dirty="0">
                <a:latin typeface="+mn-lt"/>
              </a:rPr>
              <a:t>:  </a:t>
            </a:r>
            <a:r>
              <a:rPr lang="en-US" sz="1400" dirty="0" err="1"/>
              <a:t>anilina</a:t>
            </a:r>
            <a:r>
              <a:rPr lang="en-US" sz="1400" dirty="0"/>
              <a:t> e la beta-</a:t>
            </a:r>
            <a:r>
              <a:rPr lang="en-US" sz="1400" dirty="0" err="1"/>
              <a:t>naftilamina</a:t>
            </a:r>
            <a:r>
              <a:rPr lang="en-US" sz="1400" dirty="0"/>
              <a:t>.</a:t>
            </a:r>
            <a:endParaRPr lang="en-US" sz="1400" b="1" dirty="0">
              <a:latin typeface="+mn-lt"/>
            </a:endParaRPr>
          </a:p>
          <a:p>
            <a:pPr eaLnBrk="1" hangingPunct="1">
              <a:defRPr/>
            </a:pPr>
            <a:r>
              <a:rPr lang="it-IT" sz="1400" b="1" dirty="0">
                <a:latin typeface="+mn-lt"/>
              </a:rPr>
              <a:t>I coloranti azoici </a:t>
            </a:r>
            <a:r>
              <a:rPr lang="it-IT" sz="1400" dirty="0">
                <a:latin typeface="+mn-lt"/>
              </a:rPr>
              <a:t>che, per scissione di uno o più gruppi azoici, possono rilasciare una o più ammine aromatiche negli articoli finiti o nelle parti colorate degli stessi non devono essere usati in articoli tessili e in cuoio che potrebbero entrare in contatto diretto e prolungato con la pelle e la cavità orale umana. Il Comitato scientifico per tossicità, </a:t>
            </a:r>
            <a:r>
              <a:rPr lang="it-IT" sz="1400" dirty="0" err="1">
                <a:latin typeface="+mn-lt"/>
              </a:rPr>
              <a:t>ecotossicità</a:t>
            </a:r>
            <a:r>
              <a:rPr lang="it-IT" sz="1400" dirty="0">
                <a:latin typeface="+mn-lt"/>
              </a:rPr>
              <a:t> ed ambiente (CSTEA), consultato dalla Commissione europea, ha confermato che il potenziale cancerogeno dei prodotti tessili e del cuoio tinti con alcuni coloranti azoici. Infatti, i prodotti tessili e in cuoio contenenti taluni coloranti azoici possono rilasciare alcune </a:t>
            </a:r>
            <a:r>
              <a:rPr lang="it-IT" sz="1400" dirty="0" err="1">
                <a:latin typeface="+mn-lt"/>
              </a:rPr>
              <a:t>arilammine</a:t>
            </a:r>
            <a:r>
              <a:rPr lang="it-IT" sz="1400" dirty="0">
                <a:latin typeface="+mn-lt"/>
              </a:rPr>
              <a:t> potenzialmente cancerogene.</a:t>
            </a:r>
          </a:p>
          <a:p>
            <a:pPr eaLnBrk="1" hangingPunct="1">
              <a:defRPr/>
            </a:pPr>
            <a:endParaRPr lang="it-IT" sz="1400" dirty="0">
              <a:latin typeface="+mn-lt"/>
            </a:endParaRPr>
          </a:p>
          <a:p>
            <a:pPr eaLnBrk="1" hangingPunct="1">
              <a:defRPr/>
            </a:pPr>
            <a:r>
              <a:rPr lang="en-US" sz="1400" dirty="0"/>
              <a:t>Le </a:t>
            </a:r>
            <a:r>
              <a:rPr lang="en-US" sz="1400" b="1" dirty="0"/>
              <a:t>N-</a:t>
            </a:r>
            <a:r>
              <a:rPr lang="en-US" sz="1400" b="1" dirty="0" err="1"/>
              <a:t>nitrosammine</a:t>
            </a:r>
            <a:r>
              <a:rPr lang="en-US" sz="1400" dirty="0"/>
              <a:t>, </a:t>
            </a:r>
            <a:r>
              <a:rPr lang="en-US" sz="1400" dirty="0" err="1"/>
              <a:t>comunemente</a:t>
            </a:r>
            <a:r>
              <a:rPr lang="en-US" sz="1400" dirty="0"/>
              <a:t> </a:t>
            </a:r>
            <a:r>
              <a:rPr lang="en-US" sz="1400" dirty="0" err="1"/>
              <a:t>chiamate</a:t>
            </a:r>
            <a:r>
              <a:rPr lang="en-US" sz="1400" dirty="0"/>
              <a:t> </a:t>
            </a:r>
            <a:r>
              <a:rPr lang="en-US" sz="1400" b="1" dirty="0" err="1"/>
              <a:t>nitrosammine</a:t>
            </a:r>
            <a:r>
              <a:rPr lang="en-US" sz="1400" dirty="0">
                <a:latin typeface="+mn-lt"/>
              </a:rPr>
              <a:t>, </a:t>
            </a:r>
            <a:r>
              <a:rPr lang="en-US" sz="1400" dirty="0" err="1">
                <a:latin typeface="+mn-lt"/>
              </a:rPr>
              <a:t>sono</a:t>
            </a:r>
            <a:r>
              <a:rPr lang="en-US" sz="1400" dirty="0">
                <a:latin typeface="+mn-lt"/>
              </a:rPr>
              <a:t> </a:t>
            </a:r>
            <a:r>
              <a:rPr lang="en-US" sz="1400" dirty="0" err="1">
                <a:latin typeface="+mn-lt"/>
              </a:rPr>
              <a:t>composti</a:t>
            </a:r>
            <a:r>
              <a:rPr lang="en-US" sz="1400" dirty="0">
                <a:latin typeface="+mn-lt"/>
              </a:rPr>
              <a:t> </a:t>
            </a:r>
            <a:r>
              <a:rPr lang="en-US" sz="1400" dirty="0" err="1">
                <a:latin typeface="+mn-lt"/>
              </a:rPr>
              <a:t>organici</a:t>
            </a:r>
            <a:r>
              <a:rPr lang="en-US" sz="1400" dirty="0">
                <a:latin typeface="+mn-lt"/>
              </a:rPr>
              <a:t> </a:t>
            </a:r>
            <a:r>
              <a:rPr lang="en-US" sz="1400" dirty="0" err="1">
                <a:latin typeface="+mn-lt"/>
              </a:rPr>
              <a:t>contenenti</a:t>
            </a:r>
            <a:r>
              <a:rPr lang="en-US" sz="1400" dirty="0">
                <a:latin typeface="+mn-lt"/>
              </a:rPr>
              <a:t> un </a:t>
            </a:r>
            <a:r>
              <a:rPr lang="en-US" sz="1400" dirty="0" err="1">
                <a:latin typeface="+mn-lt"/>
              </a:rPr>
              <a:t>gruppo</a:t>
            </a:r>
            <a:r>
              <a:rPr lang="en-US" sz="1400" dirty="0">
                <a:latin typeface="+mn-lt"/>
              </a:rPr>
              <a:t> </a:t>
            </a:r>
            <a:r>
              <a:rPr lang="en-US" sz="1400" dirty="0" err="1">
                <a:latin typeface="+mn-lt"/>
              </a:rPr>
              <a:t>nitroso</a:t>
            </a:r>
            <a:r>
              <a:rPr lang="en-US" sz="1400" dirty="0">
                <a:latin typeface="+mn-lt"/>
              </a:rPr>
              <a:t>, -N=O, legato </a:t>
            </a:r>
            <a:r>
              <a:rPr lang="en-US" sz="1400" dirty="0" err="1">
                <a:latin typeface="+mn-lt"/>
              </a:rPr>
              <a:t>all'azoto</a:t>
            </a:r>
            <a:r>
              <a:rPr lang="en-US" sz="1400" dirty="0">
                <a:latin typeface="+mn-lt"/>
              </a:rPr>
              <a:t> </a:t>
            </a:r>
            <a:r>
              <a:rPr lang="en-US" sz="1400" dirty="0" err="1">
                <a:latin typeface="+mn-lt"/>
              </a:rPr>
              <a:t>amminico</a:t>
            </a:r>
            <a:r>
              <a:rPr lang="en-US" sz="1400" dirty="0">
                <a:latin typeface="+mn-lt"/>
              </a:rPr>
              <a:t>.</a:t>
            </a:r>
          </a:p>
          <a:p>
            <a:pPr eaLnBrk="1" hangingPunct="1">
              <a:defRPr/>
            </a:pPr>
            <a:r>
              <a:rPr lang="en-US" sz="1400" dirty="0">
                <a:latin typeface="+mn-lt"/>
              </a:rPr>
              <a:t>Le </a:t>
            </a:r>
            <a:r>
              <a:rPr lang="en-US" sz="1400" dirty="0" err="1">
                <a:latin typeface="+mn-lt"/>
              </a:rPr>
              <a:t>nitrosammine</a:t>
            </a:r>
            <a:r>
              <a:rPr lang="en-US" sz="1400" dirty="0">
                <a:latin typeface="+mn-lt"/>
              </a:rPr>
              <a:t> </a:t>
            </a:r>
            <a:r>
              <a:rPr lang="en-US" sz="1400" dirty="0" err="1">
                <a:latin typeface="+mn-lt"/>
              </a:rPr>
              <a:t>si</a:t>
            </a:r>
            <a:r>
              <a:rPr lang="en-US" sz="1400" dirty="0">
                <a:latin typeface="+mn-lt"/>
              </a:rPr>
              <a:t> </a:t>
            </a:r>
            <a:r>
              <a:rPr lang="en-US" sz="1400" dirty="0" err="1">
                <a:latin typeface="+mn-lt"/>
              </a:rPr>
              <a:t>ottengono</a:t>
            </a:r>
            <a:r>
              <a:rPr lang="en-US" sz="1400" dirty="0">
                <a:latin typeface="+mn-lt"/>
              </a:rPr>
              <a:t> per </a:t>
            </a:r>
            <a:r>
              <a:rPr lang="en-US" sz="1400" dirty="0" err="1">
                <a:latin typeface="+mn-lt"/>
              </a:rPr>
              <a:t>reazione</a:t>
            </a:r>
            <a:r>
              <a:rPr lang="en-US" sz="1400" dirty="0">
                <a:latin typeface="+mn-lt"/>
              </a:rPr>
              <a:t> </a:t>
            </a:r>
            <a:r>
              <a:rPr lang="en-US" sz="1400" dirty="0" err="1">
                <a:latin typeface="+mn-lt"/>
              </a:rPr>
              <a:t>dei</a:t>
            </a:r>
            <a:r>
              <a:rPr lang="en-US" sz="1400" dirty="0">
                <a:latin typeface="+mn-lt"/>
              </a:rPr>
              <a:t> </a:t>
            </a:r>
            <a:r>
              <a:rPr lang="en-US" sz="1400" dirty="0" err="1">
                <a:latin typeface="+mn-lt"/>
              </a:rPr>
              <a:t>nitriti</a:t>
            </a:r>
            <a:r>
              <a:rPr lang="en-US" sz="1400" dirty="0">
                <a:latin typeface="+mn-lt"/>
              </a:rPr>
              <a:t> con </a:t>
            </a:r>
            <a:r>
              <a:rPr lang="en-US" sz="1400" dirty="0" err="1">
                <a:latin typeface="+mn-lt"/>
              </a:rPr>
              <a:t>una</a:t>
            </a:r>
            <a:r>
              <a:rPr lang="en-US" sz="1400" dirty="0">
                <a:latin typeface="+mn-lt"/>
              </a:rPr>
              <a:t> </a:t>
            </a:r>
            <a:r>
              <a:rPr lang="en-US" sz="1400" dirty="0" err="1">
                <a:latin typeface="+mn-lt"/>
              </a:rPr>
              <a:t>ammina</a:t>
            </a:r>
            <a:r>
              <a:rPr lang="en-US" sz="1400" dirty="0">
                <a:latin typeface="+mn-lt"/>
              </a:rPr>
              <a:t> </a:t>
            </a:r>
            <a:r>
              <a:rPr lang="en-US" sz="1400" dirty="0" err="1">
                <a:latin typeface="+mn-lt"/>
              </a:rPr>
              <a:t>secondaria</a:t>
            </a:r>
            <a:r>
              <a:rPr lang="en-US" sz="1400" dirty="0">
                <a:latin typeface="+mn-lt"/>
              </a:rPr>
              <a:t>, </a:t>
            </a:r>
            <a:r>
              <a:rPr lang="en-US" sz="1400" dirty="0" err="1">
                <a:latin typeface="+mn-lt"/>
              </a:rPr>
              <a:t>che</a:t>
            </a:r>
            <a:r>
              <a:rPr lang="en-US" sz="1400" dirty="0">
                <a:latin typeface="+mn-lt"/>
              </a:rPr>
              <a:t> </a:t>
            </a:r>
            <a:r>
              <a:rPr lang="en-US" sz="1400" dirty="0" err="1">
                <a:latin typeface="+mn-lt"/>
              </a:rPr>
              <a:t>può</a:t>
            </a:r>
            <a:r>
              <a:rPr lang="en-US" sz="1400" dirty="0">
                <a:latin typeface="+mn-lt"/>
              </a:rPr>
              <a:t> </a:t>
            </a:r>
            <a:r>
              <a:rPr lang="en-US" sz="1400" dirty="0" err="1">
                <a:latin typeface="+mn-lt"/>
              </a:rPr>
              <a:t>essere</a:t>
            </a:r>
            <a:r>
              <a:rPr lang="en-US" sz="1400" dirty="0">
                <a:latin typeface="+mn-lt"/>
              </a:rPr>
              <a:t> </a:t>
            </a:r>
            <a:r>
              <a:rPr lang="en-US" sz="1400" dirty="0" err="1">
                <a:latin typeface="+mn-lt"/>
              </a:rPr>
              <a:t>presente</a:t>
            </a:r>
            <a:r>
              <a:rPr lang="en-US" sz="1400" dirty="0">
                <a:latin typeface="+mn-lt"/>
              </a:rPr>
              <a:t> </a:t>
            </a:r>
            <a:r>
              <a:rPr lang="en-US" sz="1400" dirty="0" err="1">
                <a:latin typeface="+mn-lt"/>
              </a:rPr>
              <a:t>anche</a:t>
            </a:r>
            <a:r>
              <a:rPr lang="en-US" sz="1400" dirty="0">
                <a:latin typeface="+mn-lt"/>
              </a:rPr>
              <a:t> </a:t>
            </a:r>
            <a:r>
              <a:rPr lang="en-US" sz="1400" dirty="0" err="1">
                <a:latin typeface="+mn-lt"/>
              </a:rPr>
              <a:t>all'interno</a:t>
            </a:r>
            <a:r>
              <a:rPr lang="en-US" sz="1400" dirty="0">
                <a:latin typeface="+mn-lt"/>
              </a:rPr>
              <a:t> di </a:t>
            </a:r>
            <a:r>
              <a:rPr lang="en-US" sz="1400" dirty="0" err="1">
                <a:latin typeface="+mn-lt"/>
              </a:rPr>
              <a:t>una</a:t>
            </a:r>
            <a:r>
              <a:rPr lang="en-US" sz="1400" dirty="0">
                <a:latin typeface="+mn-lt"/>
              </a:rPr>
              <a:t> </a:t>
            </a:r>
            <a:r>
              <a:rPr lang="en-US" sz="1400" dirty="0" err="1">
                <a:latin typeface="+mn-lt"/>
              </a:rPr>
              <a:t>struttura</a:t>
            </a:r>
            <a:r>
              <a:rPr lang="en-US" sz="1400" dirty="0">
                <a:latin typeface="+mn-lt"/>
              </a:rPr>
              <a:t> </a:t>
            </a:r>
            <a:r>
              <a:rPr lang="en-US" sz="1400" dirty="0" err="1">
                <a:latin typeface="+mn-lt"/>
              </a:rPr>
              <a:t>proteica</a:t>
            </a:r>
            <a:r>
              <a:rPr lang="en-US" sz="1400" dirty="0">
                <a:latin typeface="+mn-lt"/>
              </a:rPr>
              <a:t>.</a:t>
            </a:r>
            <a:endParaRPr lang="it-IT" sz="1400" dirty="0">
              <a:latin typeface="+mn-lt"/>
            </a:endParaRPr>
          </a:p>
        </p:txBody>
      </p:sp>
    </p:spTree>
    <p:extLst>
      <p:ext uri="{BB962C8B-B14F-4D97-AF65-F5344CB8AC3E}">
        <p14:creationId xmlns:p14="http://schemas.microsoft.com/office/powerpoint/2010/main" val="14652411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395288" y="1052513"/>
            <a:ext cx="82804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b="1">
                <a:latin typeface="Helvetica" charset="0"/>
              </a:rPr>
              <a:t>Le Aflatossine </a:t>
            </a:r>
            <a:r>
              <a:rPr lang="en-US" sz="1600">
                <a:latin typeface="Helvetica" charset="0"/>
              </a:rPr>
              <a:t>sono micotossine prodotte da specie fungine appartenenti alla classe degli Ascomiceti, genere Aspergillus (flavus e parasiticus). In condizioni ambientali favorevoli le spore degli Aspergillus germinano e successivamente colonizzano svariate tipologie di alimenti, quali granaglie, mais, riso, arachidi ed altri semi oleosi. </a:t>
            </a:r>
          </a:p>
          <a:p>
            <a:pPr eaLnBrk="1" hangingPunct="1"/>
            <a:r>
              <a:rPr lang="en-US" sz="1600">
                <a:latin typeface="Helvetica" charset="0"/>
              </a:rPr>
              <a:t>Tipi di Aflatossine - Ne esistono svariati tipi, i principali sono:</a:t>
            </a:r>
          </a:p>
          <a:p>
            <a:pPr eaLnBrk="1" hangingPunct="1"/>
            <a:endParaRPr lang="en-US" sz="1600">
              <a:latin typeface="Helvetica" charset="0"/>
            </a:endParaRPr>
          </a:p>
          <a:p>
            <a:pPr eaLnBrk="1" hangingPunct="1">
              <a:spcBef>
                <a:spcPct val="20000"/>
              </a:spcBef>
              <a:spcAft>
                <a:spcPts val="600"/>
              </a:spcAft>
              <a:buFontTx/>
              <a:buChar char="•"/>
            </a:pPr>
            <a:r>
              <a:rPr lang="en-US" sz="1600">
                <a:latin typeface="Helvetica" charset="0"/>
              </a:rPr>
              <a:t>Le aflatossine B1, B2, G1, G2 ed M1 sono fortemente sospettate di indurre mutazioni nel  DNA e quindi "cancerogenesi".</a:t>
            </a:r>
          </a:p>
          <a:p>
            <a:pPr eaLnBrk="1" hangingPunct="1">
              <a:spcBef>
                <a:spcPct val="20000"/>
              </a:spcBef>
              <a:spcAft>
                <a:spcPts val="600"/>
              </a:spcAft>
              <a:buFontTx/>
              <a:buChar char="•"/>
            </a:pPr>
            <a:r>
              <a:rPr lang="en-US" sz="1600">
                <a:latin typeface="Helvetica" charset="0"/>
              </a:rPr>
              <a:t>L' Aflatossina più pericolosa, secondo la letteratura, e</a:t>
            </a:r>
            <a:r>
              <a:rPr lang="ja-JP" altLang="en-US" sz="1600">
                <a:latin typeface="Helvetica" charset="0"/>
              </a:rPr>
              <a:t>’</a:t>
            </a:r>
            <a:r>
              <a:rPr lang="en-US" altLang="ja-JP" sz="1600">
                <a:latin typeface="Helvetica" charset="0"/>
              </a:rPr>
              <a:t> la B1</a:t>
            </a:r>
            <a:endParaRPr lang="en-US" altLang="ja-JP" sz="1600"/>
          </a:p>
          <a:p>
            <a:pPr eaLnBrk="1" hangingPunct="1"/>
            <a:r>
              <a:rPr lang="en-US" sz="1600">
                <a:latin typeface="Helvetica" charset="0"/>
              </a:rPr>
              <a:t>L'azione mutagena delle aflatossine B1 ed M1 Ë legata alla formazione dell’epossido, un intermedio metabolico che forma legami covalenti con la catena del DNA. </a:t>
            </a:r>
          </a:p>
        </p:txBody>
      </p:sp>
      <p:pic>
        <p:nvPicPr>
          <p:cNvPr id="169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365625"/>
            <a:ext cx="292576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Box 3"/>
          <p:cNvSpPr txBox="1">
            <a:spLocks noChangeArrowheads="1"/>
          </p:cNvSpPr>
          <p:nvPr/>
        </p:nvSpPr>
        <p:spPr bwMode="auto">
          <a:xfrm>
            <a:off x="5651500" y="6581775"/>
            <a:ext cx="236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Chemical structure of Alflatoxin B</a:t>
            </a:r>
            <a:r>
              <a:rPr lang="en-US" sz="1200" baseline="-25000"/>
              <a:t>1</a:t>
            </a:r>
            <a:endParaRPr lang="en-US" sz="1200"/>
          </a:p>
        </p:txBody>
      </p:sp>
      <p:pic>
        <p:nvPicPr>
          <p:cNvPr id="1699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508500"/>
            <a:ext cx="233203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9" name="TextBox 5"/>
          <p:cNvSpPr txBox="1">
            <a:spLocks noChangeArrowheads="1"/>
          </p:cNvSpPr>
          <p:nvPr/>
        </p:nvSpPr>
        <p:spPr bwMode="auto">
          <a:xfrm>
            <a:off x="1979613" y="6396038"/>
            <a:ext cx="238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Aspergillus fumigatus as seen under the electron microscope</a:t>
            </a:r>
          </a:p>
        </p:txBody>
      </p:sp>
    </p:spTree>
    <p:extLst>
      <p:ext uri="{BB962C8B-B14F-4D97-AF65-F5344CB8AC3E}">
        <p14:creationId xmlns:p14="http://schemas.microsoft.com/office/powerpoint/2010/main" val="19083151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685800" y="-304800"/>
            <a:ext cx="7772400" cy="1143000"/>
          </a:xfrm>
        </p:spPr>
        <p:txBody>
          <a:bodyPr/>
          <a:lstStyle/>
          <a:p>
            <a:pPr eaLnBrk="1" hangingPunct="1"/>
            <a:r>
              <a:rPr lang="it-IT" sz="2800">
                <a:latin typeface="Times" charset="0"/>
              </a:rPr>
              <a:t>Causa-effetto tra sostanze chimiche e tumori umani</a:t>
            </a:r>
            <a:endParaRPr lang="it-IT">
              <a:latin typeface="Times" charset="0"/>
            </a:endParaRPr>
          </a:p>
        </p:txBody>
      </p:sp>
      <p:graphicFrame>
        <p:nvGraphicFramePr>
          <p:cNvPr id="162818" name="Object 2"/>
          <p:cNvGraphicFramePr>
            <a:graphicFrameLocks noGrp="1" noChangeAspect="1"/>
          </p:cNvGraphicFramePr>
          <p:nvPr>
            <p:ph type="tbl" idx="1"/>
          </p:nvPr>
        </p:nvGraphicFramePr>
        <p:xfrm>
          <a:off x="1371600" y="533400"/>
          <a:ext cx="6796088" cy="6611938"/>
        </p:xfrm>
        <a:graphic>
          <a:graphicData uri="http://schemas.openxmlformats.org/presentationml/2006/ole">
            <mc:AlternateContent xmlns:mc="http://schemas.openxmlformats.org/markup-compatibility/2006">
              <mc:Choice xmlns:v="urn:schemas-microsoft-com:vml" Requires="v">
                <p:oleObj spid="_x0000_s1025" name="Documento" r:id="rId4" imgW="8445500" imgH="8216900" progId="Word.Document.8">
                  <p:embed/>
                </p:oleObj>
              </mc:Choice>
              <mc:Fallback>
                <p:oleObj name="Documento" r:id="rId4" imgW="8445500" imgH="8216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33400"/>
                        <a:ext cx="6796088"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7113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3475</Words>
  <Application>Microsoft Macintosh PowerPoint</Application>
  <PresentationFormat>Presentazione su schermo (4:3)</PresentationFormat>
  <Paragraphs>212</Paragraphs>
  <Slides>32</Slides>
  <Notes>16</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32</vt:i4>
      </vt:variant>
    </vt:vector>
  </HeadingPairs>
  <TitlesOfParts>
    <vt:vector size="36" baseType="lpstr">
      <vt:lpstr>Tema di Office</vt:lpstr>
      <vt:lpstr>Documento di Microsoft Word 97 - 2004</vt:lpstr>
      <vt:lpstr>Foglio di lavoro</vt:lpstr>
      <vt:lpstr>Foglio di lavoro di Excel 97 - 2004</vt:lpstr>
      <vt:lpstr>Presentazione di PowerPoint</vt:lpstr>
      <vt:lpstr>Presentazione di PowerPoint</vt:lpstr>
      <vt:lpstr>Definizione di cancerogeno (J &amp; E Miller)</vt:lpstr>
      <vt:lpstr>CANCEROGENESI CHIMICA: Alcune tappe salienti</vt:lpstr>
      <vt:lpstr>Presentazione di PowerPoint</vt:lpstr>
      <vt:lpstr>Presentazione di PowerPoint</vt:lpstr>
      <vt:lpstr>Presentazione di PowerPoint</vt:lpstr>
      <vt:lpstr>Presentazione di PowerPoint</vt:lpstr>
      <vt:lpstr>Causa-effetto tra sostanze chimiche e tumori umani</vt:lpstr>
      <vt:lpstr>BERSAGLI MOLECOLARI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1</cp:revision>
  <dcterms:created xsi:type="dcterms:W3CDTF">2013-02-05T09:36:06Z</dcterms:created>
  <dcterms:modified xsi:type="dcterms:W3CDTF">2013-02-05T09:36:35Z</dcterms:modified>
</cp:coreProperties>
</file>