
<file path=[Content_Types].xml><?xml version="1.0" encoding="utf-8"?>
<Types xmlns="http://schemas.openxmlformats.org/package/2006/content-types">
  <Default Extension="xml" ContentType="application/xml"/>
  <Default Extension="doc" ContentType="application/msword"/>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7" d="100"/>
          <a:sy n="57" d="100"/>
        </p:scale>
        <p:origin x="-23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E48E3-AF77-564F-8572-F9C7DB775210}" type="datetimeFigureOut">
              <a:rPr lang="it-IT" smtClean="0"/>
              <a:t>05/02/13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75F5F9-FF95-B948-A5FF-A1EB3142C884}" type="slidenum">
              <a:rPr lang="it-IT" smtClean="0"/>
              <a:t>‹n.›</a:t>
            </a:fld>
            <a:endParaRPr lang="it-IT"/>
          </a:p>
        </p:txBody>
      </p:sp>
    </p:spTree>
    <p:extLst>
      <p:ext uri="{BB962C8B-B14F-4D97-AF65-F5344CB8AC3E}">
        <p14:creationId xmlns:p14="http://schemas.microsoft.com/office/powerpoint/2010/main" val="16730859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obbinspathology.com/content/bookcontent.cfm?ID=HC001005" TargetMode="External"/><Relationship Id="rId4" Type="http://schemas.openxmlformats.org/officeDocument/2006/relationships/hyperlink" Target="http://www.robbinspathology.com/passthru/linktopage.cfm?showtab=toc&amp;xrefID=R001013" TargetMode="External"/><Relationship Id="rId5" Type="http://schemas.openxmlformats.org/officeDocument/2006/relationships/hyperlink" Target="http://www.robbinspathology.com/passthru/linktopage.cfm?showtab=toc&amp;xrefID=C00901871" TargetMode="External"/><Relationship Id="rId6" Type="http://schemas.openxmlformats.org/officeDocument/2006/relationships/hyperlink" Target="http://www.robbinspathology.com/passthru/linktopage.cfm?showtab=toc&amp;xrefID=R001014" TargetMode="External"/><Relationship Id="rId7" Type="http://schemas.openxmlformats.org/officeDocument/2006/relationships/hyperlink" Target="http://www.robbinspathology.com/passthru/linktopage.cfm?showtab=toc&amp;xrefID=R001015" TargetMode="External"/><Relationship Id="rId8" Type="http://schemas.openxmlformats.org/officeDocument/2006/relationships/hyperlink" Target="http://www.robbinspathology.com/passthru/linktopage.cfm?showtab=toc&amp;xrefID=R001016"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FC9A6CE-F211-FD4E-B5F0-D7D90026D1EE}" type="slidenum">
              <a:rPr lang="en-US" sz="1200"/>
              <a:pPr/>
              <a:t>3</a:t>
            </a:fld>
            <a:endParaRPr lang="en-US" sz="120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MS" charset="0"/>
              </a:rPr>
              <a:t>Metaplasia. </a:t>
            </a:r>
            <a:r>
              <a:rPr lang="en-US" i="1">
                <a:latin typeface="Arial-ItalicMS" charset="0"/>
              </a:rPr>
              <a:t>A</a:t>
            </a:r>
            <a:r>
              <a:rPr lang="en-US">
                <a:latin typeface="ArialMS" charset="0"/>
              </a:rPr>
              <a:t>, Schematic diagram of columnar to squamous metaplasia. </a:t>
            </a:r>
            <a:r>
              <a:rPr lang="en-US" i="1">
                <a:latin typeface="Arial-ItalicMS" charset="0"/>
              </a:rPr>
              <a:t>B</a:t>
            </a:r>
            <a:r>
              <a:rPr lang="en-US">
                <a:latin typeface="ArialMS" charset="0"/>
              </a:rPr>
              <a:t>, Metaplastic transformation of esophageal stratified squamous epithelium (</a:t>
            </a:r>
            <a:r>
              <a:rPr lang="en-US" i="1">
                <a:latin typeface="Arial-ItalicMS" charset="0"/>
              </a:rPr>
              <a:t>left</a:t>
            </a:r>
            <a:r>
              <a:rPr lang="en-US">
                <a:latin typeface="ArialMS" charset="0"/>
              </a:rPr>
              <a:t>) to mature columnar epithelium (so-called Barrett metaplasia).</a:t>
            </a:r>
          </a:p>
          <a:p>
            <a:pPr eaLnBrk="1" hangingPunct="1"/>
            <a:r>
              <a:rPr lang="en-US" i="1">
                <a:latin typeface="Arial-ItalicMS" charset="0"/>
              </a:rPr>
              <a:t>Metaplasia from squamous to columnar type</a:t>
            </a:r>
            <a:r>
              <a:rPr lang="en-US">
                <a:latin typeface="ArialMS" charset="0"/>
              </a:rPr>
              <a:t> may also occur, as in </a:t>
            </a:r>
            <a:r>
              <a:rPr lang="en-US" i="1">
                <a:latin typeface="Arial-ItalicMS" charset="0"/>
              </a:rPr>
              <a:t>Barrett esophagus</a:t>
            </a:r>
            <a:r>
              <a:rPr lang="en-US">
                <a:latin typeface="ArialMS" charset="0"/>
              </a:rPr>
              <a:t>, in which the esophageal squamous epithelium is replaced by intestinal-like columnar cells under the influence of refluxed gastric acid (</a:t>
            </a:r>
            <a:r>
              <a:rPr lang="en-US" u="sng">
                <a:solidFill>
                  <a:srgbClr val="535381"/>
                </a:solidFill>
                <a:latin typeface="Times" charset="0"/>
                <a:hlinkClick r:id="rId3"/>
              </a:rPr>
              <a:t>Fig. 1-6</a:t>
            </a:r>
            <a:r>
              <a:rPr lang="en-US" i="1">
                <a:solidFill>
                  <a:srgbClr val="535381"/>
                </a:solidFill>
                <a:latin typeface="Arial-ItalicMS" charset="0"/>
                <a:hlinkClick r:id="rId3"/>
              </a:rPr>
              <a:t>B</a:t>
            </a:r>
            <a:r>
              <a:rPr lang="en-US">
                <a:latin typeface="ArialMS" charset="0"/>
              </a:rPr>
              <a:t>). Cancers may arise in these areas, and these are typically glandular (adeno)carcinomas</a:t>
            </a:r>
          </a:p>
          <a:p>
            <a:pPr eaLnBrk="1" hangingPunct="1"/>
            <a:endParaRPr lang="en-US">
              <a:latin typeface="ArialMS" charset="0"/>
            </a:endParaRPr>
          </a:p>
          <a:p>
            <a:pPr eaLnBrk="1" hangingPunct="1"/>
            <a:r>
              <a:rPr lang="en-US">
                <a:latin typeface="ArialMS" charset="0"/>
              </a:rPr>
              <a:t>Metaplasia is a reversible change in which one adult cell type (epithelial or mesenchymal) is replaced by another adult cell type.</a:t>
            </a:r>
            <a:r>
              <a:rPr lang="en-US" baseline="30000">
                <a:solidFill>
                  <a:srgbClr val="535381"/>
                </a:solidFill>
                <a:latin typeface="Times" charset="0"/>
                <a:hlinkClick r:id="rId4"/>
              </a:rPr>
              <a:t>13</a:t>
            </a:r>
            <a:r>
              <a:rPr lang="en-US">
                <a:latin typeface="ArialMS" charset="0"/>
              </a:rPr>
              <a:t> It may represent an adaptive substitution of cells that are sensitive to stress by cell types better able to withstand the adverse environment.</a:t>
            </a:r>
          </a:p>
          <a:p>
            <a:pPr eaLnBrk="1" hangingPunct="1"/>
            <a:endParaRPr lang="en-US">
              <a:latin typeface="ArialMS" charset="0"/>
            </a:endParaRPr>
          </a:p>
          <a:p>
            <a:pPr eaLnBrk="1" hangingPunct="1"/>
            <a:r>
              <a:rPr lang="en-US">
                <a:latin typeface="ArialMS" charset="0"/>
              </a:rPr>
              <a:t>The most common epithelial metaplasia is </a:t>
            </a:r>
            <a:r>
              <a:rPr lang="en-US" i="1">
                <a:latin typeface="Arial-ItalicMS" charset="0"/>
              </a:rPr>
              <a:t>columnar</a:t>
            </a:r>
            <a:r>
              <a:rPr lang="en-US">
                <a:latin typeface="ArialMS" charset="0"/>
              </a:rPr>
              <a:t> to </a:t>
            </a:r>
            <a:r>
              <a:rPr lang="en-US" i="1">
                <a:latin typeface="Arial-ItalicMS" charset="0"/>
              </a:rPr>
              <a:t>squamous</a:t>
            </a:r>
            <a:r>
              <a:rPr lang="en-US">
                <a:latin typeface="ArialMS" charset="0"/>
              </a:rPr>
              <a:t> (</a:t>
            </a:r>
            <a:r>
              <a:rPr lang="en-US" u="sng">
                <a:solidFill>
                  <a:srgbClr val="535381"/>
                </a:solidFill>
                <a:latin typeface="Times" charset="0"/>
                <a:hlinkClick r:id="rId3"/>
              </a:rPr>
              <a:t>Fig. 1-6</a:t>
            </a:r>
            <a:r>
              <a:rPr lang="en-US" i="1">
                <a:solidFill>
                  <a:srgbClr val="535381"/>
                </a:solidFill>
                <a:latin typeface="Arial-ItalicMS" charset="0"/>
                <a:hlinkClick r:id="rId3"/>
              </a:rPr>
              <a:t>A</a:t>
            </a:r>
            <a:r>
              <a:rPr lang="en-US">
                <a:latin typeface="ArialMS" charset="0"/>
              </a:rPr>
              <a:t>), as occurs in the respiratory tract in response to chronic irritation. In the habitual cigarette smoker, the normal ciliated columnar epithelial cells of the trachea and bronchi are often replaced focally or widely by stratified squamous epithelial cells. Stones in the excretory ducts of the salivary glands, pancreas, or bile ducts may cause replacement of the normal secretory columnar epithelium by nonfunctioning stratified squamous epithelium. A deficiency of </a:t>
            </a:r>
            <a:r>
              <a:rPr lang="en-US" u="sng">
                <a:solidFill>
                  <a:srgbClr val="535381"/>
                </a:solidFill>
                <a:latin typeface="Times" charset="0"/>
                <a:hlinkClick r:id="rId3"/>
              </a:rPr>
              <a:t>vitamin A</a:t>
            </a:r>
            <a:r>
              <a:rPr lang="en-US">
                <a:latin typeface="ArialMS" charset="0"/>
              </a:rPr>
              <a:t> (retinoic acid) induces squamous metaplasia in the respiratory epithelium, and </a:t>
            </a:r>
            <a:r>
              <a:rPr lang="en-US" u="sng">
                <a:solidFill>
                  <a:srgbClr val="535381"/>
                </a:solidFill>
                <a:latin typeface="Times" charset="0"/>
                <a:hlinkClick r:id="rId3"/>
              </a:rPr>
              <a:t>vitamin A</a:t>
            </a:r>
            <a:r>
              <a:rPr lang="en-US">
                <a:latin typeface="ArialMS" charset="0"/>
              </a:rPr>
              <a:t> excess suppresses keratinization (</a:t>
            </a:r>
            <a:r>
              <a:rPr lang="en-US" u="sng">
                <a:solidFill>
                  <a:srgbClr val="535381"/>
                </a:solidFill>
                <a:latin typeface="Times" charset="0"/>
                <a:hlinkClick r:id="rId5"/>
              </a:rPr>
              <a:t>Chapter 9</a:t>
            </a:r>
            <a:r>
              <a:rPr lang="en-US">
                <a:latin typeface="ArialMS" charset="0"/>
              </a:rPr>
              <a:t>). In all these instances, the more rugged stratified squamous epithelium is able to survive under circumstances in which the more fragile specialized columnar epithelium most likely would have succumbed. Although the metaplastic squamous cells in the respiratory tract, for example, are capable of surviving, an important protective mechanism-mucus secretion-is lost. Thus, epithelial metaplasia is a two-edged sword and, in most circumstances, represents an undesirable change. Moreover, </a:t>
            </a:r>
            <a:r>
              <a:rPr lang="en-US" i="1">
                <a:latin typeface="Arial-ItalicMS" charset="0"/>
              </a:rPr>
              <a:t>the influences that predispose to metaplasia, if persistent, may induce malignant transformation in metaplastic epithelium</a:t>
            </a:r>
            <a:r>
              <a:rPr lang="en-US">
                <a:latin typeface="ArialMS" charset="0"/>
              </a:rPr>
              <a:t>. Thus, the common form of cancer in the respiratory tract is composed of squamous cells, which arise in areas of metaplasia of the normal columnar epithelium into squamous epithelium.</a:t>
            </a:r>
          </a:p>
          <a:p>
            <a:pPr eaLnBrk="1" hangingPunct="1"/>
            <a:endParaRPr lang="en-US">
              <a:latin typeface="ArialMS" charset="0"/>
            </a:endParaRPr>
          </a:p>
          <a:p>
            <a:pPr eaLnBrk="1" hangingPunct="1"/>
            <a:r>
              <a:rPr lang="en-US" b="1">
                <a:latin typeface="Arial-BoldMS" charset="0"/>
              </a:rPr>
              <a:t>Mechanisms of Metaplasia.</a:t>
            </a:r>
            <a:r>
              <a:rPr lang="en-US">
                <a:latin typeface="ArialMS" charset="0"/>
              </a:rPr>
              <a:t> Metaplasia does not result from a change in the phenotype of a differentiated cell type; instead it is the result of a reprogramming of stem cells that are known to exist in normal tissues, or of undifferentiated mesenchymal cells present in connective tissue. In a metaplastic change, these precursor cells differentiate along a new pathway. The differentiation of stem cells to a particular lineage is brought about by signals generated by cytokines, growth factors, and extracellular matrix components in the cell's environment. Tissue-specific and differentiation genes are involved in the process, and an increasing number of these are being identified.</a:t>
            </a:r>
            <a:r>
              <a:rPr lang="en-US" baseline="30000">
                <a:solidFill>
                  <a:srgbClr val="535381"/>
                </a:solidFill>
                <a:latin typeface="Times" charset="0"/>
                <a:hlinkClick r:id="rId6"/>
              </a:rPr>
              <a:t>14</a:t>
            </a:r>
            <a:r>
              <a:rPr lang="en-US">
                <a:latin typeface="ArialMS" charset="0"/>
              </a:rPr>
              <a:t> For example, bone morphogenetic proteins, members of the TGF-βsuperfamily, induce chondrogenic or osteogenic expression in stem cells while suppressing differentiation into muscle or fat.</a:t>
            </a:r>
            <a:r>
              <a:rPr lang="en-US" baseline="30000">
                <a:solidFill>
                  <a:srgbClr val="535381"/>
                </a:solidFill>
                <a:latin typeface="Times" charset="0"/>
                <a:hlinkClick r:id="rId7"/>
              </a:rPr>
              <a:t>15</a:t>
            </a:r>
            <a:r>
              <a:rPr lang="en-US">
                <a:latin typeface="ArialMS" charset="0"/>
              </a:rPr>
              <a:t> These growth factors, acting as external triggers, then induce specific transcription factors that lead the cascade of phenotype-specific genes toward a fully differentiated cell. How these normal pathways run amok to cause metaplasia is unclear in most instances. In the case of </a:t>
            </a:r>
            <a:r>
              <a:rPr lang="en-US" u="sng">
                <a:solidFill>
                  <a:srgbClr val="535381"/>
                </a:solidFill>
                <a:latin typeface="Times" charset="0"/>
                <a:hlinkClick r:id="rId3"/>
              </a:rPr>
              <a:t>vitamin A</a:t>
            </a:r>
            <a:r>
              <a:rPr lang="en-US">
                <a:latin typeface="ArialMS" charset="0"/>
              </a:rPr>
              <a:t> deficiency or excess, it is known that retinoic acid regulates cell growth, differentiation, and tissue patterning and may thus influence the differentiation pathway of stem cells.</a:t>
            </a:r>
            <a:r>
              <a:rPr lang="en-US" baseline="30000">
                <a:solidFill>
                  <a:srgbClr val="535381"/>
                </a:solidFill>
                <a:latin typeface="Times" charset="0"/>
                <a:hlinkClick r:id="rId8"/>
              </a:rPr>
              <a:t>16</a:t>
            </a:r>
            <a:r>
              <a:rPr lang="en-US">
                <a:latin typeface="ArialMS" charset="0"/>
              </a:rPr>
              <a:t> Certain </a:t>
            </a:r>
            <a:r>
              <a:rPr lang="en-US" i="1">
                <a:latin typeface="Arial-ItalicMS" charset="0"/>
              </a:rPr>
              <a:t>cytostatic</a:t>
            </a:r>
            <a:r>
              <a:rPr lang="en-US">
                <a:latin typeface="ArialMS" charset="0"/>
              </a:rPr>
              <a:t> drugs cause a disruption of DNA methylation patterns and can transform mesenchymal cells from one type (fibroblast) to another (muscle, cartilage).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Rot="1" noChangeAspect="1" noChangeArrowheads="1" noTextEdit="1"/>
          </p:cNvSpPr>
          <p:nvPr>
            <p:ph type="sldImg"/>
          </p:nvPr>
        </p:nvSpPr>
        <p:spPr>
          <a:ln/>
        </p:spPr>
      </p:sp>
      <p:sp>
        <p:nvSpPr>
          <p:cNvPr id="1720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Rot="1" noChangeAspect="1" noChangeArrowheads="1" noTextEdit="1"/>
          </p:cNvSpPr>
          <p:nvPr>
            <p:ph type="sldImg"/>
          </p:nvPr>
        </p:nvSpPr>
        <p:spPr>
          <a:ln/>
        </p:spPr>
      </p:sp>
      <p:sp>
        <p:nvSpPr>
          <p:cNvPr id="2150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B8065AB-0349-184A-A6E6-50E16A35358D}" type="datetimeFigureOut">
              <a:rPr lang="it-IT" smtClean="0"/>
              <a:t>05/02/13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8151E5-5999-344F-9202-835706C4BDB4}" type="slidenum">
              <a:rPr lang="it-IT" smtClean="0"/>
              <a:t>‹n.›</a:t>
            </a:fld>
            <a:endParaRPr lang="it-IT"/>
          </a:p>
        </p:txBody>
      </p:sp>
    </p:spTree>
    <p:extLst>
      <p:ext uri="{BB962C8B-B14F-4D97-AF65-F5344CB8AC3E}">
        <p14:creationId xmlns:p14="http://schemas.microsoft.com/office/powerpoint/2010/main" val="247198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8065AB-0349-184A-A6E6-50E16A35358D}" type="datetimeFigureOut">
              <a:rPr lang="it-IT" smtClean="0"/>
              <a:t>05/02/13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8151E5-5999-344F-9202-835706C4BDB4}" type="slidenum">
              <a:rPr lang="it-IT" smtClean="0"/>
              <a:t>‹n.›</a:t>
            </a:fld>
            <a:endParaRPr lang="it-IT"/>
          </a:p>
        </p:txBody>
      </p:sp>
    </p:spTree>
    <p:extLst>
      <p:ext uri="{BB962C8B-B14F-4D97-AF65-F5344CB8AC3E}">
        <p14:creationId xmlns:p14="http://schemas.microsoft.com/office/powerpoint/2010/main" val="286638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8065AB-0349-184A-A6E6-50E16A35358D}" type="datetimeFigureOut">
              <a:rPr lang="it-IT" smtClean="0"/>
              <a:t>05/02/13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8151E5-5999-344F-9202-835706C4BDB4}" type="slidenum">
              <a:rPr lang="it-IT" smtClean="0"/>
              <a:t>‹n.›</a:t>
            </a:fld>
            <a:endParaRPr lang="it-IT"/>
          </a:p>
        </p:txBody>
      </p:sp>
    </p:spTree>
    <p:extLst>
      <p:ext uri="{BB962C8B-B14F-4D97-AF65-F5344CB8AC3E}">
        <p14:creationId xmlns:p14="http://schemas.microsoft.com/office/powerpoint/2010/main" val="416421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8065AB-0349-184A-A6E6-50E16A35358D}" type="datetimeFigureOut">
              <a:rPr lang="it-IT" smtClean="0"/>
              <a:t>05/02/13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8151E5-5999-344F-9202-835706C4BDB4}" type="slidenum">
              <a:rPr lang="it-IT" smtClean="0"/>
              <a:t>‹n.›</a:t>
            </a:fld>
            <a:endParaRPr lang="it-IT"/>
          </a:p>
        </p:txBody>
      </p:sp>
    </p:spTree>
    <p:extLst>
      <p:ext uri="{BB962C8B-B14F-4D97-AF65-F5344CB8AC3E}">
        <p14:creationId xmlns:p14="http://schemas.microsoft.com/office/powerpoint/2010/main" val="357340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EB8065AB-0349-184A-A6E6-50E16A35358D}" type="datetimeFigureOut">
              <a:rPr lang="it-IT" smtClean="0"/>
              <a:t>05/02/13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8151E5-5999-344F-9202-835706C4BDB4}" type="slidenum">
              <a:rPr lang="it-IT" smtClean="0"/>
              <a:t>‹n.›</a:t>
            </a:fld>
            <a:endParaRPr lang="it-IT"/>
          </a:p>
        </p:txBody>
      </p:sp>
    </p:spTree>
    <p:extLst>
      <p:ext uri="{BB962C8B-B14F-4D97-AF65-F5344CB8AC3E}">
        <p14:creationId xmlns:p14="http://schemas.microsoft.com/office/powerpoint/2010/main" val="120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B8065AB-0349-184A-A6E6-50E16A35358D}" type="datetimeFigureOut">
              <a:rPr lang="it-IT" smtClean="0"/>
              <a:t>05/02/13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8151E5-5999-344F-9202-835706C4BDB4}" type="slidenum">
              <a:rPr lang="it-IT" smtClean="0"/>
              <a:t>‹n.›</a:t>
            </a:fld>
            <a:endParaRPr lang="it-IT"/>
          </a:p>
        </p:txBody>
      </p:sp>
    </p:spTree>
    <p:extLst>
      <p:ext uri="{BB962C8B-B14F-4D97-AF65-F5344CB8AC3E}">
        <p14:creationId xmlns:p14="http://schemas.microsoft.com/office/powerpoint/2010/main" val="407557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B8065AB-0349-184A-A6E6-50E16A35358D}" type="datetimeFigureOut">
              <a:rPr lang="it-IT" smtClean="0"/>
              <a:t>05/02/13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D8151E5-5999-344F-9202-835706C4BDB4}" type="slidenum">
              <a:rPr lang="it-IT" smtClean="0"/>
              <a:t>‹n.›</a:t>
            </a:fld>
            <a:endParaRPr lang="it-IT"/>
          </a:p>
        </p:txBody>
      </p:sp>
    </p:spTree>
    <p:extLst>
      <p:ext uri="{BB962C8B-B14F-4D97-AF65-F5344CB8AC3E}">
        <p14:creationId xmlns:p14="http://schemas.microsoft.com/office/powerpoint/2010/main" val="162046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EB8065AB-0349-184A-A6E6-50E16A35358D}" type="datetimeFigureOut">
              <a:rPr lang="it-IT" smtClean="0"/>
              <a:t>05/02/13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D8151E5-5999-344F-9202-835706C4BDB4}" type="slidenum">
              <a:rPr lang="it-IT" smtClean="0"/>
              <a:t>‹n.›</a:t>
            </a:fld>
            <a:endParaRPr lang="it-IT"/>
          </a:p>
        </p:txBody>
      </p:sp>
    </p:spTree>
    <p:extLst>
      <p:ext uri="{BB962C8B-B14F-4D97-AF65-F5344CB8AC3E}">
        <p14:creationId xmlns:p14="http://schemas.microsoft.com/office/powerpoint/2010/main" val="260851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B8065AB-0349-184A-A6E6-50E16A35358D}" type="datetimeFigureOut">
              <a:rPr lang="it-IT" smtClean="0"/>
              <a:t>05/02/13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D8151E5-5999-344F-9202-835706C4BDB4}" type="slidenum">
              <a:rPr lang="it-IT" smtClean="0"/>
              <a:t>‹n.›</a:t>
            </a:fld>
            <a:endParaRPr lang="it-IT"/>
          </a:p>
        </p:txBody>
      </p:sp>
    </p:spTree>
    <p:extLst>
      <p:ext uri="{BB962C8B-B14F-4D97-AF65-F5344CB8AC3E}">
        <p14:creationId xmlns:p14="http://schemas.microsoft.com/office/powerpoint/2010/main" val="1673593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EB8065AB-0349-184A-A6E6-50E16A35358D}" type="datetimeFigureOut">
              <a:rPr lang="it-IT" smtClean="0"/>
              <a:t>05/02/13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8151E5-5999-344F-9202-835706C4BDB4}" type="slidenum">
              <a:rPr lang="it-IT" smtClean="0"/>
              <a:t>‹n.›</a:t>
            </a:fld>
            <a:endParaRPr lang="it-IT"/>
          </a:p>
        </p:txBody>
      </p:sp>
    </p:spTree>
    <p:extLst>
      <p:ext uri="{BB962C8B-B14F-4D97-AF65-F5344CB8AC3E}">
        <p14:creationId xmlns:p14="http://schemas.microsoft.com/office/powerpoint/2010/main" val="165972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EB8065AB-0349-184A-A6E6-50E16A35358D}" type="datetimeFigureOut">
              <a:rPr lang="it-IT" smtClean="0"/>
              <a:t>05/02/13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8151E5-5999-344F-9202-835706C4BDB4}" type="slidenum">
              <a:rPr lang="it-IT" smtClean="0"/>
              <a:t>‹n.›</a:t>
            </a:fld>
            <a:endParaRPr lang="it-IT"/>
          </a:p>
        </p:txBody>
      </p:sp>
    </p:spTree>
    <p:extLst>
      <p:ext uri="{BB962C8B-B14F-4D97-AF65-F5344CB8AC3E}">
        <p14:creationId xmlns:p14="http://schemas.microsoft.com/office/powerpoint/2010/main" val="31850016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065AB-0349-184A-A6E6-50E16A35358D}" type="datetimeFigureOut">
              <a:rPr lang="it-IT" smtClean="0"/>
              <a:t>05/02/13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151E5-5999-344F-9202-835706C4BDB4}" type="slidenum">
              <a:rPr lang="it-IT" smtClean="0"/>
              <a:t>‹n.›</a:t>
            </a:fld>
            <a:endParaRPr lang="it-IT"/>
          </a:p>
        </p:txBody>
      </p:sp>
    </p:spTree>
    <p:extLst>
      <p:ext uri="{BB962C8B-B14F-4D97-AF65-F5344CB8AC3E}">
        <p14:creationId xmlns:p14="http://schemas.microsoft.com/office/powerpoint/2010/main" val="930606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Documento_di_Microsoft_Word_97_-_20042.doc"/><Relationship Id="rId5"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Documento_di_Microsoft_Word_97_-_20043.doc"/><Relationship Id="rId5" Type="http://schemas.openxmlformats.org/officeDocument/2006/relationships/image" Target="../media/image24.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Documento_di_Microsoft_Word_97_-_20041.doc"/><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150124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47700" y="0"/>
            <a:ext cx="7828935" cy="6858000"/>
          </a:xfrm>
          <a:prstGeom prst="rect">
            <a:avLst/>
          </a:prstGeom>
        </p:spPr>
      </p:pic>
    </p:spTree>
    <p:extLst>
      <p:ext uri="{BB962C8B-B14F-4D97-AF65-F5344CB8AC3E}">
        <p14:creationId xmlns:p14="http://schemas.microsoft.com/office/powerpoint/2010/main" val="41247499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104900" y="12700"/>
            <a:ext cx="6921500" cy="6832600"/>
          </a:xfrm>
          <a:prstGeom prst="rect">
            <a:avLst/>
          </a:prstGeom>
        </p:spPr>
      </p:pic>
    </p:spTree>
    <p:extLst>
      <p:ext uri="{BB962C8B-B14F-4D97-AF65-F5344CB8AC3E}">
        <p14:creationId xmlns:p14="http://schemas.microsoft.com/office/powerpoint/2010/main" val="11155169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254000"/>
            <a:ext cx="9144000" cy="6334699"/>
          </a:xfrm>
          <a:prstGeom prst="rect">
            <a:avLst/>
          </a:prstGeom>
        </p:spPr>
      </p:pic>
    </p:spTree>
    <p:extLst>
      <p:ext uri="{BB962C8B-B14F-4D97-AF65-F5344CB8AC3E}">
        <p14:creationId xmlns:p14="http://schemas.microsoft.com/office/powerpoint/2010/main" val="15891274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34975"/>
            <a:ext cx="7705228" cy="582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0408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50800"/>
            <a:ext cx="9144000" cy="6743259"/>
          </a:xfrm>
          <a:prstGeom prst="rect">
            <a:avLst/>
          </a:prstGeom>
        </p:spPr>
      </p:pic>
    </p:spTree>
    <p:extLst>
      <p:ext uri="{BB962C8B-B14F-4D97-AF65-F5344CB8AC3E}">
        <p14:creationId xmlns:p14="http://schemas.microsoft.com/office/powerpoint/2010/main" val="39571898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009" name="Object 2"/>
          <p:cNvGraphicFramePr>
            <a:graphicFrameLocks noChangeAspect="1"/>
          </p:cNvGraphicFramePr>
          <p:nvPr/>
        </p:nvGraphicFramePr>
        <p:xfrm>
          <a:off x="1054100" y="685800"/>
          <a:ext cx="8318500" cy="5614988"/>
        </p:xfrm>
        <a:graphic>
          <a:graphicData uri="http://schemas.openxmlformats.org/presentationml/2006/ole">
            <mc:AlternateContent xmlns:mc="http://schemas.openxmlformats.org/markup-compatibility/2006">
              <mc:Choice xmlns:v="urn:schemas-microsoft-com:vml" Requires="v">
                <p:oleObj spid="_x0000_s2049" name="Documento" r:id="rId4" imgW="7493000" imgH="5054600" progId="Word.Document.8">
                  <p:embed/>
                </p:oleObj>
              </mc:Choice>
              <mc:Fallback>
                <p:oleObj name="Documento" r:id="rId4" imgW="7493000" imgH="5054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685800"/>
                        <a:ext cx="8318500" cy="561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6276264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857250"/>
            <a:ext cx="9001125"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4901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228600"/>
            <a:ext cx="9144000" cy="6382914"/>
          </a:xfrm>
          <a:prstGeom prst="rect">
            <a:avLst/>
          </a:prstGeom>
        </p:spPr>
      </p:pic>
    </p:spTree>
    <p:extLst>
      <p:ext uri="{BB962C8B-B14F-4D97-AF65-F5344CB8AC3E}">
        <p14:creationId xmlns:p14="http://schemas.microsoft.com/office/powerpoint/2010/main" val="30988030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2600"/>
            <a:ext cx="8964613"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1844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330200"/>
            <a:ext cx="9144000" cy="6178990"/>
          </a:xfrm>
          <a:prstGeom prst="rect">
            <a:avLst/>
          </a:prstGeom>
        </p:spPr>
      </p:pic>
    </p:spTree>
    <p:extLst>
      <p:ext uri="{BB962C8B-B14F-4D97-AF65-F5344CB8AC3E}">
        <p14:creationId xmlns:p14="http://schemas.microsoft.com/office/powerpoint/2010/main" val="39718697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673100" y="0"/>
            <a:ext cx="7773214" cy="6858000"/>
          </a:xfrm>
          <a:prstGeom prst="rect">
            <a:avLst/>
          </a:prstGeom>
        </p:spPr>
      </p:pic>
      <p:sp>
        <p:nvSpPr>
          <p:cNvPr id="2" name="CasellaDiTesto 1"/>
          <p:cNvSpPr txBox="1"/>
          <p:nvPr/>
        </p:nvSpPr>
        <p:spPr>
          <a:xfrm>
            <a:off x="611560" y="116632"/>
            <a:ext cx="7879080" cy="307777"/>
          </a:xfrm>
          <a:prstGeom prst="rect">
            <a:avLst/>
          </a:prstGeom>
          <a:solidFill>
            <a:srgbClr val="FAC090"/>
          </a:solidFill>
        </p:spPr>
        <p:txBody>
          <a:bodyPr wrap="none" rtlCol="0">
            <a:spAutoFit/>
          </a:bodyPr>
          <a:lstStyle/>
          <a:p>
            <a:pPr algn="ctr"/>
            <a:r>
              <a:rPr lang="it-IT" sz="1400" b="1" dirty="0" smtClean="0"/>
              <a:t>Le neoplasie non sono le sole manifestazioni di alterazione della differenziazione cellulare</a:t>
            </a:r>
            <a:endParaRPr lang="it-IT" sz="1400" b="1" dirty="0"/>
          </a:p>
        </p:txBody>
      </p:sp>
    </p:spTree>
    <p:extLst>
      <p:ext uri="{BB962C8B-B14F-4D97-AF65-F5344CB8AC3E}">
        <p14:creationId xmlns:p14="http://schemas.microsoft.com/office/powerpoint/2010/main" val="5401324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469900"/>
            <a:ext cx="9144000" cy="5907386"/>
          </a:xfrm>
          <a:prstGeom prst="rect">
            <a:avLst/>
          </a:prstGeom>
        </p:spPr>
      </p:pic>
    </p:spTree>
    <p:extLst>
      <p:ext uri="{BB962C8B-B14F-4D97-AF65-F5344CB8AC3E}">
        <p14:creationId xmlns:p14="http://schemas.microsoft.com/office/powerpoint/2010/main" val="5417612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736600"/>
            <a:ext cx="53498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1949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69925"/>
            <a:ext cx="741680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9374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969963"/>
            <a:ext cx="6481763"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9755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017" name="Object 2"/>
          <p:cNvGraphicFramePr>
            <a:graphicFrameLocks noChangeAspect="1"/>
          </p:cNvGraphicFramePr>
          <p:nvPr/>
        </p:nvGraphicFramePr>
        <p:xfrm>
          <a:off x="1219200" y="0"/>
          <a:ext cx="7131050" cy="7239000"/>
        </p:xfrm>
        <a:graphic>
          <a:graphicData uri="http://schemas.openxmlformats.org/presentationml/2006/ole">
            <mc:AlternateContent xmlns:mc="http://schemas.openxmlformats.org/markup-compatibility/2006">
              <mc:Choice xmlns:v="urn:schemas-microsoft-com:vml" Requires="v">
                <p:oleObj spid="_x0000_s3073" name="Documento" r:id="rId4" imgW="7556500" imgH="7683500" progId="Word.Document.8">
                  <p:embed/>
                </p:oleObj>
              </mc:Choice>
              <mc:Fallback>
                <p:oleObj name="Documento" r:id="rId4" imgW="7556500" imgH="76835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0"/>
                        <a:ext cx="7131050" cy="723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8340726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844550"/>
            <a:ext cx="74168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5440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266700"/>
            <a:ext cx="9144000" cy="6311885"/>
          </a:xfrm>
          <a:prstGeom prst="rect">
            <a:avLst/>
          </a:prstGeom>
        </p:spPr>
      </p:pic>
    </p:spTree>
    <p:extLst>
      <p:ext uri="{BB962C8B-B14F-4D97-AF65-F5344CB8AC3E}">
        <p14:creationId xmlns:p14="http://schemas.microsoft.com/office/powerpoint/2010/main" val="4125359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304800"/>
            <a:ext cx="9144000" cy="6242214"/>
          </a:xfrm>
          <a:prstGeom prst="rect">
            <a:avLst/>
          </a:prstGeom>
        </p:spPr>
      </p:pic>
    </p:spTree>
    <p:extLst>
      <p:ext uri="{BB962C8B-B14F-4D97-AF65-F5344CB8AC3E}">
        <p14:creationId xmlns:p14="http://schemas.microsoft.com/office/powerpoint/2010/main" val="40034413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46238"/>
            <a:ext cx="6875463"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1319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3375"/>
            <a:ext cx="697865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2401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762000"/>
            <a:ext cx="45085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352800"/>
            <a:ext cx="45847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2009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2178050"/>
            <a:ext cx="7104063"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7959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17700"/>
            <a:ext cx="7993062"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5838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5" name="Object 2"/>
          <p:cNvGraphicFramePr>
            <a:graphicFrameLocks noChangeAspect="1"/>
          </p:cNvGraphicFramePr>
          <p:nvPr/>
        </p:nvGraphicFramePr>
        <p:xfrm>
          <a:off x="1447800" y="-317500"/>
          <a:ext cx="6172200" cy="6367463"/>
        </p:xfrm>
        <a:graphic>
          <a:graphicData uri="http://schemas.openxmlformats.org/presentationml/2006/ole">
            <mc:AlternateContent xmlns:mc="http://schemas.openxmlformats.org/markup-compatibility/2006">
              <mc:Choice xmlns:v="urn:schemas-microsoft-com:vml" Requires="v">
                <p:oleObj spid="_x0000_s1025" name="Documento" r:id="rId4" imgW="7416800" imgH="7658100" progId="Word.Document.8">
                  <p:embed/>
                </p:oleObj>
              </mc:Choice>
              <mc:Fallback>
                <p:oleObj name="Documento" r:id="rId4" imgW="7416800" imgH="76581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17500"/>
                        <a:ext cx="6172200" cy="636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Rettangolo 1"/>
          <p:cNvSpPr/>
          <p:nvPr/>
        </p:nvSpPr>
        <p:spPr>
          <a:xfrm>
            <a:off x="991597" y="0"/>
            <a:ext cx="7306501" cy="2261357"/>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64717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it-IT">
              <a:latin typeface="Arial" charset="0"/>
              <a:ea typeface="ＭＳ Ｐゴシック" charset="0"/>
              <a:cs typeface="ＭＳ Ｐゴシック" charset="0"/>
            </a:endParaRPr>
          </a:p>
        </p:txBody>
      </p:sp>
      <p:sp>
        <p:nvSpPr>
          <p:cNvPr id="2051" name="Rectangle 3"/>
          <p:cNvSpPr>
            <a:spLocks noGrp="1" noChangeArrowheads="1"/>
          </p:cNvSpPr>
          <p:nvPr>
            <p:ph type="subTitle" idx="1"/>
          </p:nvPr>
        </p:nvSpPr>
        <p:spPr/>
        <p:txBody>
          <a:bodyPr/>
          <a:lstStyle/>
          <a:p>
            <a:pPr eaLnBrk="1" hangingPunct="1"/>
            <a:endParaRPr lang="it-IT">
              <a:latin typeface="Arial" charset="0"/>
              <a:ea typeface="ＭＳ Ｐゴシック" charset="0"/>
              <a:cs typeface="ＭＳ Ｐゴシック" charset="0"/>
            </a:endParaRPr>
          </a:p>
        </p:txBody>
      </p:sp>
      <p:pic>
        <p:nvPicPr>
          <p:cNvPr id="2" name="Immagine 1"/>
          <p:cNvPicPr>
            <a:picLocks noChangeAspect="1"/>
          </p:cNvPicPr>
          <p:nvPr/>
        </p:nvPicPr>
        <p:blipFill>
          <a:blip r:embed="rId2"/>
          <a:stretch>
            <a:fillRect/>
          </a:stretch>
        </p:blipFill>
        <p:spPr>
          <a:xfrm>
            <a:off x="0" y="152400"/>
            <a:ext cx="9144000" cy="6529708"/>
          </a:xfrm>
          <a:prstGeom prst="rect">
            <a:avLst/>
          </a:prstGeom>
        </p:spPr>
      </p:pic>
    </p:spTree>
    <p:extLst>
      <p:ext uri="{BB962C8B-B14F-4D97-AF65-F5344CB8AC3E}">
        <p14:creationId xmlns:p14="http://schemas.microsoft.com/office/powerpoint/2010/main" val="7218987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0" y="139700"/>
            <a:ext cx="9144000" cy="6564923"/>
          </a:xfrm>
          <a:prstGeom prst="rect">
            <a:avLst/>
          </a:prstGeom>
        </p:spPr>
      </p:pic>
    </p:spTree>
    <p:extLst>
      <p:ext uri="{BB962C8B-B14F-4D97-AF65-F5344CB8AC3E}">
        <p14:creationId xmlns:p14="http://schemas.microsoft.com/office/powerpoint/2010/main" val="14605613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0" y="25400"/>
            <a:ext cx="9144000" cy="6790584"/>
          </a:xfrm>
          <a:prstGeom prst="rect">
            <a:avLst/>
          </a:prstGeom>
        </p:spPr>
      </p:pic>
    </p:spTree>
    <p:extLst>
      <p:ext uri="{BB962C8B-B14F-4D97-AF65-F5344CB8AC3E}">
        <p14:creationId xmlns:p14="http://schemas.microsoft.com/office/powerpoint/2010/main" val="426757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406400"/>
            <a:ext cx="9144000" cy="6044938"/>
          </a:xfrm>
          <a:prstGeom prst="rect">
            <a:avLst/>
          </a:prstGeom>
        </p:spPr>
      </p:pic>
    </p:spTree>
    <p:extLst>
      <p:ext uri="{BB962C8B-B14F-4D97-AF65-F5344CB8AC3E}">
        <p14:creationId xmlns:p14="http://schemas.microsoft.com/office/powerpoint/2010/main" val="4167645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406400"/>
            <a:ext cx="9144000" cy="6019900"/>
          </a:xfrm>
          <a:prstGeom prst="rect">
            <a:avLst/>
          </a:prstGeom>
        </p:spPr>
      </p:pic>
    </p:spTree>
    <p:extLst>
      <p:ext uri="{BB962C8B-B14F-4D97-AF65-F5344CB8AC3E}">
        <p14:creationId xmlns:p14="http://schemas.microsoft.com/office/powerpoint/2010/main" val="12164055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665</Words>
  <Application>Microsoft Macintosh PowerPoint</Application>
  <PresentationFormat>Presentazione su schermo (4:3)</PresentationFormat>
  <Paragraphs>10</Paragraphs>
  <Slides>31</Slides>
  <Notes>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31</vt:i4>
      </vt:variant>
    </vt:vector>
  </HeadingPairs>
  <TitlesOfParts>
    <vt:vector size="33" baseType="lpstr">
      <vt:lpstr>Tema di Office</vt:lpstr>
      <vt:lpstr>Documento di Microsoft Word 97 - 2004</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Giorgio Berton</dc:creator>
  <cp:lastModifiedBy>Giorgio Berton</cp:lastModifiedBy>
  <cp:revision>1</cp:revision>
  <dcterms:created xsi:type="dcterms:W3CDTF">2013-02-05T09:35:02Z</dcterms:created>
  <dcterms:modified xsi:type="dcterms:W3CDTF">2013-02-05T09:35:43Z</dcterms:modified>
</cp:coreProperties>
</file>