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261" r:id="rId3"/>
    <p:sldId id="262" r:id="rId4"/>
    <p:sldId id="263" r:id="rId5"/>
    <p:sldId id="264" r:id="rId6"/>
    <p:sldId id="265" r:id="rId7"/>
    <p:sldId id="266" r:id="rId8"/>
    <p:sldId id="267" r:id="rId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Mion" initials="LM" lastIdx="4" clrIdx="0"/>
  <p:cmAuthor id="1" name="Graziano Pravadelli"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79379" autoAdjust="0"/>
  </p:normalViewPr>
  <p:slideViewPr>
    <p:cSldViewPr snapToGrid="0" snapToObjects="1">
      <p:cViewPr varScale="1">
        <p:scale>
          <a:sx n="68" d="100"/>
          <a:sy n="68" d="100"/>
        </p:scale>
        <p:origin x="1843" y="67"/>
      </p:cViewPr>
      <p:guideLst>
        <p:guide orient="horz" pos="2160"/>
        <p:guide pos="2880"/>
      </p:guideLst>
    </p:cSldViewPr>
  </p:slideViewPr>
  <p:outlineViewPr>
    <p:cViewPr>
      <p:scale>
        <a:sx n="33" d="100"/>
        <a:sy n="33" d="100"/>
      </p:scale>
      <p:origin x="48" y="8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3F0808-0AC0-9A46-B223-8884BD7E43F9}" type="datetimeFigureOut">
              <a:rPr lang="it-IT" smtClean="0"/>
              <a:t>17/12/2019</a:t>
            </a:fld>
            <a:endParaRPr lang="en-US"/>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4AA876-7985-5244-983E-214468F7E6E0}" type="slidenum">
              <a:rPr lang="en-US" smtClean="0"/>
              <a:t>‹N›</a:t>
            </a:fld>
            <a:endParaRPr lang="en-US"/>
          </a:p>
        </p:txBody>
      </p:sp>
    </p:spTree>
    <p:extLst>
      <p:ext uri="{BB962C8B-B14F-4D97-AF65-F5344CB8AC3E}">
        <p14:creationId xmlns:p14="http://schemas.microsoft.com/office/powerpoint/2010/main" val="2546993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B8A37-CFAC-4448-A107-81D7080C09AE}" type="datetimeFigureOut">
              <a:rPr lang="it-IT" smtClean="0"/>
              <a:t>17/12/2019</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5F3C51-3986-784B-9104-22D90D9CEC90}" type="slidenum">
              <a:rPr lang="en-US" smtClean="0"/>
              <a:t>‹N›</a:t>
            </a:fld>
            <a:endParaRPr lang="en-US"/>
          </a:p>
        </p:txBody>
      </p:sp>
    </p:spTree>
    <p:extLst>
      <p:ext uri="{BB962C8B-B14F-4D97-AF65-F5344CB8AC3E}">
        <p14:creationId xmlns:p14="http://schemas.microsoft.com/office/powerpoint/2010/main" val="34233608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230766" y="2392305"/>
            <a:ext cx="6677558" cy="1470025"/>
          </a:xfrm>
        </p:spPr>
        <p:txBody>
          <a:bodyPr/>
          <a:lstStyle>
            <a:lvl1pPr algn="ctr">
              <a:defRPr/>
            </a:lvl1pPr>
          </a:lstStyle>
          <a:p>
            <a:r>
              <a:rPr lang="it-IT" dirty="0"/>
              <a:t>Fare clic per modificare stile</a:t>
            </a:r>
            <a:endParaRPr lang="en-US" dirty="0"/>
          </a:p>
        </p:txBody>
      </p:sp>
      <p:sp>
        <p:nvSpPr>
          <p:cNvPr id="3" name="Sottotitolo 2"/>
          <p:cNvSpPr>
            <a:spLocks noGrp="1"/>
          </p:cNvSpPr>
          <p:nvPr>
            <p:ph type="subTitle" idx="1"/>
          </p:nvPr>
        </p:nvSpPr>
        <p:spPr>
          <a:xfrm>
            <a:off x="1230766" y="4148080"/>
            <a:ext cx="667755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dirty="0"/>
              <a:t>Fare clic per modificare lo stile del sottotitolo dello schema</a:t>
            </a:r>
            <a:endParaRPr lang="en-US" dirty="0"/>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a:xfrm>
            <a:off x="3124200" y="6356350"/>
            <a:ext cx="2895600" cy="365125"/>
          </a:xfrm>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8" name="Immagine 7" descr="A-Logo_Univr_Rettore_2016-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4990" y="23403"/>
            <a:ext cx="5054020" cy="1819602"/>
          </a:xfrm>
          <a:prstGeom prst="rect">
            <a:avLst/>
          </a:prstGeom>
        </p:spPr>
      </p:pic>
    </p:spTree>
    <p:extLst>
      <p:ext uri="{BB962C8B-B14F-4D97-AF65-F5344CB8AC3E}">
        <p14:creationId xmlns:p14="http://schemas.microsoft.com/office/powerpoint/2010/main" val="152052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7" name="Immagine 6"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794415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stile</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7" name="Immagine 6"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305547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6290735" cy="1143000"/>
          </a:xfrm>
        </p:spPr>
        <p:txBody>
          <a:bodyPr/>
          <a:lstStyle/>
          <a:p>
            <a:r>
              <a:rPr lang="it-IT"/>
              <a:t>Fare clic per modificare stile</a:t>
            </a:r>
            <a:endParaRPr lang="en-US"/>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7" name="Immagine 6"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51398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stile</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r>
              <a:rPr lang="it-IT"/>
              <a:t>11 settembre  2018</a:t>
            </a:r>
            <a:endParaRPr lang="en-US"/>
          </a:p>
        </p:txBody>
      </p:sp>
      <p:sp>
        <p:nvSpPr>
          <p:cNvPr id="5" name="Segnaposto piè di pagina 4"/>
          <p:cNvSpPr>
            <a:spLocks noGrp="1"/>
          </p:cNvSpPr>
          <p:nvPr>
            <p:ph type="ftr" sz="quarter" idx="11"/>
          </p:nvPr>
        </p:nvSpPr>
        <p:spPr/>
        <p:txBody>
          <a:bodyPr/>
          <a:lstStyle/>
          <a:p>
            <a:r>
              <a:rPr lang="en-US"/>
              <a:t>Presidio della Qualità</a:t>
            </a:r>
          </a:p>
        </p:txBody>
      </p:sp>
      <p:sp>
        <p:nvSpPr>
          <p:cNvPr id="6" name="Segnaposto numero diapositiva 5"/>
          <p:cNvSpPr>
            <a:spLocks noGrp="1"/>
          </p:cNvSpPr>
          <p:nvPr>
            <p:ph type="sldNum" sz="quarter" idx="12"/>
          </p:nvPr>
        </p:nvSpPr>
        <p:spPr/>
        <p:txBody>
          <a:bodyPr/>
          <a:lstStyle/>
          <a:p>
            <a:fld id="{C9E3DD51-94F6-314F-B6AE-1F691EBBCC21}" type="slidenum">
              <a:rPr lang="en-US" smtClean="0"/>
              <a:t>‹N›</a:t>
            </a:fld>
            <a:endParaRPr lang="en-US"/>
          </a:p>
        </p:txBody>
      </p:sp>
      <p:pic>
        <p:nvPicPr>
          <p:cNvPr id="7" name="Immagine 6"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00864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r>
              <a:rPr lang="it-IT"/>
              <a:t>11 settembre  2018</a:t>
            </a:r>
            <a:endParaRPr lang="en-US"/>
          </a:p>
        </p:txBody>
      </p:sp>
      <p:sp>
        <p:nvSpPr>
          <p:cNvPr id="6" name="Segnaposto piè di pagina 5"/>
          <p:cNvSpPr>
            <a:spLocks noGrp="1"/>
          </p:cNvSpPr>
          <p:nvPr>
            <p:ph type="ftr" sz="quarter" idx="11"/>
          </p:nvPr>
        </p:nvSpPr>
        <p:spPr/>
        <p:txBody>
          <a:bodyPr/>
          <a:lstStyle/>
          <a:p>
            <a:r>
              <a:rPr lang="en-US"/>
              <a:t>Presidio della Qualità</a:t>
            </a:r>
          </a:p>
        </p:txBody>
      </p:sp>
      <p:sp>
        <p:nvSpPr>
          <p:cNvPr id="7" name="Segnaposto numero diapositiva 6"/>
          <p:cNvSpPr>
            <a:spLocks noGrp="1"/>
          </p:cNvSpPr>
          <p:nvPr>
            <p:ph type="sldNum" sz="quarter" idx="12"/>
          </p:nvPr>
        </p:nvSpPr>
        <p:spPr/>
        <p:txBody>
          <a:bodyPr/>
          <a:lstStyle/>
          <a:p>
            <a:fld id="{C9E3DD51-94F6-314F-B6AE-1F691EBBCC21}" type="slidenum">
              <a:rPr lang="en-US" smtClean="0"/>
              <a:t>‹N›</a:t>
            </a:fld>
            <a:endParaRPr lang="en-US"/>
          </a:p>
        </p:txBody>
      </p:sp>
      <p:pic>
        <p:nvPicPr>
          <p:cNvPr id="8" name="Immagine 7"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2443235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r>
              <a:rPr lang="it-IT"/>
              <a:t>11 settembre  2018</a:t>
            </a:r>
            <a:endParaRPr lang="en-US"/>
          </a:p>
        </p:txBody>
      </p:sp>
      <p:sp>
        <p:nvSpPr>
          <p:cNvPr id="8" name="Segnaposto piè di pagina 7"/>
          <p:cNvSpPr>
            <a:spLocks noGrp="1"/>
          </p:cNvSpPr>
          <p:nvPr>
            <p:ph type="ftr" sz="quarter" idx="11"/>
          </p:nvPr>
        </p:nvSpPr>
        <p:spPr/>
        <p:txBody>
          <a:bodyPr/>
          <a:lstStyle/>
          <a:p>
            <a:r>
              <a:rPr lang="en-US"/>
              <a:t>Presidio della Qualità</a:t>
            </a:r>
          </a:p>
        </p:txBody>
      </p:sp>
      <p:sp>
        <p:nvSpPr>
          <p:cNvPr id="9" name="Segnaposto numero diapositiva 8"/>
          <p:cNvSpPr>
            <a:spLocks noGrp="1"/>
          </p:cNvSpPr>
          <p:nvPr>
            <p:ph type="sldNum" sz="quarter" idx="12"/>
          </p:nvPr>
        </p:nvSpPr>
        <p:spPr/>
        <p:txBody>
          <a:bodyPr/>
          <a:lstStyle/>
          <a:p>
            <a:fld id="{C9E3DD51-94F6-314F-B6AE-1F691EBBCC21}" type="slidenum">
              <a:rPr lang="en-US" smtClean="0"/>
              <a:t>‹N›</a:t>
            </a:fld>
            <a:endParaRPr lang="en-US"/>
          </a:p>
        </p:txBody>
      </p:sp>
      <p:pic>
        <p:nvPicPr>
          <p:cNvPr id="10" name="Immagine 9"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54457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data 2"/>
          <p:cNvSpPr>
            <a:spLocks noGrp="1"/>
          </p:cNvSpPr>
          <p:nvPr>
            <p:ph type="dt" sz="half" idx="10"/>
          </p:nvPr>
        </p:nvSpPr>
        <p:spPr/>
        <p:txBody>
          <a:bodyPr/>
          <a:lstStyle/>
          <a:p>
            <a:r>
              <a:rPr lang="it-IT"/>
              <a:t>11 settembre  2018</a:t>
            </a:r>
            <a:endParaRPr lang="en-US"/>
          </a:p>
        </p:txBody>
      </p:sp>
      <p:sp>
        <p:nvSpPr>
          <p:cNvPr id="4" name="Segnaposto piè di pagina 3"/>
          <p:cNvSpPr>
            <a:spLocks noGrp="1"/>
          </p:cNvSpPr>
          <p:nvPr>
            <p:ph type="ftr" sz="quarter" idx="11"/>
          </p:nvPr>
        </p:nvSpPr>
        <p:spPr/>
        <p:txBody>
          <a:bodyPr/>
          <a:lstStyle/>
          <a:p>
            <a:r>
              <a:rPr lang="en-US"/>
              <a:t>Presidio della Qualità</a:t>
            </a:r>
          </a:p>
        </p:txBody>
      </p:sp>
      <p:sp>
        <p:nvSpPr>
          <p:cNvPr id="5" name="Segnaposto numero diapositiva 4"/>
          <p:cNvSpPr>
            <a:spLocks noGrp="1"/>
          </p:cNvSpPr>
          <p:nvPr>
            <p:ph type="sldNum" sz="quarter" idx="12"/>
          </p:nvPr>
        </p:nvSpPr>
        <p:spPr/>
        <p:txBody>
          <a:bodyPr/>
          <a:lstStyle/>
          <a:p>
            <a:fld id="{C9E3DD51-94F6-314F-B6AE-1F691EBBCC21}" type="slidenum">
              <a:rPr lang="en-US" smtClean="0"/>
              <a:t>‹N›</a:t>
            </a:fld>
            <a:endParaRPr lang="en-US"/>
          </a:p>
        </p:txBody>
      </p:sp>
      <p:pic>
        <p:nvPicPr>
          <p:cNvPr id="6" name="Immagine 5"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37901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11 settembre  2018</a:t>
            </a:r>
            <a:endParaRPr lang="en-US"/>
          </a:p>
        </p:txBody>
      </p:sp>
      <p:sp>
        <p:nvSpPr>
          <p:cNvPr id="3" name="Segnaposto piè di pagina 2"/>
          <p:cNvSpPr>
            <a:spLocks noGrp="1"/>
          </p:cNvSpPr>
          <p:nvPr>
            <p:ph type="ftr" sz="quarter" idx="11"/>
          </p:nvPr>
        </p:nvSpPr>
        <p:spPr/>
        <p:txBody>
          <a:bodyPr/>
          <a:lstStyle/>
          <a:p>
            <a:r>
              <a:rPr lang="en-US"/>
              <a:t>Presidio della Qualità</a:t>
            </a:r>
          </a:p>
        </p:txBody>
      </p:sp>
      <p:sp>
        <p:nvSpPr>
          <p:cNvPr id="4" name="Segnaposto numero diapositiva 3"/>
          <p:cNvSpPr>
            <a:spLocks noGrp="1"/>
          </p:cNvSpPr>
          <p:nvPr>
            <p:ph type="sldNum" sz="quarter" idx="12"/>
          </p:nvPr>
        </p:nvSpPr>
        <p:spPr/>
        <p:txBody>
          <a:bodyPr/>
          <a:lstStyle/>
          <a:p>
            <a:fld id="{C9E3DD51-94F6-314F-B6AE-1F691EBBCC21}" type="slidenum">
              <a:rPr lang="en-US" smtClean="0"/>
              <a:t>‹N›</a:t>
            </a:fld>
            <a:endParaRPr lang="en-US"/>
          </a:p>
        </p:txBody>
      </p:sp>
      <p:pic>
        <p:nvPicPr>
          <p:cNvPr id="5" name="Immagine 4"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30512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stile</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r>
              <a:rPr lang="it-IT"/>
              <a:t>11 settembre  2018</a:t>
            </a:r>
            <a:endParaRPr lang="en-US"/>
          </a:p>
        </p:txBody>
      </p:sp>
      <p:sp>
        <p:nvSpPr>
          <p:cNvPr id="6" name="Segnaposto piè di pagina 5"/>
          <p:cNvSpPr>
            <a:spLocks noGrp="1"/>
          </p:cNvSpPr>
          <p:nvPr>
            <p:ph type="ftr" sz="quarter" idx="11"/>
          </p:nvPr>
        </p:nvSpPr>
        <p:spPr/>
        <p:txBody>
          <a:bodyPr/>
          <a:lstStyle/>
          <a:p>
            <a:r>
              <a:rPr lang="en-US"/>
              <a:t>Presidio della Qualità</a:t>
            </a:r>
          </a:p>
        </p:txBody>
      </p:sp>
      <p:sp>
        <p:nvSpPr>
          <p:cNvPr id="7" name="Segnaposto numero diapositiva 6"/>
          <p:cNvSpPr>
            <a:spLocks noGrp="1"/>
          </p:cNvSpPr>
          <p:nvPr>
            <p:ph type="sldNum" sz="quarter" idx="12"/>
          </p:nvPr>
        </p:nvSpPr>
        <p:spPr/>
        <p:txBody>
          <a:bodyPr/>
          <a:lstStyle/>
          <a:p>
            <a:fld id="{C9E3DD51-94F6-314F-B6AE-1F691EBBCC21}" type="slidenum">
              <a:rPr lang="en-US" smtClean="0"/>
              <a:t>‹N›</a:t>
            </a:fld>
            <a:endParaRPr lang="en-US"/>
          </a:p>
        </p:txBody>
      </p:sp>
      <p:pic>
        <p:nvPicPr>
          <p:cNvPr id="8" name="Immagine 7"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2551040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stile</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r>
              <a:rPr lang="it-IT"/>
              <a:t>11 settembre  2018</a:t>
            </a:r>
            <a:endParaRPr lang="en-US"/>
          </a:p>
        </p:txBody>
      </p:sp>
      <p:sp>
        <p:nvSpPr>
          <p:cNvPr id="6" name="Segnaposto piè di pagina 5"/>
          <p:cNvSpPr>
            <a:spLocks noGrp="1"/>
          </p:cNvSpPr>
          <p:nvPr>
            <p:ph type="ftr" sz="quarter" idx="11"/>
          </p:nvPr>
        </p:nvSpPr>
        <p:spPr/>
        <p:txBody>
          <a:bodyPr/>
          <a:lstStyle/>
          <a:p>
            <a:r>
              <a:rPr lang="en-US"/>
              <a:t>Presidio della Qualità</a:t>
            </a:r>
          </a:p>
        </p:txBody>
      </p:sp>
      <p:sp>
        <p:nvSpPr>
          <p:cNvPr id="7" name="Segnaposto numero diapositiva 6"/>
          <p:cNvSpPr>
            <a:spLocks noGrp="1"/>
          </p:cNvSpPr>
          <p:nvPr>
            <p:ph type="sldNum" sz="quarter" idx="12"/>
          </p:nvPr>
        </p:nvSpPr>
        <p:spPr/>
        <p:txBody>
          <a:bodyPr/>
          <a:lstStyle/>
          <a:p>
            <a:fld id="{C9E3DD51-94F6-314F-B6AE-1F691EBBCC21}" type="slidenum">
              <a:rPr lang="en-US" smtClean="0"/>
              <a:t>‹N›</a:t>
            </a:fld>
            <a:endParaRPr lang="en-US"/>
          </a:p>
        </p:txBody>
      </p:sp>
      <p:pic>
        <p:nvPicPr>
          <p:cNvPr id="8" name="Immagine 7" descr="A-Logo_Univr_Rettore_2016-0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47935" y="-65470"/>
            <a:ext cx="2396065" cy="862657"/>
          </a:xfrm>
          <a:prstGeom prst="rect">
            <a:avLst/>
          </a:prstGeom>
        </p:spPr>
      </p:pic>
    </p:spTree>
    <p:extLst>
      <p:ext uri="{BB962C8B-B14F-4D97-AF65-F5344CB8AC3E}">
        <p14:creationId xmlns:p14="http://schemas.microsoft.com/office/powerpoint/2010/main" val="119032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a:t>Fare clic per modificare stile</a:t>
            </a:r>
            <a:endParaRPr lang="en-US"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a:t>11 settembre  2018</a:t>
            </a:r>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i="1">
                <a:solidFill>
                  <a:schemeClr val="tx1">
                    <a:tint val="75000"/>
                  </a:schemeClr>
                </a:solidFill>
              </a:defRPr>
            </a:lvl1pPr>
          </a:lstStyle>
          <a:p>
            <a:r>
              <a:rPr lang="en-US"/>
              <a:t>Presidio della Qualità</a:t>
            </a:r>
            <a:endParaRPr lang="en-US"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3DD51-94F6-314F-B6AE-1F691EBBCC21}" type="slidenum">
              <a:rPr lang="en-US" smtClean="0"/>
              <a:t>‹N›</a:t>
            </a:fld>
            <a:endParaRPr lang="en-US"/>
          </a:p>
        </p:txBody>
      </p:sp>
    </p:spTree>
    <p:extLst>
      <p:ext uri="{BB962C8B-B14F-4D97-AF65-F5344CB8AC3E}">
        <p14:creationId xmlns:p14="http://schemas.microsoft.com/office/powerpoint/2010/main" val="310993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noProof="0" dirty="0"/>
              <a:t>Indagine sull’opinione degli studenti</a:t>
            </a:r>
          </a:p>
        </p:txBody>
      </p:sp>
      <p:sp>
        <p:nvSpPr>
          <p:cNvPr id="3" name="Sottotitolo 2"/>
          <p:cNvSpPr>
            <a:spLocks noGrp="1"/>
          </p:cNvSpPr>
          <p:nvPr>
            <p:ph type="subTitle" idx="1"/>
          </p:nvPr>
        </p:nvSpPr>
        <p:spPr>
          <a:xfrm>
            <a:off x="1230765" y="4148080"/>
            <a:ext cx="6973667" cy="1752600"/>
          </a:xfrm>
        </p:spPr>
        <p:txBody>
          <a:bodyPr>
            <a:normAutofit/>
          </a:bodyPr>
          <a:lstStyle/>
          <a:p>
            <a:endParaRPr lang="it-IT" sz="2400" b="1" noProof="0" dirty="0"/>
          </a:p>
          <a:p>
            <a:r>
              <a:rPr lang="it-IT" sz="2400" b="1" noProof="0" dirty="0"/>
              <a:t>Slide guida predisposte dal Presidio della Qualità per la </a:t>
            </a:r>
            <a:r>
              <a:rPr lang="it-IT" sz="2400" b="1" noProof="0"/>
              <a:t>presentazione agli </a:t>
            </a:r>
            <a:r>
              <a:rPr lang="it-IT" sz="2400" b="1" noProof="0" dirty="0"/>
              <a:t>studenti in aula</a:t>
            </a:r>
            <a:endParaRPr lang="it-IT" sz="2400" noProof="0" dirty="0"/>
          </a:p>
        </p:txBody>
      </p:sp>
    </p:spTree>
    <p:extLst>
      <p:ext uri="{BB962C8B-B14F-4D97-AF65-F5344CB8AC3E}">
        <p14:creationId xmlns:p14="http://schemas.microsoft.com/office/powerpoint/2010/main" val="878002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noProof="0" dirty="0"/>
              <a:t>Questionario sull’opinione degli studenti</a:t>
            </a:r>
          </a:p>
        </p:txBody>
      </p:sp>
      <p:sp>
        <p:nvSpPr>
          <p:cNvPr id="3" name="Segnaposto contenuto 2"/>
          <p:cNvSpPr>
            <a:spLocks noGrp="1"/>
          </p:cNvSpPr>
          <p:nvPr>
            <p:ph idx="1"/>
          </p:nvPr>
        </p:nvSpPr>
        <p:spPr/>
        <p:txBody>
          <a:bodyPr>
            <a:normAutofit fontScale="70000" lnSpcReduction="20000"/>
          </a:bodyPr>
          <a:lstStyle/>
          <a:p>
            <a:pPr marL="266700" indent="-266700">
              <a:lnSpc>
                <a:spcPct val="120000"/>
              </a:lnSpc>
              <a:spcBef>
                <a:spcPts val="600"/>
              </a:spcBef>
            </a:pPr>
            <a:r>
              <a:rPr lang="it-IT" dirty="0"/>
              <a:t>Non dimenticate che:</a:t>
            </a:r>
          </a:p>
          <a:p>
            <a:pPr marL="723900" lvl="1" indent="-361950">
              <a:lnSpc>
                <a:spcPct val="120000"/>
              </a:lnSpc>
              <a:spcBef>
                <a:spcPts val="600"/>
              </a:spcBef>
            </a:pPr>
            <a:r>
              <a:rPr lang="it-IT" dirty="0">
                <a:ln>
                  <a:solidFill>
                    <a:schemeClr val="accent1"/>
                  </a:solidFill>
                </a:ln>
                <a:solidFill>
                  <a:srgbClr val="0070C0"/>
                </a:solidFill>
              </a:rPr>
              <a:t>la vostra opinione è importante</a:t>
            </a:r>
          </a:p>
          <a:p>
            <a:pPr marL="723900" lvl="1" indent="-361950">
              <a:lnSpc>
                <a:spcPct val="120000"/>
              </a:lnSpc>
              <a:spcBef>
                <a:spcPts val="600"/>
              </a:spcBef>
            </a:pPr>
            <a:r>
              <a:rPr lang="it-IT" dirty="0">
                <a:ln>
                  <a:solidFill>
                    <a:schemeClr val="accent1">
                      <a:lumMod val="75000"/>
                    </a:schemeClr>
                  </a:solidFill>
                </a:ln>
                <a:solidFill>
                  <a:srgbClr val="0070C0"/>
                </a:solidFill>
              </a:rPr>
              <a:t>il questionario è completamente anonimo</a:t>
            </a:r>
          </a:p>
          <a:p>
            <a:pPr marL="723900" lvl="1" indent="-361950">
              <a:lnSpc>
                <a:spcPct val="120000"/>
              </a:lnSpc>
              <a:spcBef>
                <a:spcPts val="600"/>
              </a:spcBef>
            </a:pPr>
            <a:r>
              <a:rPr lang="it-IT" dirty="0">
                <a:ln>
                  <a:solidFill>
                    <a:schemeClr val="accent1">
                      <a:lumMod val="50000"/>
                    </a:schemeClr>
                  </a:solidFill>
                </a:ln>
                <a:solidFill>
                  <a:srgbClr val="0070C0"/>
                </a:solidFill>
              </a:rPr>
              <a:t>i dati vengono aggregati e trasmessi al docente del corso ed ai responsabili del CdS</a:t>
            </a:r>
          </a:p>
          <a:p>
            <a:pPr marL="273050" indent="-273050">
              <a:lnSpc>
                <a:spcPct val="120000"/>
              </a:lnSpc>
              <a:spcBef>
                <a:spcPts val="600"/>
              </a:spcBef>
            </a:pPr>
            <a:r>
              <a:rPr lang="it-IT" dirty="0"/>
              <a:t>È bene compilare il questionario con calma e prima del momento di iscrizione all’esame, in modo da rispondere bene a tutte le domande</a:t>
            </a:r>
          </a:p>
          <a:p>
            <a:pPr marL="547370" lvl="1" indent="-273050">
              <a:lnSpc>
                <a:spcPct val="120000"/>
              </a:lnSpc>
              <a:spcBef>
                <a:spcPts val="600"/>
              </a:spcBef>
            </a:pPr>
            <a:r>
              <a:rPr lang="it-IT" b="1" i="1" dirty="0">
                <a:ln>
                  <a:solidFill>
                    <a:schemeClr val="accent2">
                      <a:lumMod val="50000"/>
                    </a:schemeClr>
                  </a:solidFill>
                </a:ln>
                <a:solidFill>
                  <a:schemeClr val="accent2"/>
                </a:solidFill>
              </a:rPr>
              <a:t>… utilizzando anche lo spazio per osservazioni e suggerimenti in testo libero, che permette di inserire commenti ed opinioni non riassumibili nelle risposte ‘chiuse’</a:t>
            </a:r>
          </a:p>
          <a:p>
            <a:pPr marL="273050" indent="-273050">
              <a:lnSpc>
                <a:spcPct val="120000"/>
              </a:lnSpc>
              <a:spcBef>
                <a:spcPts val="600"/>
              </a:spcBef>
            </a:pPr>
            <a:r>
              <a:rPr lang="it-IT" dirty="0">
                <a:ln>
                  <a:solidFill>
                    <a:schemeClr val="accent5">
                      <a:lumMod val="50000"/>
                    </a:schemeClr>
                  </a:solidFill>
                </a:ln>
                <a:solidFill>
                  <a:schemeClr val="accent5"/>
                </a:solidFill>
              </a:rPr>
              <a:t>Potete compilare il questionario anche utilizzando l’app per smartphone</a:t>
            </a:r>
          </a:p>
        </p:txBody>
      </p:sp>
      <p:sp>
        <p:nvSpPr>
          <p:cNvPr id="7" name="Segnaposto data 6"/>
          <p:cNvSpPr>
            <a:spLocks noGrp="1"/>
          </p:cNvSpPr>
          <p:nvPr>
            <p:ph type="dt" sz="half" idx="10"/>
          </p:nvPr>
        </p:nvSpPr>
        <p:spPr/>
        <p:txBody>
          <a:bodyPr/>
          <a:lstStyle/>
          <a:p>
            <a:endParaRPr lang="en-US"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2</a:t>
            </a:fld>
            <a:endParaRPr lang="en-US"/>
          </a:p>
        </p:txBody>
      </p:sp>
    </p:spTree>
    <p:extLst>
      <p:ext uri="{BB962C8B-B14F-4D97-AF65-F5344CB8AC3E}">
        <p14:creationId xmlns:p14="http://schemas.microsoft.com/office/powerpoint/2010/main" val="160188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noProof="0" dirty="0"/>
              <a:t>Cosa chiede il questionario</a:t>
            </a:r>
          </a:p>
        </p:txBody>
      </p:sp>
      <p:sp>
        <p:nvSpPr>
          <p:cNvPr id="3" name="Segnaposto contenuto 2"/>
          <p:cNvSpPr>
            <a:spLocks noGrp="1"/>
          </p:cNvSpPr>
          <p:nvPr>
            <p:ph idx="1"/>
          </p:nvPr>
        </p:nvSpPr>
        <p:spPr>
          <a:xfrm>
            <a:off x="457200" y="1586753"/>
            <a:ext cx="8229600" cy="4525963"/>
          </a:xfrm>
        </p:spPr>
        <p:txBody>
          <a:bodyPr>
            <a:noAutofit/>
          </a:bodyPr>
          <a:lstStyle/>
          <a:p>
            <a:pPr marL="514350" indent="-514350">
              <a:buFont typeface="+mj-lt"/>
              <a:buAutoNum type="arabicPeriod"/>
            </a:pPr>
            <a:r>
              <a:rPr lang="it-IT" sz="2400" dirty="0"/>
              <a:t>Le conoscenze preliminari possedute sono risultate sufficienti per la comprensione degli argomenti previsti nel programma d’esame? </a:t>
            </a:r>
          </a:p>
          <a:p>
            <a:pPr marL="514350" indent="-514350">
              <a:buFont typeface="+mj-lt"/>
              <a:buAutoNum type="arabicPeriod"/>
            </a:pPr>
            <a:endParaRPr lang="it-IT" sz="2400" dirty="0"/>
          </a:p>
          <a:p>
            <a:pPr marL="514350" indent="-514350">
              <a:buFont typeface="+mj-lt"/>
              <a:buAutoNum type="arabicPeriod"/>
            </a:pPr>
            <a:endParaRPr lang="it-IT" sz="2400" dirty="0"/>
          </a:p>
          <a:p>
            <a:pPr marL="514350" indent="-514350">
              <a:buFont typeface="+mj-lt"/>
              <a:buAutoNum type="arabicPeriod"/>
            </a:pPr>
            <a:endParaRPr lang="it-IT" sz="2400" dirty="0"/>
          </a:p>
          <a:p>
            <a:pPr marL="271463" indent="-271463">
              <a:lnSpc>
                <a:spcPct val="100000"/>
              </a:lnSpc>
              <a:buFont typeface="+mj-lt"/>
              <a:buAutoNum type="arabicPeriod"/>
            </a:pPr>
            <a:r>
              <a:rPr lang="it-IT" sz="2400" dirty="0"/>
              <a:t>Il carico di studio dell'insegnamento è proporzionato ai crediti assegnati? </a:t>
            </a:r>
          </a:p>
          <a:p>
            <a:pPr marL="271463" indent="-271463">
              <a:lnSpc>
                <a:spcPct val="100000"/>
              </a:lnSpc>
              <a:spcBef>
                <a:spcPts val="6600"/>
              </a:spcBef>
              <a:buFont typeface="+mj-lt"/>
              <a:buAutoNum type="arabicPeriod"/>
            </a:pPr>
            <a:r>
              <a:rPr lang="it-IT" sz="2400" dirty="0"/>
              <a:t>Il materiale didattico (indicato e disponibile) è adeguato per lo studio della materia?</a:t>
            </a:r>
          </a:p>
          <a:p>
            <a:pPr marL="514350" indent="-514350">
              <a:buFont typeface="+mj-lt"/>
              <a:buAutoNum type="arabicPeriod"/>
            </a:pPr>
            <a:endParaRPr lang="it-IT" sz="2800" dirty="0"/>
          </a:p>
          <a:p>
            <a:endParaRPr lang="it-IT" sz="2800" dirty="0"/>
          </a:p>
        </p:txBody>
      </p:sp>
      <p:sp>
        <p:nvSpPr>
          <p:cNvPr id="7" name="Segnaposto data 6"/>
          <p:cNvSpPr>
            <a:spLocks noGrp="1"/>
          </p:cNvSpPr>
          <p:nvPr>
            <p:ph type="dt" sz="half" idx="10"/>
          </p:nvPr>
        </p:nvSpPr>
        <p:spPr/>
        <p:txBody>
          <a:bodyPr/>
          <a:lstStyle/>
          <a:p>
            <a:endParaRPr lang="en-US"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3</a:t>
            </a:fld>
            <a:endParaRPr lang="en-US"/>
          </a:p>
        </p:txBody>
      </p:sp>
      <p:sp>
        <p:nvSpPr>
          <p:cNvPr id="9" name="Rettangolo arrotondato 4">
            <a:extLst>
              <a:ext uri="{FF2B5EF4-FFF2-40B4-BE49-F238E27FC236}">
                <a16:creationId xmlns:a16="http://schemas.microsoft.com/office/drawing/2014/main" id="{D6B2FC6D-E13A-4DEA-AC3C-82CD7753E99E}"/>
              </a:ext>
            </a:extLst>
          </p:cNvPr>
          <p:cNvSpPr/>
          <p:nvPr/>
        </p:nvSpPr>
        <p:spPr>
          <a:xfrm>
            <a:off x="1115616" y="2816932"/>
            <a:ext cx="7776864" cy="1224136"/>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Il quesito non si riferisce tanto ai contenuti dell’insegnamento (che dovrebbero sempre essere incrementali rispetto alle conoscenze di partenza), ma alla possibilità di seguire con profitto le lezioni con gli strumenti cognitivi a disposizione</a:t>
            </a:r>
          </a:p>
        </p:txBody>
      </p:sp>
      <p:sp>
        <p:nvSpPr>
          <p:cNvPr id="10" name="Rettangolo arrotondato 5">
            <a:extLst>
              <a:ext uri="{FF2B5EF4-FFF2-40B4-BE49-F238E27FC236}">
                <a16:creationId xmlns:a16="http://schemas.microsoft.com/office/drawing/2014/main" id="{14DD2F46-4892-47FA-AD8E-B4EE84B35A3A}"/>
              </a:ext>
            </a:extLst>
          </p:cNvPr>
          <p:cNvSpPr/>
          <p:nvPr/>
        </p:nvSpPr>
        <p:spPr>
          <a:xfrm>
            <a:off x="1115616" y="4884098"/>
            <a:ext cx="7776864" cy="747404"/>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tenendo conto che il ‘peso’ convenzionale di ogni CFU è di 25 ore, di cui 8/12 in aula e le altre di studio personale</a:t>
            </a:r>
          </a:p>
        </p:txBody>
      </p:sp>
      <p:sp>
        <p:nvSpPr>
          <p:cNvPr id="11" name="Rettangolo arrotondato 6">
            <a:extLst>
              <a:ext uri="{FF2B5EF4-FFF2-40B4-BE49-F238E27FC236}">
                <a16:creationId xmlns:a16="http://schemas.microsoft.com/office/drawing/2014/main" id="{99ADFCBA-5C9F-4DE1-AD8F-BC79116D8A31}"/>
              </a:ext>
            </a:extLst>
          </p:cNvPr>
          <p:cNvSpPr/>
          <p:nvPr/>
        </p:nvSpPr>
        <p:spPr>
          <a:xfrm>
            <a:off x="1115616" y="6356350"/>
            <a:ext cx="7776864" cy="396000"/>
          </a:xfrm>
          <a:prstGeom prst="roundRect">
            <a:avLst/>
          </a:prstGeom>
          <a:solidFill>
            <a:schemeClr val="accent5"/>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Libri di testo, e-learning, slide, ecc.</a:t>
            </a:r>
          </a:p>
        </p:txBody>
      </p:sp>
    </p:spTree>
    <p:extLst>
      <p:ext uri="{BB962C8B-B14F-4D97-AF65-F5344CB8AC3E}">
        <p14:creationId xmlns:p14="http://schemas.microsoft.com/office/powerpoint/2010/main" val="177893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Cosa chiede il questionario</a:t>
            </a:r>
            <a:endParaRPr lang="it-IT" noProof="0" dirty="0"/>
          </a:p>
        </p:txBody>
      </p:sp>
      <p:sp>
        <p:nvSpPr>
          <p:cNvPr id="3" name="Segnaposto contenuto 2"/>
          <p:cNvSpPr>
            <a:spLocks noGrp="1"/>
          </p:cNvSpPr>
          <p:nvPr>
            <p:ph idx="1"/>
          </p:nvPr>
        </p:nvSpPr>
        <p:spPr>
          <a:xfrm>
            <a:off x="457200" y="1695450"/>
            <a:ext cx="8229600" cy="4525963"/>
          </a:xfrm>
        </p:spPr>
        <p:txBody>
          <a:bodyPr>
            <a:normAutofit fontScale="32500" lnSpcReduction="20000"/>
          </a:bodyPr>
          <a:lstStyle/>
          <a:p>
            <a:pPr marL="457200" indent="-457200">
              <a:lnSpc>
                <a:spcPct val="110000"/>
              </a:lnSpc>
              <a:spcBef>
                <a:spcPts val="6600"/>
              </a:spcBef>
              <a:buFont typeface="+mj-lt"/>
              <a:buAutoNum type="arabicPeriod" startAt="4"/>
            </a:pPr>
            <a:r>
              <a:rPr lang="it-IT" sz="7200" dirty="0"/>
              <a:t>Le modalità di esame sono state definite in modo chiaro?</a:t>
            </a:r>
          </a:p>
          <a:p>
            <a:pPr marL="271463" indent="-271463">
              <a:lnSpc>
                <a:spcPct val="110000"/>
              </a:lnSpc>
              <a:spcBef>
                <a:spcPts val="7800"/>
              </a:spcBef>
              <a:buFont typeface="+mj-lt"/>
              <a:buAutoNum type="arabicPeriod" startAt="4"/>
            </a:pPr>
            <a:r>
              <a:rPr lang="it-IT" sz="7200" dirty="0"/>
              <a:t>Gli orari di svolgimento di lezioni, esercitazioni e altre eventuali attività didattiche sono rispettati?</a:t>
            </a:r>
          </a:p>
          <a:p>
            <a:pPr marL="271463" indent="-271463">
              <a:lnSpc>
                <a:spcPct val="110000"/>
              </a:lnSpc>
              <a:spcBef>
                <a:spcPts val="8400"/>
              </a:spcBef>
              <a:buFont typeface="+mj-lt"/>
              <a:buAutoNum type="arabicPeriod" startAt="4"/>
            </a:pPr>
            <a:r>
              <a:rPr lang="it-IT" sz="7200" dirty="0"/>
              <a:t>Il docente stimola/motiva l’interesse verso la disciplina?</a:t>
            </a:r>
          </a:p>
          <a:p>
            <a:endParaRPr lang="it-IT" sz="6400" i="1" dirty="0"/>
          </a:p>
        </p:txBody>
      </p:sp>
      <p:sp>
        <p:nvSpPr>
          <p:cNvPr id="7" name="Segnaposto data 6"/>
          <p:cNvSpPr>
            <a:spLocks noGrp="1"/>
          </p:cNvSpPr>
          <p:nvPr>
            <p:ph type="dt" sz="half" idx="10"/>
          </p:nvPr>
        </p:nvSpPr>
        <p:spPr/>
        <p:txBody>
          <a:bodyPr/>
          <a:lstStyle/>
          <a:p>
            <a:endParaRPr lang="en-US"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4</a:t>
            </a:fld>
            <a:endParaRPr lang="en-US"/>
          </a:p>
        </p:txBody>
      </p:sp>
      <p:sp>
        <p:nvSpPr>
          <p:cNvPr id="9" name="Rettangolo arrotondato 4">
            <a:extLst>
              <a:ext uri="{FF2B5EF4-FFF2-40B4-BE49-F238E27FC236}">
                <a16:creationId xmlns:a16="http://schemas.microsoft.com/office/drawing/2014/main" id="{C56A9DA0-F602-4265-B48D-54E9B624A72F}"/>
              </a:ext>
            </a:extLst>
          </p:cNvPr>
          <p:cNvSpPr/>
          <p:nvPr/>
        </p:nvSpPr>
        <p:spPr>
          <a:xfrm>
            <a:off x="1004397" y="2026196"/>
            <a:ext cx="7776864" cy="936104"/>
          </a:xfrm>
          <a:prstGeom prst="roundRect">
            <a:avLst/>
          </a:prstGeom>
          <a:solidFill>
            <a:schemeClr val="accent5"/>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cioè, il docente ha spiegato in aula come si svolgeranno le prove, come saranno valutate, ecc. e le pagine web dedicate all’insegnamento riportano queste informazioni in modo chiaro e dettagliato?</a:t>
            </a:r>
          </a:p>
        </p:txBody>
      </p:sp>
      <p:sp>
        <p:nvSpPr>
          <p:cNvPr id="10" name="Rettangolo arrotondato 5">
            <a:extLst>
              <a:ext uri="{FF2B5EF4-FFF2-40B4-BE49-F238E27FC236}">
                <a16:creationId xmlns:a16="http://schemas.microsoft.com/office/drawing/2014/main" id="{D9A8E421-74BD-44F5-8781-443656AF02BC}"/>
              </a:ext>
            </a:extLst>
          </p:cNvPr>
          <p:cNvSpPr/>
          <p:nvPr/>
        </p:nvSpPr>
        <p:spPr>
          <a:xfrm>
            <a:off x="1004397" y="3746425"/>
            <a:ext cx="7776864" cy="936104"/>
          </a:xfrm>
          <a:prstGeom prst="roundRect">
            <a:avLst/>
          </a:prstGeom>
          <a:solidFill>
            <a:schemeClr val="accent6"/>
          </a:solidFill>
          <a:ln>
            <a:solidFill>
              <a:schemeClr val="accent6">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Il docente è puntuale in aula? Se una lezione viene sospesa, ci sono comunicazioni adeguate? Il programma è stato svolto entro il numero di lezioni previste per i CFU attribuiti all’insegnamento?</a:t>
            </a:r>
          </a:p>
        </p:txBody>
      </p:sp>
      <p:sp>
        <p:nvSpPr>
          <p:cNvPr id="11" name="Rettangolo arrotondato 6">
            <a:extLst>
              <a:ext uri="{FF2B5EF4-FFF2-40B4-BE49-F238E27FC236}">
                <a16:creationId xmlns:a16="http://schemas.microsoft.com/office/drawing/2014/main" id="{F42986C3-E4FF-4879-B7F6-E02275B6B0DD}"/>
              </a:ext>
            </a:extLst>
          </p:cNvPr>
          <p:cNvSpPr/>
          <p:nvPr/>
        </p:nvSpPr>
        <p:spPr>
          <a:xfrm>
            <a:off x="1004397" y="5156444"/>
            <a:ext cx="7776864" cy="936104"/>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Chiarisce l’importanza dei concetti enunciati nel percorso di studi? Risveglia l’interesse durante le lezioni? Adotta metodologie didattiche che coinvolgono gli studenti?</a:t>
            </a:r>
          </a:p>
        </p:txBody>
      </p:sp>
    </p:spTree>
    <p:extLst>
      <p:ext uri="{BB962C8B-B14F-4D97-AF65-F5344CB8AC3E}">
        <p14:creationId xmlns:p14="http://schemas.microsoft.com/office/powerpoint/2010/main" val="418731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Cosa chiede il questionario</a:t>
            </a:r>
            <a:endParaRPr lang="it-IT" noProof="0" dirty="0"/>
          </a:p>
        </p:txBody>
      </p:sp>
      <p:sp>
        <p:nvSpPr>
          <p:cNvPr id="7" name="Segnaposto data 6"/>
          <p:cNvSpPr>
            <a:spLocks noGrp="1"/>
          </p:cNvSpPr>
          <p:nvPr>
            <p:ph type="dt" sz="half" idx="10"/>
          </p:nvPr>
        </p:nvSpPr>
        <p:spPr/>
        <p:txBody>
          <a:bodyPr/>
          <a:lstStyle/>
          <a:p>
            <a:endParaRPr lang="en-US"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5</a:t>
            </a:fld>
            <a:endParaRPr lang="en-US"/>
          </a:p>
        </p:txBody>
      </p:sp>
      <p:sp>
        <p:nvSpPr>
          <p:cNvPr id="10" name="Segnaposto contenuto 2">
            <a:extLst>
              <a:ext uri="{FF2B5EF4-FFF2-40B4-BE49-F238E27FC236}">
                <a16:creationId xmlns:a16="http://schemas.microsoft.com/office/drawing/2014/main" id="{22666244-22B3-457A-8B9E-A3F66D7D42F7}"/>
              </a:ext>
            </a:extLst>
          </p:cNvPr>
          <p:cNvSpPr>
            <a:spLocks noGrp="1"/>
          </p:cNvSpPr>
          <p:nvPr>
            <p:ph idx="1"/>
          </p:nvPr>
        </p:nvSpPr>
        <p:spPr>
          <a:xfrm>
            <a:off x="457200" y="1600200"/>
            <a:ext cx="8229600" cy="4525963"/>
          </a:xfrm>
        </p:spPr>
        <p:txBody>
          <a:bodyPr>
            <a:normAutofit/>
          </a:bodyPr>
          <a:lstStyle/>
          <a:p>
            <a:pPr marL="271463" indent="-271463">
              <a:lnSpc>
                <a:spcPct val="120000"/>
              </a:lnSpc>
              <a:spcBef>
                <a:spcPts val="600"/>
              </a:spcBef>
              <a:buFont typeface="+mj-lt"/>
              <a:buAutoNum type="arabicPeriod" startAt="7"/>
            </a:pPr>
            <a:r>
              <a:rPr lang="it-IT" sz="2400" dirty="0"/>
              <a:t>Il docente espone gli argomenti in modo chiaro?</a:t>
            </a:r>
          </a:p>
          <a:p>
            <a:pPr marL="271463" indent="-271463">
              <a:lnSpc>
                <a:spcPct val="100000"/>
              </a:lnSpc>
              <a:spcBef>
                <a:spcPts val="6000"/>
              </a:spcBef>
              <a:buFont typeface="+mj-lt"/>
              <a:buAutoNum type="arabicPeriod" startAt="7"/>
            </a:pPr>
            <a:r>
              <a:rPr lang="it-IT" sz="2400" dirty="0"/>
              <a:t>Le attività didattiche integrative (esercitazioni, tutorati, laboratori, etc...), ove esistenti, sono utili all'apprendimento della materia?</a:t>
            </a:r>
          </a:p>
          <a:p>
            <a:pPr marL="271463" indent="-271463">
              <a:lnSpc>
                <a:spcPct val="100000"/>
              </a:lnSpc>
              <a:spcBef>
                <a:spcPts val="6000"/>
              </a:spcBef>
              <a:buFont typeface="+mj-lt"/>
              <a:buAutoNum type="arabicPeriod" startAt="7"/>
            </a:pPr>
            <a:r>
              <a:rPr lang="it-IT" sz="2400" dirty="0"/>
              <a:t>L’insegnamento è stato svolto in maniera coerente con quanto dichiarato sul sito Web del corso di studio?</a:t>
            </a:r>
          </a:p>
        </p:txBody>
      </p:sp>
      <p:sp>
        <p:nvSpPr>
          <p:cNvPr id="11" name="Rettangolo arrotondato 4">
            <a:extLst>
              <a:ext uri="{FF2B5EF4-FFF2-40B4-BE49-F238E27FC236}">
                <a16:creationId xmlns:a16="http://schemas.microsoft.com/office/drawing/2014/main" id="{B8C5F50D-B511-49F7-A6A5-9EAE1AAF7CCC}"/>
              </a:ext>
            </a:extLst>
          </p:cNvPr>
          <p:cNvSpPr/>
          <p:nvPr/>
        </p:nvSpPr>
        <p:spPr>
          <a:xfrm>
            <a:off x="1115616" y="2133272"/>
            <a:ext cx="7776864" cy="720000"/>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Alla fine delle lezioni, mi pare di aver capito? L’ordine degli argomenti è chiaro e sequenziale? Ci sono esemplificazioni utili ad illustrare i concetti?</a:t>
            </a:r>
          </a:p>
        </p:txBody>
      </p:sp>
      <p:sp>
        <p:nvSpPr>
          <p:cNvPr id="12" name="Rettangolo arrotondato 5">
            <a:extLst>
              <a:ext uri="{FF2B5EF4-FFF2-40B4-BE49-F238E27FC236}">
                <a16:creationId xmlns:a16="http://schemas.microsoft.com/office/drawing/2014/main" id="{75C42C19-B515-435F-A672-B0CF417AB93C}"/>
              </a:ext>
            </a:extLst>
          </p:cNvPr>
          <p:cNvSpPr/>
          <p:nvPr/>
        </p:nvSpPr>
        <p:spPr>
          <a:xfrm>
            <a:off x="1115616" y="3901705"/>
            <a:ext cx="7776864" cy="855352"/>
          </a:xfrm>
          <a:prstGeom prst="roundRect">
            <a:avLst/>
          </a:prstGeom>
          <a:solidFill>
            <a:schemeClr val="accent5">
              <a:lumMod val="75000"/>
            </a:schemeClr>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NB –risponde solo se effettivamente previste … [sono </a:t>
            </a:r>
            <a:r>
              <a:rPr lang="it-IT" i="1" dirty="0"/>
              <a:t>attività sussidiarie e complementari ai corsi ordinari di recupero o approfondimento, legate all’insegnamento, tenute dal docente titolare o da un docente differente]</a:t>
            </a:r>
            <a:endParaRPr lang="it-IT" dirty="0"/>
          </a:p>
        </p:txBody>
      </p:sp>
      <p:sp>
        <p:nvSpPr>
          <p:cNvPr id="13" name="Rettangolo arrotondato 6">
            <a:extLst>
              <a:ext uri="{FF2B5EF4-FFF2-40B4-BE49-F238E27FC236}">
                <a16:creationId xmlns:a16="http://schemas.microsoft.com/office/drawing/2014/main" id="{6C19688F-D92F-4F2F-B8EA-9ECCDA62CFB1}"/>
              </a:ext>
            </a:extLst>
          </p:cNvPr>
          <p:cNvSpPr/>
          <p:nvPr/>
        </p:nvSpPr>
        <p:spPr>
          <a:xfrm>
            <a:off x="1115616" y="5517312"/>
            <a:ext cx="7776864" cy="720000"/>
          </a:xfrm>
          <a:prstGeom prst="roundRect">
            <a:avLst/>
          </a:prstGeom>
          <a:solidFill>
            <a:schemeClr val="accent1">
              <a:lumMod val="75000"/>
            </a:schemeClr>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 in termini, ad esempio, di numero di ore, contenuti/programma, modalità didattiche, ecc.</a:t>
            </a:r>
          </a:p>
        </p:txBody>
      </p:sp>
    </p:spTree>
    <p:extLst>
      <p:ext uri="{BB962C8B-B14F-4D97-AF65-F5344CB8AC3E}">
        <p14:creationId xmlns:p14="http://schemas.microsoft.com/office/powerpoint/2010/main" val="85293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additive="base">
                                        <p:cTn id="13"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additive="base">
                                        <p:cTn id="19"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Cosa chiede il questionario</a:t>
            </a:r>
            <a:endParaRPr lang="it-IT" noProof="0" dirty="0"/>
          </a:p>
        </p:txBody>
      </p:sp>
      <p:sp>
        <p:nvSpPr>
          <p:cNvPr id="3" name="Segnaposto contenuto 2"/>
          <p:cNvSpPr>
            <a:spLocks noGrp="1"/>
          </p:cNvSpPr>
          <p:nvPr>
            <p:ph idx="1"/>
          </p:nvPr>
        </p:nvSpPr>
        <p:spPr/>
        <p:txBody>
          <a:bodyPr>
            <a:normAutofit lnSpcReduction="10000"/>
          </a:bodyPr>
          <a:lstStyle/>
          <a:p>
            <a:pPr marL="457200" indent="-457200">
              <a:lnSpc>
                <a:spcPct val="120000"/>
              </a:lnSpc>
              <a:spcBef>
                <a:spcPts val="600"/>
              </a:spcBef>
              <a:buFont typeface="+mj-lt"/>
              <a:buAutoNum type="arabicPeriod" startAt="10"/>
            </a:pPr>
            <a:r>
              <a:rPr lang="it-IT" sz="2800" dirty="0"/>
              <a:t>Il docente è reperibile per chiarimenti e spiegazioni?</a:t>
            </a:r>
          </a:p>
          <a:p>
            <a:pPr marL="271463" indent="-271463">
              <a:lnSpc>
                <a:spcPct val="120000"/>
              </a:lnSpc>
              <a:spcBef>
                <a:spcPts val="7200"/>
              </a:spcBef>
              <a:buFont typeface="+mj-lt"/>
              <a:buAutoNum type="arabicPeriod" startAt="10"/>
            </a:pPr>
            <a:r>
              <a:rPr lang="it-IT" sz="2800" dirty="0"/>
              <a:t>È interessato/a agli argomenti trattati nell'insegnamento?</a:t>
            </a:r>
          </a:p>
          <a:p>
            <a:pPr marL="271463" indent="-271463">
              <a:lnSpc>
                <a:spcPct val="120000"/>
              </a:lnSpc>
              <a:spcBef>
                <a:spcPts val="9000"/>
              </a:spcBef>
              <a:buFont typeface="+mj-lt"/>
              <a:buAutoNum type="arabicPeriod" startAt="10"/>
            </a:pPr>
            <a:r>
              <a:rPr lang="it-IT" sz="2800" b="1" i="1" dirty="0">
                <a:ln>
                  <a:solidFill>
                    <a:schemeClr val="tx1"/>
                  </a:solidFill>
                </a:ln>
                <a:solidFill>
                  <a:schemeClr val="tx1">
                    <a:lumMod val="60000"/>
                    <a:lumOff val="40000"/>
                  </a:schemeClr>
                </a:solidFill>
              </a:rPr>
              <a:t>È complessivamente soddisfatto/a di come è stato svolto questo insegnamento?</a:t>
            </a:r>
          </a:p>
          <a:p>
            <a:endParaRPr lang="it-IT" sz="2800" dirty="0"/>
          </a:p>
          <a:p>
            <a:endParaRPr lang="it-IT" sz="6400" i="1" dirty="0"/>
          </a:p>
        </p:txBody>
      </p:sp>
      <p:sp>
        <p:nvSpPr>
          <p:cNvPr id="7" name="Segnaposto data 6"/>
          <p:cNvSpPr>
            <a:spLocks noGrp="1"/>
          </p:cNvSpPr>
          <p:nvPr>
            <p:ph type="dt" sz="half" idx="10"/>
          </p:nvPr>
        </p:nvSpPr>
        <p:spPr/>
        <p:txBody>
          <a:bodyPr/>
          <a:lstStyle/>
          <a:p>
            <a:endParaRPr lang="en-US"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6</a:t>
            </a:fld>
            <a:endParaRPr lang="en-US"/>
          </a:p>
        </p:txBody>
      </p:sp>
      <p:sp>
        <p:nvSpPr>
          <p:cNvPr id="9" name="Rettangolo arrotondato 4">
            <a:extLst>
              <a:ext uri="{FF2B5EF4-FFF2-40B4-BE49-F238E27FC236}">
                <a16:creationId xmlns:a16="http://schemas.microsoft.com/office/drawing/2014/main" id="{4A4284E4-ED3B-4153-91F3-72CF5950BB9D}"/>
              </a:ext>
            </a:extLst>
          </p:cNvPr>
          <p:cNvSpPr/>
          <p:nvPr/>
        </p:nvSpPr>
        <p:spPr>
          <a:xfrm>
            <a:off x="1115616" y="2204864"/>
            <a:ext cx="7776864" cy="720000"/>
          </a:xfrm>
          <a:prstGeom prst="roundRect">
            <a:avLst/>
          </a:prstGeom>
          <a:solidFill>
            <a:schemeClr val="accent5">
              <a:lumMod val="75000"/>
            </a:schemeClr>
          </a:solidFill>
          <a:ln>
            <a:solidFill>
              <a:schemeClr val="accent5">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Innanzitutto, durante gli orari di ricevimento (effettivamente fruibili rispetto all’orario delle lezioni) … e poi: a fine lezione, via mail, ecc.</a:t>
            </a:r>
          </a:p>
        </p:txBody>
      </p:sp>
      <p:sp>
        <p:nvSpPr>
          <p:cNvPr id="10" name="Rettangolo arrotondato 5">
            <a:extLst>
              <a:ext uri="{FF2B5EF4-FFF2-40B4-BE49-F238E27FC236}">
                <a16:creationId xmlns:a16="http://schemas.microsoft.com/office/drawing/2014/main" id="{BC628A2F-218C-4B69-BC66-63923FC42E9B}"/>
              </a:ext>
            </a:extLst>
          </p:cNvPr>
          <p:cNvSpPr/>
          <p:nvPr/>
        </p:nvSpPr>
        <p:spPr>
          <a:xfrm>
            <a:off x="1115616" y="4049486"/>
            <a:ext cx="7776864" cy="500744"/>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Gli argomenti trattati sono effettivamente di tuo interesse?</a:t>
            </a:r>
          </a:p>
        </p:txBody>
      </p:sp>
    </p:spTree>
    <p:extLst>
      <p:ext uri="{BB962C8B-B14F-4D97-AF65-F5344CB8AC3E}">
        <p14:creationId xmlns:p14="http://schemas.microsoft.com/office/powerpoint/2010/main" val="289393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noProof="0" dirty="0"/>
              <a:t>Suggerimenti finali</a:t>
            </a:r>
          </a:p>
        </p:txBody>
      </p:sp>
      <p:sp>
        <p:nvSpPr>
          <p:cNvPr id="3" name="Segnaposto contenuto 2"/>
          <p:cNvSpPr>
            <a:spLocks noGrp="1"/>
          </p:cNvSpPr>
          <p:nvPr>
            <p:ph idx="1"/>
          </p:nvPr>
        </p:nvSpPr>
        <p:spPr/>
        <p:txBody>
          <a:bodyPr>
            <a:noAutofit/>
          </a:bodyPr>
          <a:lstStyle/>
          <a:p>
            <a:pPr lvl="0">
              <a:buFont typeface="Wingdings" panose="05000000000000000000" pitchFamily="2" charset="2"/>
              <a:buChar char="q"/>
            </a:pPr>
            <a:r>
              <a:rPr lang="it-IT" sz="2000" dirty="0"/>
              <a:t>Alleggerire il carico didattico complessivo</a:t>
            </a:r>
          </a:p>
          <a:p>
            <a:pPr lvl="0">
              <a:buFont typeface="Wingdings" panose="05000000000000000000" pitchFamily="2" charset="2"/>
              <a:buChar char="q"/>
            </a:pPr>
            <a:r>
              <a:rPr lang="it-IT" sz="2000" dirty="0"/>
              <a:t>Aumentare l’attività di supporto didattico</a:t>
            </a:r>
          </a:p>
          <a:p>
            <a:pPr lvl="0">
              <a:buFont typeface="Wingdings" panose="05000000000000000000" pitchFamily="2" charset="2"/>
              <a:buChar char="q"/>
            </a:pPr>
            <a:r>
              <a:rPr lang="it-IT" sz="2000" dirty="0"/>
              <a:t>Fornire più conoscenze di base</a:t>
            </a:r>
          </a:p>
          <a:p>
            <a:pPr lvl="0">
              <a:buFont typeface="Wingdings" panose="05000000000000000000" pitchFamily="2" charset="2"/>
              <a:buChar char="q"/>
            </a:pPr>
            <a:r>
              <a:rPr lang="it-IT" sz="2000" dirty="0"/>
              <a:t>Eliminare dal programma argomenti già trattati in altri insegnamenti</a:t>
            </a:r>
          </a:p>
          <a:p>
            <a:pPr lvl="0">
              <a:buFont typeface="Wingdings" panose="05000000000000000000" pitchFamily="2" charset="2"/>
              <a:buChar char="q"/>
            </a:pPr>
            <a:r>
              <a:rPr lang="it-IT" sz="2000" dirty="0"/>
              <a:t>Migliorare il coordinamento con altri insegnamenti</a:t>
            </a:r>
          </a:p>
          <a:p>
            <a:pPr lvl="0">
              <a:buFont typeface="Wingdings" panose="05000000000000000000" pitchFamily="2" charset="2"/>
              <a:buChar char="q"/>
            </a:pPr>
            <a:r>
              <a:rPr lang="it-IT" sz="2000" dirty="0"/>
              <a:t>Migliorare la qualità del materiale didattico</a:t>
            </a:r>
          </a:p>
          <a:p>
            <a:pPr lvl="0">
              <a:buFont typeface="Wingdings" panose="05000000000000000000" pitchFamily="2" charset="2"/>
              <a:buChar char="q"/>
            </a:pPr>
            <a:r>
              <a:rPr lang="it-IT" sz="2000" dirty="0"/>
              <a:t>Fornire in anticipo il materiale didattico</a:t>
            </a:r>
          </a:p>
          <a:p>
            <a:pPr lvl="0">
              <a:buFont typeface="Wingdings" panose="05000000000000000000" pitchFamily="2" charset="2"/>
              <a:buChar char="q"/>
            </a:pPr>
            <a:r>
              <a:rPr lang="it-IT" sz="2000" dirty="0"/>
              <a:t>Inserire prove d’esame intermedie</a:t>
            </a:r>
          </a:p>
          <a:p>
            <a:pPr lvl="0">
              <a:buFont typeface="Wingdings" panose="05000000000000000000" pitchFamily="2" charset="2"/>
              <a:buChar char="q"/>
            </a:pPr>
            <a:r>
              <a:rPr lang="it-IT" sz="2000" dirty="0"/>
              <a:t>Attivare insegnamenti serali</a:t>
            </a:r>
          </a:p>
          <a:p>
            <a:pPr lvl="0">
              <a:buFont typeface="Wingdings" panose="05000000000000000000" pitchFamily="2" charset="2"/>
              <a:buChar char="q"/>
            </a:pPr>
            <a:r>
              <a:rPr lang="it-IT" sz="2000" dirty="0"/>
              <a:t>Nessun suggerimento</a:t>
            </a:r>
            <a:endParaRPr lang="it-IT" sz="2000" dirty="0">
              <a:effectLst/>
            </a:endParaRPr>
          </a:p>
        </p:txBody>
      </p:sp>
      <p:sp>
        <p:nvSpPr>
          <p:cNvPr id="7" name="Segnaposto data 6"/>
          <p:cNvSpPr>
            <a:spLocks noGrp="1"/>
          </p:cNvSpPr>
          <p:nvPr>
            <p:ph type="dt" sz="half" idx="10"/>
          </p:nvPr>
        </p:nvSpPr>
        <p:spPr/>
        <p:txBody>
          <a:bodyPr/>
          <a:lstStyle/>
          <a:p>
            <a:endParaRPr lang="en-US"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7</a:t>
            </a:fld>
            <a:endParaRPr lang="en-US"/>
          </a:p>
        </p:txBody>
      </p:sp>
      <p:sp>
        <p:nvSpPr>
          <p:cNvPr id="9" name="Rettangolo arrotondato 5">
            <a:extLst>
              <a:ext uri="{FF2B5EF4-FFF2-40B4-BE49-F238E27FC236}">
                <a16:creationId xmlns:a16="http://schemas.microsoft.com/office/drawing/2014/main" id="{BC628A2F-218C-4B69-BC66-63923FC42E9B}"/>
              </a:ext>
            </a:extLst>
          </p:cNvPr>
          <p:cNvSpPr/>
          <p:nvPr/>
        </p:nvSpPr>
        <p:spPr>
          <a:xfrm>
            <a:off x="625758" y="5280484"/>
            <a:ext cx="7776864" cy="1075866"/>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Il campo è obbligatorio e si possono scegliere più risposte.</a:t>
            </a:r>
          </a:p>
          <a:p>
            <a:pPr algn="ctr"/>
            <a:r>
              <a:rPr lang="it-IT" sz="2400" dirty="0"/>
              <a:t>Se nessun suggerimento è rilevante per la vostra esperienza selezionare l’ultima voce: «Nessun suggerimento» </a:t>
            </a:r>
          </a:p>
        </p:txBody>
      </p:sp>
    </p:spTree>
    <p:extLst>
      <p:ext uri="{BB962C8B-B14F-4D97-AF65-F5344CB8AC3E}">
        <p14:creationId xmlns:p14="http://schemas.microsoft.com/office/powerpoint/2010/main" val="308410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Eventuali altre osservazioni e suggerimenti</a:t>
            </a:r>
            <a:endParaRPr lang="it-IT" noProof="0" dirty="0"/>
          </a:p>
        </p:txBody>
      </p:sp>
      <p:sp>
        <p:nvSpPr>
          <p:cNvPr id="7" name="Segnaposto data 6"/>
          <p:cNvSpPr>
            <a:spLocks noGrp="1"/>
          </p:cNvSpPr>
          <p:nvPr>
            <p:ph type="dt" sz="half" idx="10"/>
          </p:nvPr>
        </p:nvSpPr>
        <p:spPr/>
        <p:txBody>
          <a:bodyPr/>
          <a:lstStyle/>
          <a:p>
            <a:endParaRPr lang="en-US" dirty="0"/>
          </a:p>
        </p:txBody>
      </p:sp>
      <p:sp>
        <p:nvSpPr>
          <p:cNvPr id="4" name="Segnaposto piè di pagina 3"/>
          <p:cNvSpPr>
            <a:spLocks noGrp="1"/>
          </p:cNvSpPr>
          <p:nvPr>
            <p:ph type="ftr" sz="quarter" idx="11"/>
          </p:nvPr>
        </p:nvSpPr>
        <p:spPr/>
        <p:txBody>
          <a:bodyPr/>
          <a:lstStyle/>
          <a:p>
            <a:r>
              <a:rPr lang="en-US"/>
              <a:t>Presidio della Qualità</a:t>
            </a:r>
          </a:p>
        </p:txBody>
      </p:sp>
      <p:sp>
        <p:nvSpPr>
          <p:cNvPr id="8" name="Segnaposto numero diapositiva 7"/>
          <p:cNvSpPr>
            <a:spLocks noGrp="1"/>
          </p:cNvSpPr>
          <p:nvPr>
            <p:ph type="sldNum" sz="quarter" idx="12"/>
          </p:nvPr>
        </p:nvSpPr>
        <p:spPr/>
        <p:txBody>
          <a:bodyPr/>
          <a:lstStyle/>
          <a:p>
            <a:fld id="{C9E3DD51-94F6-314F-B6AE-1F691EBBCC21}" type="slidenum">
              <a:rPr lang="en-US" smtClean="0"/>
              <a:t>8</a:t>
            </a:fld>
            <a:endParaRPr lang="en-US"/>
          </a:p>
        </p:txBody>
      </p:sp>
      <p:sp>
        <p:nvSpPr>
          <p:cNvPr id="9" name="Rettangolo arrotondato 5">
            <a:extLst>
              <a:ext uri="{FF2B5EF4-FFF2-40B4-BE49-F238E27FC236}">
                <a16:creationId xmlns:a16="http://schemas.microsoft.com/office/drawing/2014/main" id="{BC628A2F-218C-4B69-BC66-63923FC42E9B}"/>
              </a:ext>
            </a:extLst>
          </p:cNvPr>
          <p:cNvSpPr/>
          <p:nvPr/>
        </p:nvSpPr>
        <p:spPr>
          <a:xfrm>
            <a:off x="457200" y="1731740"/>
            <a:ext cx="7776864" cy="3221260"/>
          </a:xfrm>
          <a:prstGeom prst="roundRect">
            <a:avLst/>
          </a:prstGeom>
          <a:solidFill>
            <a:schemeClr val="accent2"/>
          </a:solidFill>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t>Il campo libero finale è facoltativo</a:t>
            </a:r>
          </a:p>
          <a:p>
            <a:pPr algn="ctr"/>
            <a:endParaRPr lang="it-IT" sz="2400" dirty="0"/>
          </a:p>
          <a:p>
            <a:pPr algn="ctr"/>
            <a:r>
              <a:rPr lang="it-IT" sz="2400" dirty="0"/>
              <a:t>È molto importate che qui vengano riportati vostri personali suggerimenti e considerazioni che ritenete utile per il miglioramento della qualità dell’insegnamento.</a:t>
            </a:r>
          </a:p>
        </p:txBody>
      </p:sp>
    </p:spTree>
    <p:extLst>
      <p:ext uri="{BB962C8B-B14F-4D97-AF65-F5344CB8AC3E}">
        <p14:creationId xmlns:p14="http://schemas.microsoft.com/office/powerpoint/2010/main" val="340469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4575</TotalTime>
  <Words>719</Words>
  <Application>Microsoft Office PowerPoint</Application>
  <PresentationFormat>Presentazione su schermo (4:3)</PresentationFormat>
  <Paragraphs>72</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Wingdings</vt:lpstr>
      <vt:lpstr>Tema di Office</vt:lpstr>
      <vt:lpstr>Indagine sull’opinione degli studenti</vt:lpstr>
      <vt:lpstr>Questionario sull’opinione degli studenti</vt:lpstr>
      <vt:lpstr>Cosa chiede il questionario</vt:lpstr>
      <vt:lpstr>Cosa chiede il questionario</vt:lpstr>
      <vt:lpstr>Cosa chiede il questionario</vt:lpstr>
      <vt:lpstr>Cosa chiede il questionario</vt:lpstr>
      <vt:lpstr>Suggerimenti finali</vt:lpstr>
      <vt:lpstr>Eventuali altre osservazioni e suggerimenti</vt:lpstr>
    </vt:vector>
  </TitlesOfParts>
  <Company>Università di Verona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Graziano Pravadelli</dc:creator>
  <cp:lastModifiedBy>Fabio Piccinelli</cp:lastModifiedBy>
  <cp:revision>272</cp:revision>
  <dcterms:created xsi:type="dcterms:W3CDTF">2017-08-28T09:12:58Z</dcterms:created>
  <dcterms:modified xsi:type="dcterms:W3CDTF">2019-12-17T08:03:46Z</dcterms:modified>
</cp:coreProperties>
</file>