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72" r:id="rId3"/>
    <p:sldId id="264" r:id="rId4"/>
    <p:sldId id="265" r:id="rId5"/>
    <p:sldId id="266" r:id="rId6"/>
    <p:sldId id="284" r:id="rId7"/>
    <p:sldId id="283" r:id="rId8"/>
    <p:sldId id="280" r:id="rId9"/>
    <p:sldId id="282" r:id="rId10"/>
    <p:sldId id="267" r:id="rId11"/>
    <p:sldId id="268" r:id="rId12"/>
    <p:sldId id="269" r:id="rId13"/>
    <p:sldId id="263" r:id="rId14"/>
    <p:sldId id="260" r:id="rId15"/>
    <p:sldId id="270" r:id="rId16"/>
    <p:sldId id="259" r:id="rId17"/>
    <p:sldId id="273" r:id="rId18"/>
    <p:sldId id="274" r:id="rId19"/>
    <p:sldId id="275" r:id="rId20"/>
    <p:sldId id="278" r:id="rId21"/>
    <p:sldId id="276" r:id="rId22"/>
    <p:sldId id="277" r:id="rId23"/>
    <p:sldId id="271" r:id="rId24"/>
    <p:sldId id="261" r:id="rId25"/>
    <p:sldId id="285" r:id="rId2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15" y="29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75658A-E043-4BF9-9D23-AB620782CED8}" type="datetimeFigureOut">
              <a:rPr lang="it-IT" smtClean="0"/>
              <a:t>14/12/2014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A3320B-EEC3-4037-AE02-FA35C7F9D8D9}" type="slidenum">
              <a:rPr lang="it-IT" smtClean="0"/>
              <a:t>‹N›</a:t>
            </a:fld>
            <a:endParaRPr lang="it-IT"/>
          </a:p>
        </p:txBody>
      </p:sp>
    </p:spTree>
    <p:extLst>
      <p:ext uri="{BB962C8B-B14F-4D97-AF65-F5344CB8AC3E}">
        <p14:creationId xmlns:p14="http://schemas.microsoft.com/office/powerpoint/2010/main" val="294907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B2BE0A-D18B-415B-8352-B67162C2A8DC}" type="slidenum">
              <a:rPr lang="it-IT" altLang="it-IT"/>
              <a:pPr/>
              <a:t>3</a:t>
            </a:fld>
            <a:endParaRPr lang="it-IT" altLang="it-IT"/>
          </a:p>
        </p:txBody>
      </p:sp>
      <p:sp>
        <p:nvSpPr>
          <p:cNvPr id="270338" name="Rectangle 2"/>
          <p:cNvSpPr>
            <a:spLocks noGrp="1" noRot="1" noChangeAspect="1" noChangeArrowheads="1" noTextEdit="1"/>
          </p:cNvSpPr>
          <p:nvPr>
            <p:ph type="sldImg"/>
          </p:nvPr>
        </p:nvSpPr>
        <p:spPr>
          <a:ln/>
        </p:spPr>
      </p:sp>
      <p:sp>
        <p:nvSpPr>
          <p:cNvPr id="270339"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258C80-A34B-4499-9563-87D351A7EFFD}" type="slidenum">
              <a:rPr lang="it-IT" altLang="it-IT"/>
              <a:pPr/>
              <a:t>4</a:t>
            </a:fld>
            <a:endParaRPr lang="it-IT" altLang="it-IT"/>
          </a:p>
        </p:txBody>
      </p:sp>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0F5D7A-BCA9-44F3-BB3C-11EB2FF310EC}" type="slidenum">
              <a:rPr lang="it-IT" altLang="it-IT"/>
              <a:pPr/>
              <a:t>5</a:t>
            </a:fld>
            <a:endParaRPr lang="it-IT" altLang="it-IT"/>
          </a:p>
        </p:txBody>
      </p:sp>
      <p:sp>
        <p:nvSpPr>
          <p:cNvPr id="210946" name="Rectangle 2"/>
          <p:cNvSpPr>
            <a:spLocks noGrp="1" noRot="1" noChangeAspect="1" noChangeArrowheads="1" noTextEdit="1"/>
          </p:cNvSpPr>
          <p:nvPr>
            <p:ph type="sldImg"/>
          </p:nvPr>
        </p:nvSpPr>
        <p:spPr>
          <a:ln/>
        </p:spPr>
      </p:sp>
      <p:sp>
        <p:nvSpPr>
          <p:cNvPr id="210947"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13A620-655F-478E-94F0-F7A7B46B059C}" type="slidenum">
              <a:rPr lang="it-IT" altLang="it-IT"/>
              <a:pPr/>
              <a:t>10</a:t>
            </a:fld>
            <a:endParaRPr lang="it-IT" altLang="it-IT"/>
          </a:p>
        </p:txBody>
      </p:sp>
      <p:sp>
        <p:nvSpPr>
          <p:cNvPr id="211970" name="Rectangle 2"/>
          <p:cNvSpPr>
            <a:spLocks noGrp="1" noRot="1" noChangeAspect="1" noChangeArrowheads="1" noTextEdit="1"/>
          </p:cNvSpPr>
          <p:nvPr>
            <p:ph type="sldImg"/>
          </p:nvPr>
        </p:nvSpPr>
        <p:spPr>
          <a:ln/>
        </p:spPr>
      </p:sp>
      <p:sp>
        <p:nvSpPr>
          <p:cNvPr id="211971"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B256DD-F61D-4B39-9DA8-4C12FFE9A25A}" type="slidenum">
              <a:rPr lang="it-IT" altLang="it-IT"/>
              <a:pPr/>
              <a:t>11</a:t>
            </a:fld>
            <a:endParaRPr lang="it-IT" altLang="it-IT"/>
          </a:p>
        </p:txBody>
      </p:sp>
      <p:sp>
        <p:nvSpPr>
          <p:cNvPr id="212994" name="Rectangle 2"/>
          <p:cNvSpPr>
            <a:spLocks noGrp="1" noRot="1" noChangeAspect="1" noChangeArrowheads="1" noTextEdit="1"/>
          </p:cNvSpPr>
          <p:nvPr>
            <p:ph type="sldImg"/>
          </p:nvPr>
        </p:nvSpPr>
        <p:spPr>
          <a:ln/>
        </p:spPr>
      </p:sp>
      <p:sp>
        <p:nvSpPr>
          <p:cNvPr id="212995"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E0C9B1-142C-4E57-A254-66581A4AAF99}" type="slidenum">
              <a:rPr lang="it-IT" altLang="it-IT"/>
              <a:pPr/>
              <a:t>12</a:t>
            </a:fld>
            <a:endParaRPr lang="it-IT" altLang="it-IT"/>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it-IT" alt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it-IT" smtClean="0"/>
              <a:t>Fare clic per modificare lo stile del titolo</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118D74C-C25D-488D-AB91-259A2A9F3207}" type="datetimeFigureOut">
              <a:rPr lang="it-IT" smtClean="0"/>
              <a:t>14/12/2014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A010EFC-D377-484C-95D2-4E5CDF2E2B58}" type="slidenum">
              <a:rPr lang="it-IT" smtClean="0"/>
              <a:t>‹N›</a:t>
            </a:fld>
            <a:endParaRPr lang="it-IT"/>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6118D74C-C25D-488D-AB91-259A2A9F3207}" type="datetimeFigureOut">
              <a:rPr lang="it-IT" smtClean="0"/>
              <a:t>14/12/2014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A010EFC-D377-484C-95D2-4E5CDF2E2B58}"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6118D74C-C25D-488D-AB91-259A2A9F3207}" type="datetimeFigureOut">
              <a:rPr lang="it-IT" smtClean="0"/>
              <a:t>14/12/2014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A010EFC-D377-484C-95D2-4E5CDF2E2B58}"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6118D74C-C25D-488D-AB91-259A2A9F3207}" type="datetimeFigureOut">
              <a:rPr lang="it-IT" smtClean="0"/>
              <a:t>14/12/2014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A010EFC-D377-484C-95D2-4E5CDF2E2B58}"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6118D74C-C25D-488D-AB91-259A2A9F3207}" type="datetimeFigureOut">
              <a:rPr lang="it-IT" smtClean="0"/>
              <a:t>14/12/2014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A010EFC-D377-484C-95D2-4E5CDF2E2B58}" type="slidenum">
              <a:rPr lang="it-IT" smtClean="0"/>
              <a:t>‹N›</a:t>
            </a:fld>
            <a:endParaRPr lang="it-IT"/>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6118D74C-C25D-488D-AB91-259A2A9F3207}" type="datetimeFigureOut">
              <a:rPr lang="it-IT" smtClean="0"/>
              <a:t>14/12/2014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A010EFC-D377-484C-95D2-4E5CDF2E2B58}"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6118D74C-C25D-488D-AB91-259A2A9F3207}" type="datetimeFigureOut">
              <a:rPr lang="it-IT" smtClean="0"/>
              <a:t>14/12/2014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0A010EFC-D377-484C-95D2-4E5CDF2E2B58}" type="slidenum">
              <a:rPr lang="it-IT" smtClean="0"/>
              <a:t>‹N›</a:t>
            </a:fld>
            <a:endParaRPr lang="it-IT"/>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6118D74C-C25D-488D-AB91-259A2A9F3207}" type="datetimeFigureOut">
              <a:rPr lang="it-IT" smtClean="0"/>
              <a:t>14/12/2014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0A010EFC-D377-484C-95D2-4E5CDF2E2B58}"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18D74C-C25D-488D-AB91-259A2A9F3207}" type="datetimeFigureOut">
              <a:rPr lang="it-IT" smtClean="0"/>
              <a:t>14/12/2014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0A010EFC-D377-484C-95D2-4E5CDF2E2B58}"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6118D74C-C25D-488D-AB91-259A2A9F3207}" type="datetimeFigureOut">
              <a:rPr lang="it-IT" smtClean="0"/>
              <a:t>14/12/2014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A010EFC-D377-484C-95D2-4E5CDF2E2B58}" type="slidenum">
              <a:rPr lang="it-IT" smtClean="0"/>
              <a:t>‹N›</a:t>
            </a:fld>
            <a:endParaRPr lang="it-IT"/>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6118D74C-C25D-488D-AB91-259A2A9F3207}" type="datetimeFigureOut">
              <a:rPr lang="it-IT" smtClean="0"/>
              <a:t>14/12/2014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A010EFC-D377-484C-95D2-4E5CDF2E2B58}"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118D74C-C25D-488D-AB91-259A2A9F3207}" type="datetimeFigureOut">
              <a:rPr lang="it-IT" smtClean="0"/>
              <a:t>14/12/2014</a:t>
            </a:fld>
            <a:endParaRPr lang="it-IT"/>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it-IT"/>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A010EFC-D377-484C-95D2-4E5CDF2E2B58}"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Percorsi francesi e belgi</a:t>
            </a:r>
            <a:endParaRPr lang="it-IT" dirty="0"/>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1649727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179512" y="533400"/>
            <a:ext cx="8507288" cy="990600"/>
          </a:xfrm>
        </p:spPr>
        <p:txBody>
          <a:bodyPr>
            <a:normAutofit fontScale="90000"/>
          </a:bodyPr>
          <a:lstStyle/>
          <a:p>
            <a:r>
              <a:rPr lang="it-IT" altLang="it-IT" sz="4000" b="1" dirty="0"/>
              <a:t>L’incontro con Lucien </a:t>
            </a:r>
            <a:r>
              <a:rPr lang="it-IT" altLang="it-IT" sz="4000" b="1" dirty="0" err="1"/>
              <a:t>Febvre</a:t>
            </a:r>
            <a:r>
              <a:rPr lang="it-IT" altLang="it-IT" sz="4000" b="1" dirty="0"/>
              <a:t> e la fondazione delle “Annales” (1924-1929)</a:t>
            </a:r>
          </a:p>
        </p:txBody>
      </p:sp>
      <p:sp>
        <p:nvSpPr>
          <p:cNvPr id="97283" name="Rectangle 3"/>
          <p:cNvSpPr>
            <a:spLocks noGrp="1" noChangeArrowheads="1"/>
          </p:cNvSpPr>
          <p:nvPr>
            <p:ph type="body" idx="1"/>
          </p:nvPr>
        </p:nvSpPr>
        <p:spPr>
          <a:xfrm>
            <a:off x="457200" y="2296616"/>
            <a:ext cx="8229600" cy="4876800"/>
          </a:xfrm>
        </p:spPr>
        <p:txBody>
          <a:bodyPr/>
          <a:lstStyle/>
          <a:p>
            <a:r>
              <a:rPr lang="it-IT" altLang="it-IT" sz="1800" dirty="0"/>
              <a:t>1924 - pubblica il suo capolavoro su </a:t>
            </a:r>
            <a:r>
              <a:rPr lang="it-IT" altLang="it-IT" sz="1800" i="1" dirty="0" err="1"/>
              <a:t>Les</a:t>
            </a:r>
            <a:r>
              <a:rPr lang="it-IT" altLang="it-IT" sz="1800" i="1" dirty="0"/>
              <a:t> </a:t>
            </a:r>
            <a:r>
              <a:rPr lang="it-IT" altLang="it-IT" sz="1800" i="1" dirty="0" err="1"/>
              <a:t>Rois</a:t>
            </a:r>
            <a:r>
              <a:rPr lang="it-IT" altLang="it-IT" sz="1800" i="1" dirty="0"/>
              <a:t> </a:t>
            </a:r>
            <a:r>
              <a:rPr lang="it-IT" altLang="it-IT" sz="1800" i="1" dirty="0" err="1"/>
              <a:t>thaumaturges</a:t>
            </a:r>
            <a:r>
              <a:rPr lang="it-IT" altLang="it-IT" sz="1800" dirty="0"/>
              <a:t> , incrociando per la prima volta – in chiave </a:t>
            </a:r>
            <a:r>
              <a:rPr lang="it-IT" altLang="it-IT" sz="1800" dirty="0" smtClean="0"/>
              <a:t>comparativa </a:t>
            </a:r>
            <a:r>
              <a:rPr lang="it-IT" altLang="it-IT" sz="1800" dirty="0"/>
              <a:t>- storia sociale e storia delle mentalità.</a:t>
            </a:r>
          </a:p>
          <a:p>
            <a:r>
              <a:rPr lang="it-IT" altLang="it-IT" sz="1800" dirty="0"/>
              <a:t>1927 - diventa professore ordinario a Strasburgo.</a:t>
            </a:r>
          </a:p>
          <a:p>
            <a:r>
              <a:rPr lang="it-IT" altLang="it-IT" sz="1800" dirty="0"/>
              <a:t>1929 - fonda insieme a Lucien </a:t>
            </a:r>
            <a:r>
              <a:rPr lang="it-IT" altLang="it-IT" sz="1800" dirty="0" err="1"/>
              <a:t>Febvre</a:t>
            </a:r>
            <a:r>
              <a:rPr lang="it-IT" altLang="it-IT" sz="1800" dirty="0"/>
              <a:t> la rivista </a:t>
            </a:r>
            <a:r>
              <a:rPr lang="it-IT" altLang="it-IT" sz="1800" b="1" dirty="0"/>
              <a:t>"Annales d'histoire </a:t>
            </a:r>
            <a:r>
              <a:rPr lang="it-IT" altLang="it-IT" sz="1800" b="1" dirty="0" err="1"/>
              <a:t>économique</a:t>
            </a:r>
            <a:r>
              <a:rPr lang="it-IT" altLang="it-IT" sz="1800" b="1" dirty="0"/>
              <a:t> et sociale" </a:t>
            </a:r>
          </a:p>
          <a:p>
            <a:endParaRPr lang="it-IT" altLang="it-IT" sz="1800" b="1" dirty="0"/>
          </a:p>
          <a:p>
            <a:pPr>
              <a:buFont typeface="Wingdings" pitchFamily="2" charset="2"/>
              <a:buNone/>
            </a:pPr>
            <a:r>
              <a:rPr lang="it-IT" altLang="it-IT" sz="1800" dirty="0"/>
              <a:t>  Nel comitato di direzione della nuova rivista figurano anche:</a:t>
            </a:r>
          </a:p>
          <a:p>
            <a:r>
              <a:rPr lang="it-IT" altLang="it-IT" sz="1800" dirty="0"/>
              <a:t>il geografo </a:t>
            </a:r>
            <a:r>
              <a:rPr lang="it-IT" altLang="it-IT" sz="1800" b="1" dirty="0"/>
              <a:t>A. </a:t>
            </a:r>
            <a:r>
              <a:rPr lang="it-IT" altLang="it-IT" sz="1800" b="1" dirty="0" err="1" smtClean="0"/>
              <a:t>Demangeon</a:t>
            </a:r>
            <a:endParaRPr lang="it-IT" altLang="it-IT" sz="1800" dirty="0"/>
          </a:p>
          <a:p>
            <a:r>
              <a:rPr lang="it-IT" altLang="it-IT" sz="1800" dirty="0"/>
              <a:t>il sociologo </a:t>
            </a:r>
            <a:r>
              <a:rPr lang="it-IT" altLang="it-IT" sz="1800" b="1" dirty="0"/>
              <a:t>M</a:t>
            </a:r>
            <a:r>
              <a:rPr lang="it-IT" altLang="it-IT" sz="1800" b="1" dirty="0" smtClean="0"/>
              <a:t>. </a:t>
            </a:r>
            <a:r>
              <a:rPr lang="it-IT" altLang="it-IT" sz="1800" b="1" dirty="0" err="1" smtClean="0"/>
              <a:t>Halbwachs</a:t>
            </a:r>
            <a:endParaRPr lang="it-IT" altLang="it-IT" sz="1800" dirty="0"/>
          </a:p>
          <a:p>
            <a:r>
              <a:rPr lang="it-IT" altLang="it-IT" sz="1800" dirty="0"/>
              <a:t>l'economista </a:t>
            </a:r>
            <a:r>
              <a:rPr lang="it-IT" altLang="it-IT" sz="1800" b="1" dirty="0" err="1"/>
              <a:t>Ch</a:t>
            </a:r>
            <a:r>
              <a:rPr lang="it-IT" altLang="it-IT" sz="1800" b="1" dirty="0"/>
              <a:t>. </a:t>
            </a:r>
            <a:r>
              <a:rPr lang="it-IT" altLang="it-IT" sz="1800" b="1" dirty="0" err="1"/>
              <a:t>Rist</a:t>
            </a:r>
            <a:r>
              <a:rPr lang="it-IT" altLang="it-IT" sz="1800" dirty="0"/>
              <a:t> </a:t>
            </a:r>
          </a:p>
          <a:p>
            <a:r>
              <a:rPr lang="it-IT" altLang="it-IT" sz="1800" dirty="0"/>
              <a:t>il politologo </a:t>
            </a:r>
            <a:r>
              <a:rPr lang="it-IT" altLang="it-IT" sz="1800" b="1" dirty="0"/>
              <a:t>A. Siegfried</a:t>
            </a:r>
          </a:p>
          <a:p>
            <a:endParaRPr lang="it-IT" altLang="it-IT" sz="1800" b="1" dirty="0"/>
          </a:p>
          <a:p>
            <a:endParaRPr lang="it-IT" altLang="it-IT" dirty="0"/>
          </a:p>
        </p:txBody>
      </p:sp>
    </p:spTree>
    <p:extLst>
      <p:ext uri="{BB962C8B-B14F-4D97-AF65-F5344CB8AC3E}">
        <p14:creationId xmlns:p14="http://schemas.microsoft.com/office/powerpoint/2010/main" val="19114888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normAutofit fontScale="90000"/>
          </a:bodyPr>
          <a:lstStyle/>
          <a:p>
            <a:r>
              <a:rPr lang="it-IT" altLang="it-IT" sz="4000" b="1" dirty="0"/>
              <a:t>La prima stagione delle “Annales” (1929-1940) </a:t>
            </a:r>
          </a:p>
        </p:txBody>
      </p:sp>
      <p:sp>
        <p:nvSpPr>
          <p:cNvPr id="90115" name="Rectangle 3"/>
          <p:cNvSpPr>
            <a:spLocks noGrp="1" noChangeArrowheads="1"/>
          </p:cNvSpPr>
          <p:nvPr>
            <p:ph type="body" idx="1"/>
          </p:nvPr>
        </p:nvSpPr>
        <p:spPr>
          <a:xfrm>
            <a:off x="457200" y="1864568"/>
            <a:ext cx="8229600" cy="4876800"/>
          </a:xfrm>
        </p:spPr>
        <p:txBody>
          <a:bodyPr/>
          <a:lstStyle/>
          <a:p>
            <a:pPr>
              <a:lnSpc>
                <a:spcPct val="80000"/>
              </a:lnSpc>
            </a:pPr>
            <a:r>
              <a:rPr lang="it-IT" altLang="it-IT" sz="1800" dirty="0"/>
              <a:t>1931 - pubblica </a:t>
            </a:r>
            <a:r>
              <a:rPr lang="it-IT" altLang="it-IT" sz="1800" i="1" dirty="0" err="1"/>
              <a:t>Les</a:t>
            </a:r>
            <a:r>
              <a:rPr lang="it-IT" altLang="it-IT" sz="1800" i="1" dirty="0"/>
              <a:t> </a:t>
            </a:r>
            <a:r>
              <a:rPr lang="it-IT" altLang="it-IT" sz="1800" i="1" dirty="0" err="1"/>
              <a:t>caractères</a:t>
            </a:r>
            <a:r>
              <a:rPr lang="it-IT" altLang="it-IT" sz="1800" i="1" dirty="0"/>
              <a:t> </a:t>
            </a:r>
            <a:r>
              <a:rPr lang="it-IT" altLang="it-IT" sz="1800" i="1" dirty="0" err="1"/>
              <a:t>originaux</a:t>
            </a:r>
            <a:r>
              <a:rPr lang="it-IT" altLang="it-IT" sz="1800" i="1" dirty="0"/>
              <a:t> de l'histoire rurale </a:t>
            </a:r>
            <a:r>
              <a:rPr lang="it-IT" altLang="it-IT" sz="1800" i="1" dirty="0" err="1"/>
              <a:t>française</a:t>
            </a:r>
            <a:r>
              <a:rPr lang="it-IT" altLang="it-IT" sz="1800" dirty="0"/>
              <a:t>, rielaborazione di una serie di conferenze tenute nel 1929 all' "Istituto per la storia comparata delle civiltà" di Oslo. Come ne </a:t>
            </a:r>
            <a:r>
              <a:rPr lang="it-IT" altLang="it-IT" sz="1800" i="1" dirty="0"/>
              <a:t>La terre et </a:t>
            </a:r>
            <a:r>
              <a:rPr lang="it-IT" altLang="it-IT" sz="1800" i="1" dirty="0" smtClean="0"/>
              <a:t>l’</a:t>
            </a:r>
            <a:r>
              <a:rPr lang="it-IT" altLang="it-IT" sz="1800" i="1" dirty="0" err="1" smtClean="0"/>
              <a:t>évolution</a:t>
            </a:r>
            <a:r>
              <a:rPr lang="it-IT" altLang="it-IT" sz="1800" i="1" dirty="0" smtClean="0"/>
              <a:t> </a:t>
            </a:r>
            <a:r>
              <a:rPr lang="it-IT" altLang="it-IT" sz="1800" i="1" dirty="0" err="1"/>
              <a:t>humaine</a:t>
            </a:r>
            <a:r>
              <a:rPr lang="it-IT" altLang="it-IT" sz="1800" dirty="0"/>
              <a:t>  di </a:t>
            </a:r>
            <a:r>
              <a:rPr lang="it-IT" altLang="it-IT" sz="1800" dirty="0" err="1"/>
              <a:t>Febvre</a:t>
            </a:r>
            <a:r>
              <a:rPr lang="it-IT" altLang="it-IT" sz="1800" dirty="0"/>
              <a:t> al centro sono i rapporti fra il territorio e i suoi abitanti.</a:t>
            </a:r>
          </a:p>
          <a:p>
            <a:pPr>
              <a:lnSpc>
                <a:spcPct val="80000"/>
              </a:lnSpc>
            </a:pPr>
            <a:r>
              <a:rPr lang="it-IT" altLang="it-IT" sz="1800" dirty="0"/>
              <a:t>1934 - con il sostegno di L. </a:t>
            </a:r>
            <a:r>
              <a:rPr lang="it-IT" altLang="it-IT" sz="1800" dirty="0" err="1"/>
              <a:t>Febvre</a:t>
            </a:r>
            <a:r>
              <a:rPr lang="it-IT" altLang="it-IT" sz="1800" dirty="0"/>
              <a:t> è candidato ad una cattedra di "</a:t>
            </a:r>
            <a:r>
              <a:rPr lang="it-IT" altLang="it-IT" sz="1800" dirty="0" err="1"/>
              <a:t>Histore</a:t>
            </a:r>
            <a:r>
              <a:rPr lang="it-IT" altLang="it-IT" sz="1800" dirty="0"/>
              <a:t> </a:t>
            </a:r>
            <a:r>
              <a:rPr lang="it-IT" altLang="it-IT" sz="1800" dirty="0" err="1"/>
              <a:t>comparée</a:t>
            </a:r>
            <a:r>
              <a:rPr lang="it-IT" altLang="it-IT" sz="1800" dirty="0"/>
              <a:t> </a:t>
            </a:r>
            <a:r>
              <a:rPr lang="it-IT" altLang="it-IT" sz="1800" dirty="0" err="1"/>
              <a:t>des</a:t>
            </a:r>
            <a:r>
              <a:rPr lang="it-IT" altLang="it-IT" sz="1800" dirty="0"/>
              <a:t> </a:t>
            </a:r>
            <a:r>
              <a:rPr lang="it-IT" altLang="it-IT" sz="1800" dirty="0" err="1"/>
              <a:t>sociétés</a:t>
            </a:r>
            <a:r>
              <a:rPr lang="it-IT" altLang="it-IT" sz="1800" dirty="0"/>
              <a:t> </a:t>
            </a:r>
            <a:r>
              <a:rPr lang="it-IT" altLang="it-IT" sz="1800" dirty="0" err="1"/>
              <a:t>européennes</a:t>
            </a:r>
            <a:r>
              <a:rPr lang="it-IT" altLang="it-IT" sz="1800" dirty="0"/>
              <a:t>" al </a:t>
            </a:r>
            <a:r>
              <a:rPr lang="it-IT" altLang="it-IT" sz="1800" dirty="0" err="1"/>
              <a:t>Collège</a:t>
            </a:r>
            <a:r>
              <a:rPr lang="it-IT" altLang="it-IT" sz="1800" dirty="0"/>
              <a:t> de France, ma non la ottiene (viene scelto invece il suo eterno rivale Louis </a:t>
            </a:r>
            <a:r>
              <a:rPr lang="it-IT" altLang="it-IT" sz="1800" dirty="0" err="1"/>
              <a:t>Halphen</a:t>
            </a:r>
            <a:r>
              <a:rPr lang="it-IT" altLang="it-IT" sz="1800" dirty="0"/>
              <a:t>).</a:t>
            </a:r>
          </a:p>
          <a:p>
            <a:pPr>
              <a:lnSpc>
                <a:spcPct val="80000"/>
              </a:lnSpc>
            </a:pPr>
            <a:r>
              <a:rPr lang="it-IT" altLang="it-IT" sz="1800" dirty="0"/>
              <a:t>1936 - lascia Strasburgo per </a:t>
            </a:r>
            <a:r>
              <a:rPr lang="it-IT" altLang="it-IT" sz="1800" b="1" dirty="0"/>
              <a:t>Parig</a:t>
            </a:r>
            <a:r>
              <a:rPr lang="it-IT" altLang="it-IT" sz="1800" dirty="0"/>
              <a:t>i, dove è chiamato sulla cattedra di </a:t>
            </a:r>
            <a:r>
              <a:rPr lang="it-IT" altLang="it-IT" sz="1800" i="1" dirty="0"/>
              <a:t>storia economica </a:t>
            </a:r>
            <a:r>
              <a:rPr lang="it-IT" altLang="it-IT" sz="1800" dirty="0"/>
              <a:t> lasciata da H. </a:t>
            </a:r>
            <a:r>
              <a:rPr lang="it-IT" altLang="it-IT" sz="1800" dirty="0" err="1"/>
              <a:t>Hauser</a:t>
            </a:r>
            <a:r>
              <a:rPr lang="it-IT" altLang="it-IT" sz="1800" dirty="0"/>
              <a:t>. Pochi mesi dopo ottiene dalla Facoltà di Lettere la creazione di un nuovo "Istituto di storia economica e sociale". Pur rifiutando il marxismo e non aderendo ad alcun partito, si ritiene un uomo di sinistra e sostiene il Fronte Popolare. </a:t>
            </a:r>
          </a:p>
          <a:p>
            <a:pPr>
              <a:lnSpc>
                <a:spcPct val="80000"/>
              </a:lnSpc>
            </a:pPr>
            <a:r>
              <a:rPr lang="it-IT" altLang="it-IT" sz="1800" dirty="0"/>
              <a:t>1939-40 - pubblica in due volumi la grande sintesi su </a:t>
            </a:r>
            <a:r>
              <a:rPr lang="it-IT" altLang="it-IT" sz="1800" i="1" dirty="0"/>
              <a:t>La </a:t>
            </a:r>
            <a:r>
              <a:rPr lang="it-IT" altLang="it-IT" sz="1800" i="1" dirty="0" err="1"/>
              <a:t>société</a:t>
            </a:r>
            <a:r>
              <a:rPr lang="it-IT" altLang="it-IT" sz="1800" i="1" dirty="0"/>
              <a:t> </a:t>
            </a:r>
            <a:r>
              <a:rPr lang="it-IT" altLang="it-IT" sz="1800" i="1" dirty="0" err="1" smtClean="0"/>
              <a:t>féodale</a:t>
            </a:r>
            <a:r>
              <a:rPr lang="it-IT" altLang="it-IT" sz="1800" dirty="0" smtClean="0"/>
              <a:t>  </a:t>
            </a:r>
            <a:r>
              <a:rPr lang="it-IT" altLang="it-IT" sz="1800" dirty="0"/>
              <a:t>per la collana "L'</a:t>
            </a:r>
            <a:r>
              <a:rPr lang="it-IT" altLang="it-IT" sz="1800" dirty="0" err="1"/>
              <a:t>évolution</a:t>
            </a:r>
            <a:r>
              <a:rPr lang="it-IT" altLang="it-IT" sz="1800" dirty="0"/>
              <a:t> de l'</a:t>
            </a:r>
            <a:r>
              <a:rPr lang="it-IT" altLang="it-IT" sz="1800" dirty="0" err="1"/>
              <a:t>humanité</a:t>
            </a:r>
            <a:r>
              <a:rPr lang="it-IT" altLang="it-IT" sz="1800" dirty="0"/>
              <a:t>" diretta da H. </a:t>
            </a:r>
            <a:r>
              <a:rPr lang="it-IT" altLang="it-IT" sz="1800" dirty="0" err="1"/>
              <a:t>Berr</a:t>
            </a:r>
            <a:r>
              <a:rPr lang="it-IT" altLang="it-IT" sz="1800" dirty="0"/>
              <a:t>. Allo scoppio della guerra, pur potendo </a:t>
            </a:r>
            <a:r>
              <a:rPr lang="it-IT" altLang="it-IT" sz="1800" dirty="0" smtClean="0"/>
              <a:t>evitarlo per ragioni di età, </a:t>
            </a:r>
            <a:r>
              <a:rPr lang="it-IT" altLang="it-IT" sz="1800" dirty="0"/>
              <a:t>si arruola </a:t>
            </a:r>
            <a:r>
              <a:rPr lang="it-IT" altLang="it-IT" sz="1800" dirty="0" smtClean="0"/>
              <a:t>nell‘esercito </a:t>
            </a:r>
            <a:r>
              <a:rPr lang="it-IT" altLang="it-IT" sz="1800" dirty="0"/>
              <a:t>francese con il grado di capitano di stato maggiore; sfugge alla cattura da parte dei tedeschi dopo la battaglia di Dunkerque e rientra in Francia in abiti civili.</a:t>
            </a:r>
          </a:p>
        </p:txBody>
      </p:sp>
    </p:spTree>
    <p:extLst>
      <p:ext uri="{BB962C8B-B14F-4D97-AF65-F5344CB8AC3E}">
        <p14:creationId xmlns:p14="http://schemas.microsoft.com/office/powerpoint/2010/main" val="22240437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normAutofit fontScale="90000"/>
          </a:bodyPr>
          <a:lstStyle/>
          <a:p>
            <a:r>
              <a:rPr lang="it-IT" altLang="it-IT" sz="4000" b="1" dirty="0"/>
              <a:t>La resistenza antinazista e la morte (1940-1944)</a:t>
            </a:r>
          </a:p>
        </p:txBody>
      </p:sp>
      <p:sp>
        <p:nvSpPr>
          <p:cNvPr id="91139" name="Rectangle 3"/>
          <p:cNvSpPr>
            <a:spLocks noGrp="1" noChangeArrowheads="1"/>
          </p:cNvSpPr>
          <p:nvPr>
            <p:ph type="body" idx="1"/>
          </p:nvPr>
        </p:nvSpPr>
        <p:spPr/>
        <p:txBody>
          <a:bodyPr/>
          <a:lstStyle/>
          <a:p>
            <a:pPr>
              <a:lnSpc>
                <a:spcPct val="80000"/>
              </a:lnSpc>
            </a:pPr>
            <a:endParaRPr lang="it-IT" altLang="it-IT" sz="1200"/>
          </a:p>
          <a:p>
            <a:pPr>
              <a:lnSpc>
                <a:spcPct val="80000"/>
              </a:lnSpc>
            </a:pPr>
            <a:r>
              <a:rPr lang="it-IT" altLang="it-IT" sz="1400"/>
              <a:t>1940 - viene escluso dall'insegnamento a causa della sua origine ebraica, ma il governo di Vichy, "per eccezionali servizi scientifici resi alla Francia", gli evita l'epurazione, limitandosi a trasferirlo da Parigi a Clermond-Ferrand (dove è stata trasferita l'Università di Strasburgo).</a:t>
            </a:r>
          </a:p>
          <a:p>
            <a:pPr>
              <a:lnSpc>
                <a:spcPct val="80000"/>
              </a:lnSpc>
            </a:pPr>
            <a:r>
              <a:rPr lang="it-IT" altLang="it-IT" sz="1400"/>
              <a:t>1940-41 - tiene un corso universitario sul tema: "Come e perché lavora uno storico", nel quale abbozza le linee dell'</a:t>
            </a:r>
            <a:r>
              <a:rPr lang="it-IT" altLang="it-IT" sz="1400" i="1"/>
              <a:t>Apologie pour l'histoire</a:t>
            </a:r>
            <a:r>
              <a:rPr lang="it-IT" altLang="it-IT" sz="1400"/>
              <a:t>.</a:t>
            </a:r>
          </a:p>
          <a:p>
            <a:pPr>
              <a:lnSpc>
                <a:spcPct val="80000"/>
              </a:lnSpc>
            </a:pPr>
            <a:r>
              <a:rPr lang="it-IT" altLang="it-IT" sz="1400"/>
              <a:t>1941 - adducendo le cattive condizioni di salute della moglie, ottiene il trasferimento all'Università di Montpellier, dove è fatto oggetto degli attacchi del preside della Facoltà di Lettere, fascista ed antisemita. A Montpellier entra in contatto con la Resistenza e aderisce alla rete "Combat". In seguito al crollo della Repubblica di Vichy ed all'occupazione tedesca di tutta la Francia viene nuovamente epurato e si rifugia in una casa di campagna nella Creuse. A causa delle leggi antiebraiche è costretto a firmare i suoi articoli con lo pseudonimo "M. Fougères". Un'ultima possibilità gli viene offerta dalla "New School of Social Research" di New York, che gli propone di emigrare negli Stati Uniti mettendosi in salvo. L'impossibilità di condurre con sè tutta la famiglia impedisce la realizzazione del progetto.</a:t>
            </a:r>
          </a:p>
          <a:p>
            <a:pPr>
              <a:lnSpc>
                <a:spcPct val="80000"/>
              </a:lnSpc>
            </a:pPr>
            <a:r>
              <a:rPr lang="it-IT" altLang="it-IT" sz="1400"/>
              <a:t>1942 - ritorna a Lione da solo ed entra nella Resistenza clandestina,  aderendo al movimento "Franc-Tireur" con il nome di battaglia di "Narbonne".</a:t>
            </a:r>
          </a:p>
          <a:p>
            <a:pPr>
              <a:lnSpc>
                <a:spcPct val="80000"/>
              </a:lnSpc>
            </a:pPr>
            <a:r>
              <a:rPr lang="it-IT" altLang="it-IT" sz="1400"/>
              <a:t>1943 - è membro del direttivo regionale della Resistenza ed organizza materialmente l'insurrezione nei dieci dipartimenti (Rhône-Alpes) dipendenti da Lione.</a:t>
            </a:r>
          </a:p>
          <a:p>
            <a:pPr>
              <a:lnSpc>
                <a:spcPct val="80000"/>
              </a:lnSpc>
            </a:pPr>
            <a:r>
              <a:rPr lang="it-IT" altLang="it-IT" sz="1400"/>
              <a:t>         - durante la clandestinità scrive numerosi articoli (firmati con gli pseudonimi di "Chevreuse" e "Arpajon") e due libri che saranno pubblicati postumi: </a:t>
            </a:r>
            <a:r>
              <a:rPr lang="it-IT" altLang="it-IT" sz="1400" i="1"/>
              <a:t>L'étrange défaite</a:t>
            </a:r>
            <a:r>
              <a:rPr lang="it-IT" altLang="it-IT" sz="1400"/>
              <a:t>  (1940) e </a:t>
            </a:r>
            <a:r>
              <a:rPr lang="it-IT" altLang="it-IT" sz="1400" i="1"/>
              <a:t>Apologie de l'histoire, ou métier d'historien</a:t>
            </a:r>
            <a:r>
              <a:rPr lang="it-IT" altLang="it-IT" sz="1400"/>
              <a:t> (pubblicato da Febvre nel 1949).</a:t>
            </a:r>
          </a:p>
          <a:p>
            <a:pPr>
              <a:lnSpc>
                <a:spcPct val="80000"/>
              </a:lnSpc>
            </a:pPr>
            <a:r>
              <a:rPr lang="it-IT" altLang="it-IT" sz="1400"/>
              <a:t>1944 - mentre organizza la rete clandestina nella zona di Lione è catturato dalla Gestapo l'8 marzo, sottoposto a tortura ed infine fucilato il 16 giugno con altri ventisei membri della Resistenza nei pressi del villaggio di Saint-Didier-de-Formans.</a:t>
            </a:r>
          </a:p>
        </p:txBody>
      </p:sp>
    </p:spTree>
    <p:extLst>
      <p:ext uri="{BB962C8B-B14F-4D97-AF65-F5344CB8AC3E}">
        <p14:creationId xmlns:p14="http://schemas.microsoft.com/office/powerpoint/2010/main" val="7694409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Henri </a:t>
            </a:r>
            <a:r>
              <a:rPr lang="it-IT" b="1" dirty="0" err="1" smtClean="0"/>
              <a:t>Pirenne</a:t>
            </a:r>
            <a:r>
              <a:rPr lang="it-IT" b="1" dirty="0" smtClean="0"/>
              <a:t> (1862-1935)</a:t>
            </a:r>
            <a:endParaRPr lang="it-IT" b="1"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59120" y="1604730"/>
            <a:ext cx="3785088" cy="49206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803045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Henri </a:t>
            </a:r>
            <a:r>
              <a:rPr lang="it-IT" b="1" dirty="0" err="1" smtClean="0"/>
              <a:t>Pirenne</a:t>
            </a:r>
            <a:r>
              <a:rPr lang="it-IT" b="1" dirty="0" smtClean="0"/>
              <a:t> prima della guerra </a:t>
            </a:r>
            <a:br>
              <a:rPr lang="it-IT" b="1" dirty="0" smtClean="0"/>
            </a:br>
            <a:r>
              <a:rPr lang="it-IT" b="1" dirty="0" smtClean="0"/>
              <a:t>(1862-1914)</a:t>
            </a:r>
            <a:endParaRPr lang="it-IT" b="1" dirty="0"/>
          </a:p>
        </p:txBody>
      </p:sp>
      <p:sp>
        <p:nvSpPr>
          <p:cNvPr id="3" name="Segnaposto contenuto 2"/>
          <p:cNvSpPr>
            <a:spLocks noGrp="1"/>
          </p:cNvSpPr>
          <p:nvPr>
            <p:ph idx="1"/>
          </p:nvPr>
        </p:nvSpPr>
        <p:spPr>
          <a:xfrm>
            <a:off x="457200" y="1792560"/>
            <a:ext cx="8229600" cy="4876800"/>
          </a:xfrm>
        </p:spPr>
        <p:txBody>
          <a:bodyPr>
            <a:normAutofit fontScale="77500" lnSpcReduction="20000"/>
          </a:bodyPr>
          <a:lstStyle/>
          <a:p>
            <a:pPr marL="0" indent="0">
              <a:buNone/>
            </a:pPr>
            <a:r>
              <a:rPr lang="it-IT" dirty="0"/>
              <a:t>Henri </a:t>
            </a:r>
            <a:r>
              <a:rPr lang="it-IT" dirty="0" err="1"/>
              <a:t>Pirenne</a:t>
            </a:r>
            <a:r>
              <a:rPr lang="it-IT" dirty="0"/>
              <a:t> si forma all'università di</a:t>
            </a:r>
            <a:r>
              <a:rPr lang="it-IT" b="1" dirty="0"/>
              <a:t> Liegi </a:t>
            </a:r>
            <a:r>
              <a:rPr lang="it-IT" dirty="0"/>
              <a:t>dove è allievo di P. </a:t>
            </a:r>
            <a:r>
              <a:rPr lang="it-IT" dirty="0" err="1"/>
              <a:t>Fredericq</a:t>
            </a:r>
            <a:r>
              <a:rPr lang="it-IT" dirty="0"/>
              <a:t> e di G. </a:t>
            </a:r>
            <a:r>
              <a:rPr lang="it-IT" dirty="0" err="1"/>
              <a:t>Kurth</a:t>
            </a:r>
            <a:r>
              <a:rPr lang="it-IT" dirty="0"/>
              <a:t> che lo orienta verso lo studio del medioevo. Completa la sua formazione storica con soggiorni di </a:t>
            </a:r>
            <a:r>
              <a:rPr lang="it-IT" dirty="0" smtClean="0"/>
              <a:t>studio in Francia e in Germania: </a:t>
            </a:r>
            <a:r>
              <a:rPr lang="it-IT" dirty="0"/>
              <a:t>a </a:t>
            </a:r>
            <a:r>
              <a:rPr lang="it-IT" b="1" dirty="0"/>
              <a:t>Parigi</a:t>
            </a:r>
            <a:r>
              <a:rPr lang="it-IT" dirty="0"/>
              <a:t>, a </a:t>
            </a:r>
            <a:r>
              <a:rPr lang="it-IT" b="1" dirty="0"/>
              <a:t>Berlino</a:t>
            </a:r>
            <a:r>
              <a:rPr lang="it-IT" dirty="0"/>
              <a:t> e a </a:t>
            </a:r>
            <a:r>
              <a:rPr lang="it-IT" b="1" dirty="0"/>
              <a:t>Lipsia</a:t>
            </a:r>
            <a:r>
              <a:rPr lang="it-IT" dirty="0"/>
              <a:t>.</a:t>
            </a:r>
          </a:p>
          <a:p>
            <a:pPr marL="0" indent="0">
              <a:buNone/>
            </a:pPr>
            <a:r>
              <a:rPr lang="it-IT" dirty="0"/>
              <a:t>Nel 1885 (a soli 23 anni) ottiene il primo incarico universitario e l’anno seguente vince la cattedra di storia medievale nell’</a:t>
            </a:r>
            <a:r>
              <a:rPr lang="it-IT" b="1" dirty="0"/>
              <a:t>Università di </a:t>
            </a:r>
            <a:r>
              <a:rPr lang="it-IT" b="1" dirty="0" err="1"/>
              <a:t>Gand</a:t>
            </a:r>
            <a:r>
              <a:rPr lang="it-IT" b="1" dirty="0"/>
              <a:t> </a:t>
            </a:r>
            <a:r>
              <a:rPr lang="it-IT" dirty="0"/>
              <a:t>che terrà fino alla morte.</a:t>
            </a:r>
          </a:p>
          <a:p>
            <a:pPr marL="0" indent="0">
              <a:buNone/>
            </a:pPr>
            <a:r>
              <a:rPr lang="it-IT" dirty="0"/>
              <a:t>I suoi primi studi riguardano il mondo urbano nel medioevo e la democrazia rappresentativa nei Paesi Bassi. </a:t>
            </a:r>
            <a:r>
              <a:rPr lang="fr-FR" dirty="0"/>
              <a:t>La sua </a:t>
            </a:r>
            <a:r>
              <a:rPr lang="fr-FR" dirty="0" err="1"/>
              <a:t>opera</a:t>
            </a:r>
            <a:r>
              <a:rPr lang="fr-FR" dirty="0"/>
              <a:t> più </a:t>
            </a:r>
            <a:r>
              <a:rPr lang="fr-FR" dirty="0" err="1"/>
              <a:t>imponente</a:t>
            </a:r>
            <a:r>
              <a:rPr lang="fr-FR" dirty="0"/>
              <a:t> è la </a:t>
            </a:r>
            <a:r>
              <a:rPr lang="fr-FR" i="1" dirty="0" err="1"/>
              <a:t>Storia</a:t>
            </a:r>
            <a:r>
              <a:rPr lang="fr-FR" i="1" dirty="0"/>
              <a:t> </a:t>
            </a:r>
            <a:r>
              <a:rPr lang="fr-FR" i="1" dirty="0" err="1"/>
              <a:t>del</a:t>
            </a:r>
            <a:r>
              <a:rPr lang="fr-FR" i="1" dirty="0"/>
              <a:t> </a:t>
            </a:r>
            <a:r>
              <a:rPr lang="fr-FR" i="1" dirty="0" err="1"/>
              <a:t>Belgio</a:t>
            </a:r>
            <a:r>
              <a:rPr lang="fr-FR" i="1" dirty="0"/>
              <a:t> </a:t>
            </a:r>
            <a:r>
              <a:rPr lang="fr-FR" dirty="0"/>
              <a:t>in 7 </a:t>
            </a:r>
            <a:r>
              <a:rPr lang="fr-FR" dirty="0" err="1"/>
              <a:t>volumi</a:t>
            </a:r>
            <a:r>
              <a:rPr lang="fr-FR" dirty="0"/>
              <a:t> (1899-1932).</a:t>
            </a:r>
            <a:endParaRPr lang="it-IT" dirty="0"/>
          </a:p>
          <a:p>
            <a:r>
              <a:rPr lang="it-IT" dirty="0"/>
              <a:t>Nel 1914 al momento dell’invasione tedesca del Belgio, </a:t>
            </a:r>
            <a:r>
              <a:rPr lang="it-IT" dirty="0" smtClean="0"/>
              <a:t>organizza con l’amico e collega fiammingo </a:t>
            </a:r>
            <a:r>
              <a:rPr lang="it-IT" b="1" dirty="0" smtClean="0"/>
              <a:t>Paul </a:t>
            </a:r>
            <a:r>
              <a:rPr lang="it-IT" b="1" dirty="0" err="1" smtClean="0"/>
              <a:t>Frédéricq</a:t>
            </a:r>
            <a:r>
              <a:rPr lang="it-IT" dirty="0" smtClean="0"/>
              <a:t>, professore di storia moderna, </a:t>
            </a:r>
            <a:r>
              <a:rPr lang="it-IT" dirty="0"/>
              <a:t>la resistenza non violenta. Il figlio </a:t>
            </a:r>
            <a:r>
              <a:rPr lang="it-IT" dirty="0" smtClean="0"/>
              <a:t>Pierre,  partito volontario a 19 anni, </a:t>
            </a:r>
            <a:r>
              <a:rPr lang="it-IT" dirty="0"/>
              <a:t>muore </a:t>
            </a:r>
            <a:r>
              <a:rPr lang="it-IT" dirty="0" smtClean="0"/>
              <a:t>dopo poche settimane di guerra nella battaglia dell’ </a:t>
            </a:r>
            <a:r>
              <a:rPr lang="it-IT" dirty="0" err="1" smtClean="0"/>
              <a:t>Yser</a:t>
            </a:r>
            <a:r>
              <a:rPr lang="it-IT" dirty="0" smtClean="0"/>
              <a:t>.</a:t>
            </a:r>
            <a:endParaRPr lang="it-IT" dirty="0"/>
          </a:p>
          <a:p>
            <a:r>
              <a:rPr lang="it-IT" dirty="0"/>
              <a:t>Nel marzo 1916 </a:t>
            </a:r>
            <a:r>
              <a:rPr lang="it-IT" dirty="0" smtClean="0"/>
              <a:t>Henri </a:t>
            </a:r>
            <a:r>
              <a:rPr lang="it-IT" dirty="0" err="1" smtClean="0"/>
              <a:t>Pirenne</a:t>
            </a:r>
            <a:r>
              <a:rPr lang="it-IT" dirty="0" smtClean="0"/>
              <a:t> viene </a:t>
            </a:r>
            <a:r>
              <a:rPr lang="it-IT" dirty="0"/>
              <a:t>arrestato e </a:t>
            </a:r>
            <a:r>
              <a:rPr lang="it-IT" dirty="0" smtClean="0"/>
              <a:t>deportato </a:t>
            </a:r>
            <a:r>
              <a:rPr lang="it-IT" dirty="0"/>
              <a:t>in </a:t>
            </a:r>
            <a:r>
              <a:rPr lang="it-IT" dirty="0" smtClean="0"/>
              <a:t>diversi campi </a:t>
            </a:r>
            <a:r>
              <a:rPr lang="it-IT" dirty="0"/>
              <a:t>di prigionia in Germania dove rimarrà fino al novembre 1918.</a:t>
            </a:r>
          </a:p>
          <a:p>
            <a:r>
              <a:rPr lang="it-IT" dirty="0"/>
              <a:t>A memoria della sua prigionia scriverà il volume </a:t>
            </a:r>
            <a:r>
              <a:rPr lang="it-IT" i="1" dirty="0" err="1"/>
              <a:t>Souvenirs</a:t>
            </a:r>
            <a:r>
              <a:rPr lang="it-IT" i="1" dirty="0"/>
              <a:t> de </a:t>
            </a:r>
            <a:r>
              <a:rPr lang="it-IT" i="1" dirty="0" err="1"/>
              <a:t>Captivité</a:t>
            </a:r>
            <a:r>
              <a:rPr lang="it-IT" i="1" dirty="0"/>
              <a:t> en </a:t>
            </a:r>
            <a:r>
              <a:rPr lang="it-IT" i="1" dirty="0" err="1"/>
              <a:t>Allemagne</a:t>
            </a:r>
            <a:r>
              <a:rPr lang="it-IT" i="1" dirty="0"/>
              <a:t> (Mars 1916-Novembre 1918)</a:t>
            </a:r>
            <a:r>
              <a:rPr lang="it-IT" dirty="0"/>
              <a:t>, pubblicato nel 1920</a:t>
            </a:r>
          </a:p>
        </p:txBody>
      </p:sp>
    </p:spTree>
    <p:extLst>
      <p:ext uri="{BB962C8B-B14F-4D97-AF65-F5344CB8AC3E}">
        <p14:creationId xmlns:p14="http://schemas.microsoft.com/office/powerpoint/2010/main" val="38692949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resistenza (1914-16)</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Nell’agosto </a:t>
            </a:r>
            <a:r>
              <a:rPr lang="it-IT" dirty="0"/>
              <a:t>1914 al momento dell’invasione tedesca del Belgio, </a:t>
            </a:r>
            <a:r>
              <a:rPr lang="it-IT" dirty="0" err="1" smtClean="0"/>
              <a:t>Pirenne</a:t>
            </a:r>
            <a:r>
              <a:rPr lang="it-IT" dirty="0" smtClean="0"/>
              <a:t> organizza </a:t>
            </a:r>
            <a:r>
              <a:rPr lang="it-IT" dirty="0"/>
              <a:t>con </a:t>
            </a:r>
            <a:r>
              <a:rPr lang="it-IT" dirty="0" smtClean="0"/>
              <a:t>l’amico </a:t>
            </a:r>
            <a:r>
              <a:rPr lang="it-IT" dirty="0"/>
              <a:t>e collega fiammingo </a:t>
            </a:r>
            <a:r>
              <a:rPr lang="it-IT" b="1" dirty="0"/>
              <a:t>Paul </a:t>
            </a:r>
            <a:r>
              <a:rPr lang="it-IT" b="1" dirty="0" err="1"/>
              <a:t>Frédéricq</a:t>
            </a:r>
            <a:r>
              <a:rPr lang="it-IT" dirty="0"/>
              <a:t>, professore di storia </a:t>
            </a:r>
            <a:r>
              <a:rPr lang="it-IT" dirty="0" smtClean="0"/>
              <a:t>moderna, </a:t>
            </a:r>
            <a:r>
              <a:rPr lang="it-IT" dirty="0"/>
              <a:t>la resistenza non violenta</a:t>
            </a:r>
            <a:r>
              <a:rPr lang="it-IT" dirty="0" smtClean="0"/>
              <a:t>.</a:t>
            </a:r>
          </a:p>
          <a:p>
            <a:r>
              <a:rPr lang="it-IT" dirty="0"/>
              <a:t>Nell’autunno 1914 </a:t>
            </a:r>
            <a:r>
              <a:rPr lang="it-IT" dirty="0" err="1"/>
              <a:t>Pirenne</a:t>
            </a:r>
            <a:r>
              <a:rPr lang="it-IT" dirty="0"/>
              <a:t> chiede al Senato Accademico della sua università di respingere la richiesta delle autorità tedesche di riaprire l’Ateneo sotto il loro controllo imponendo il fiammingo come unica lingua</a:t>
            </a:r>
            <a:r>
              <a:rPr lang="it-IT" dirty="0" smtClean="0"/>
              <a:t>. Il Senato accoglie la proposta e l’Università viene epurata dagli elementi antigermanici.</a:t>
            </a:r>
            <a:endParaRPr lang="it-IT" dirty="0"/>
          </a:p>
          <a:p>
            <a:r>
              <a:rPr lang="it-IT" dirty="0" smtClean="0"/>
              <a:t> </a:t>
            </a:r>
            <a:r>
              <a:rPr lang="it-IT" dirty="0"/>
              <a:t>Il figlio </a:t>
            </a:r>
            <a:r>
              <a:rPr lang="it-IT" dirty="0" smtClean="0"/>
              <a:t>di </a:t>
            </a:r>
            <a:r>
              <a:rPr lang="it-IT" dirty="0" err="1" smtClean="0"/>
              <a:t>Pirenne</a:t>
            </a:r>
            <a:r>
              <a:rPr lang="it-IT" dirty="0" smtClean="0"/>
              <a:t>, Pierre</a:t>
            </a:r>
            <a:r>
              <a:rPr lang="it-IT" dirty="0"/>
              <a:t>,  partito volontario a 19 anni, muore dopo poche settimane di guerra nella battaglia dell’ </a:t>
            </a:r>
            <a:r>
              <a:rPr lang="it-IT" dirty="0" err="1"/>
              <a:t>Yser</a:t>
            </a:r>
            <a:r>
              <a:rPr lang="it-IT" dirty="0"/>
              <a:t>.</a:t>
            </a:r>
          </a:p>
          <a:p>
            <a:r>
              <a:rPr lang="it-IT" dirty="0"/>
              <a:t>Nel marzo 1916 Henri </a:t>
            </a:r>
            <a:r>
              <a:rPr lang="it-IT" dirty="0" err="1"/>
              <a:t>Pirenne</a:t>
            </a:r>
            <a:r>
              <a:rPr lang="it-IT" dirty="0"/>
              <a:t> </a:t>
            </a:r>
            <a:r>
              <a:rPr lang="it-IT" dirty="0" smtClean="0"/>
              <a:t>e Paul </a:t>
            </a:r>
            <a:r>
              <a:rPr lang="it-IT" dirty="0" err="1" smtClean="0"/>
              <a:t>Frédéricq</a:t>
            </a:r>
            <a:r>
              <a:rPr lang="it-IT" dirty="0" smtClean="0"/>
              <a:t> vengono arrestati </a:t>
            </a:r>
            <a:r>
              <a:rPr lang="it-IT" dirty="0"/>
              <a:t>e </a:t>
            </a:r>
            <a:r>
              <a:rPr lang="it-IT" dirty="0" smtClean="0"/>
              <a:t>deportati </a:t>
            </a:r>
            <a:r>
              <a:rPr lang="it-IT" dirty="0"/>
              <a:t>in diversi campi di prigionia in Germania </a:t>
            </a:r>
            <a:r>
              <a:rPr lang="it-IT" dirty="0" smtClean="0"/>
              <a:t> fino </a:t>
            </a:r>
            <a:r>
              <a:rPr lang="it-IT" dirty="0"/>
              <a:t>al novembre 1918.</a:t>
            </a:r>
          </a:p>
          <a:p>
            <a:endParaRPr lang="it-IT" dirty="0"/>
          </a:p>
        </p:txBody>
      </p:sp>
    </p:spTree>
    <p:extLst>
      <p:ext uri="{BB962C8B-B14F-4D97-AF65-F5344CB8AC3E}">
        <p14:creationId xmlns:p14="http://schemas.microsoft.com/office/powerpoint/2010/main" val="25947280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908720"/>
            <a:ext cx="8229600" cy="990600"/>
          </a:xfrm>
        </p:spPr>
        <p:txBody>
          <a:bodyPr>
            <a:normAutofit fontScale="90000"/>
          </a:bodyPr>
          <a:lstStyle/>
          <a:p>
            <a:pPr lvl="0"/>
            <a:r>
              <a:rPr lang="it-IT" sz="3600" b="1" dirty="0"/>
              <a:t>Henri </a:t>
            </a:r>
            <a:r>
              <a:rPr lang="it-IT" sz="3600" b="1" dirty="0" err="1"/>
              <a:t>Pirenne</a:t>
            </a:r>
            <a:r>
              <a:rPr lang="it-IT" sz="3600" b="1" dirty="0"/>
              <a:t> prigioniero di </a:t>
            </a:r>
            <a:r>
              <a:rPr lang="it-IT" sz="3600" b="1" dirty="0" smtClean="0"/>
              <a:t>guerra (1916-1918)</a:t>
            </a:r>
            <a:r>
              <a:rPr lang="it-IT" dirty="0"/>
              <a:t/>
            </a:r>
            <a:br>
              <a:rPr lang="it-IT" dirty="0"/>
            </a:br>
            <a:endParaRPr lang="it-IT" dirty="0"/>
          </a:p>
        </p:txBody>
      </p:sp>
      <p:sp>
        <p:nvSpPr>
          <p:cNvPr id="3" name="Segnaposto contenuto 2"/>
          <p:cNvSpPr>
            <a:spLocks noGrp="1"/>
          </p:cNvSpPr>
          <p:nvPr>
            <p:ph idx="1"/>
          </p:nvPr>
        </p:nvSpPr>
        <p:spPr>
          <a:xfrm>
            <a:off x="457200" y="1864568"/>
            <a:ext cx="8229600" cy="4876800"/>
          </a:xfrm>
        </p:spPr>
        <p:txBody>
          <a:bodyPr/>
          <a:lstStyle/>
          <a:p>
            <a:r>
              <a:rPr lang="it-IT" dirty="0" smtClean="0"/>
              <a:t>18 marzo 1916: al momento dell’arresto </a:t>
            </a:r>
            <a:r>
              <a:rPr lang="it-IT" dirty="0" err="1" smtClean="0"/>
              <a:t>Pirenne</a:t>
            </a:r>
            <a:r>
              <a:rPr lang="it-IT" dirty="0" smtClean="0"/>
              <a:t>, che aveva studiato in Germania e parlava perfettamente il tedesco</a:t>
            </a:r>
            <a:r>
              <a:rPr lang="it-IT" dirty="0"/>
              <a:t>, </a:t>
            </a:r>
            <a:r>
              <a:rPr lang="it-IT" dirty="0" smtClean="0"/>
              <a:t>risponde in francese all’ufficiale tedesco che lo prende in consegna: </a:t>
            </a:r>
            <a:r>
              <a:rPr lang="it-IT" dirty="0" smtClean="0">
                <a:solidFill>
                  <a:srgbClr val="FF0000"/>
                </a:solidFill>
              </a:rPr>
              <a:t>«</a:t>
            </a:r>
            <a:r>
              <a:rPr lang="it-IT" dirty="0" err="1" smtClean="0">
                <a:solidFill>
                  <a:srgbClr val="FF0000"/>
                </a:solidFill>
              </a:rPr>
              <a:t>J’ai</a:t>
            </a:r>
            <a:r>
              <a:rPr lang="it-IT" dirty="0" smtClean="0">
                <a:solidFill>
                  <a:srgbClr val="FF0000"/>
                </a:solidFill>
              </a:rPr>
              <a:t> </a:t>
            </a:r>
            <a:r>
              <a:rPr lang="it-IT" dirty="0" err="1" smtClean="0">
                <a:solidFill>
                  <a:srgbClr val="FF0000"/>
                </a:solidFill>
              </a:rPr>
              <a:t>oublié</a:t>
            </a:r>
            <a:r>
              <a:rPr lang="it-IT" dirty="0" smtClean="0">
                <a:solidFill>
                  <a:srgbClr val="FF0000"/>
                </a:solidFill>
              </a:rPr>
              <a:t>  tout </a:t>
            </a:r>
            <a:r>
              <a:rPr lang="it-IT" dirty="0" err="1" smtClean="0">
                <a:solidFill>
                  <a:srgbClr val="FF0000"/>
                </a:solidFill>
              </a:rPr>
              <a:t>mon</a:t>
            </a:r>
            <a:r>
              <a:rPr lang="it-IT" dirty="0" smtClean="0">
                <a:solidFill>
                  <a:srgbClr val="FF0000"/>
                </a:solidFill>
              </a:rPr>
              <a:t> </a:t>
            </a:r>
            <a:r>
              <a:rPr lang="it-IT" dirty="0" err="1" smtClean="0">
                <a:solidFill>
                  <a:srgbClr val="FF0000"/>
                </a:solidFill>
              </a:rPr>
              <a:t>allemand</a:t>
            </a:r>
            <a:r>
              <a:rPr lang="it-IT" dirty="0" smtClean="0">
                <a:solidFill>
                  <a:srgbClr val="FF0000"/>
                </a:solidFill>
              </a:rPr>
              <a:t> le 3 </a:t>
            </a:r>
            <a:r>
              <a:rPr lang="it-IT" dirty="0" err="1" smtClean="0">
                <a:solidFill>
                  <a:srgbClr val="FF0000"/>
                </a:solidFill>
              </a:rPr>
              <a:t>aout</a:t>
            </a:r>
            <a:r>
              <a:rPr lang="it-IT" dirty="0" smtClean="0">
                <a:solidFill>
                  <a:srgbClr val="FF0000"/>
                </a:solidFill>
              </a:rPr>
              <a:t> 1914»</a:t>
            </a:r>
            <a:r>
              <a:rPr lang="it-IT" dirty="0"/>
              <a:t> </a:t>
            </a:r>
            <a:r>
              <a:rPr lang="it-IT" dirty="0" smtClean="0"/>
              <a:t>(la </a:t>
            </a:r>
            <a:r>
              <a:rPr lang="it-IT" dirty="0"/>
              <a:t>data dell'invasione tedesca del </a:t>
            </a:r>
            <a:r>
              <a:rPr lang="it-IT" dirty="0" smtClean="0"/>
              <a:t>Belgio).</a:t>
            </a:r>
          </a:p>
          <a:p>
            <a:r>
              <a:rPr lang="it-IT" dirty="0" err="1"/>
              <a:t>Pirenne</a:t>
            </a:r>
            <a:r>
              <a:rPr lang="it-IT" dirty="0"/>
              <a:t> </a:t>
            </a:r>
            <a:r>
              <a:rPr lang="it-IT" dirty="0" smtClean="0"/>
              <a:t>viene trasferito prima nel campo militare di </a:t>
            </a:r>
            <a:r>
              <a:rPr lang="it-IT" b="1" dirty="0" err="1" smtClean="0"/>
              <a:t>Crefeld</a:t>
            </a:r>
            <a:r>
              <a:rPr lang="it-IT" dirty="0" smtClean="0"/>
              <a:t>, </a:t>
            </a:r>
            <a:r>
              <a:rPr lang="it-IT" dirty="0"/>
              <a:t>poi </a:t>
            </a:r>
            <a:r>
              <a:rPr lang="it-IT" dirty="0" smtClean="0"/>
              <a:t>nella cittadina di </a:t>
            </a:r>
            <a:r>
              <a:rPr lang="it-IT" b="1" dirty="0" err="1" smtClean="0"/>
              <a:t>Holzminden</a:t>
            </a:r>
            <a:r>
              <a:rPr lang="it-IT" dirty="0" smtClean="0"/>
              <a:t>,  poi nella città universitaria di </a:t>
            </a:r>
            <a:r>
              <a:rPr lang="it-IT" b="1" dirty="0" smtClean="0"/>
              <a:t>Jena</a:t>
            </a:r>
            <a:r>
              <a:rPr lang="it-IT" dirty="0" smtClean="0"/>
              <a:t>, dove gode del domicilio sorvegliato, infine nel villaggio di </a:t>
            </a:r>
            <a:r>
              <a:rPr lang="it-IT" b="1" dirty="0" err="1" smtClean="0"/>
              <a:t>Creuzburg</a:t>
            </a:r>
            <a:r>
              <a:rPr lang="it-IT" b="1" dirty="0" smtClean="0"/>
              <a:t>.</a:t>
            </a:r>
            <a:endParaRPr lang="it-IT" b="1" dirty="0"/>
          </a:p>
        </p:txBody>
      </p:sp>
    </p:spTree>
    <p:extLst>
      <p:ext uri="{BB962C8B-B14F-4D97-AF65-F5344CB8AC3E}">
        <p14:creationId xmlns:p14="http://schemas.microsoft.com/office/powerpoint/2010/main" val="32942951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Henri </a:t>
            </a:r>
            <a:r>
              <a:rPr lang="it-IT" b="1" dirty="0" err="1"/>
              <a:t>Pirenne</a:t>
            </a:r>
            <a:r>
              <a:rPr lang="it-IT" b="1" dirty="0"/>
              <a:t> prigioniero di guerra (1916-1918</a:t>
            </a:r>
            <a:r>
              <a:rPr lang="it-IT" b="1" dirty="0" smtClean="0"/>
              <a:t>). </a:t>
            </a:r>
            <a:r>
              <a:rPr lang="it-IT" b="1" dirty="0"/>
              <a:t>1</a:t>
            </a:r>
            <a:r>
              <a:rPr lang="it-IT" b="1" dirty="0" smtClean="0"/>
              <a:t>. </a:t>
            </a:r>
            <a:r>
              <a:rPr lang="it-IT" b="1" dirty="0" err="1" smtClean="0"/>
              <a:t>Crefeld</a:t>
            </a:r>
            <a:endParaRPr lang="it-IT" dirty="0"/>
          </a:p>
        </p:txBody>
      </p:sp>
      <p:sp>
        <p:nvSpPr>
          <p:cNvPr id="3" name="Segnaposto contenuto 2"/>
          <p:cNvSpPr>
            <a:spLocks noGrp="1"/>
          </p:cNvSpPr>
          <p:nvPr>
            <p:ph idx="1"/>
          </p:nvPr>
        </p:nvSpPr>
        <p:spPr>
          <a:xfrm>
            <a:off x="457200" y="1864568"/>
            <a:ext cx="8229600" cy="4876800"/>
          </a:xfrm>
        </p:spPr>
        <p:txBody>
          <a:bodyPr/>
          <a:lstStyle/>
          <a:p>
            <a:r>
              <a:rPr lang="it-IT" b="1" dirty="0" smtClean="0"/>
              <a:t>18 marzo 1916-15 maggio 1916 </a:t>
            </a:r>
            <a:r>
              <a:rPr lang="it-IT" dirty="0" smtClean="0"/>
              <a:t>: campo di prigionia militare per ufficiali di </a:t>
            </a:r>
            <a:r>
              <a:rPr lang="it-IT" b="1" dirty="0" err="1" smtClean="0"/>
              <a:t>Crefeld</a:t>
            </a:r>
            <a:r>
              <a:rPr lang="it-IT" dirty="0" smtClean="0"/>
              <a:t>. </a:t>
            </a:r>
          </a:p>
          <a:p>
            <a:r>
              <a:rPr lang="it-IT" dirty="0" smtClean="0"/>
              <a:t>In virtù del suo ruolo di professore P. è alloggiato in una stanza singola, dotato di un attendente, e può studiare liberamente richiedendo libri dall’esterno. Nel campo è presente una biblioteca ben fornita con circa 2.000 volumi. P. discute di politica e di storia con ufficiali belgi, inglesi e russi, per lo più dotato di buona cultura, e organizza cicli di lezioni e conferenze di storia e letteratura.</a:t>
            </a:r>
            <a:endParaRPr lang="it-IT" dirty="0"/>
          </a:p>
        </p:txBody>
      </p:sp>
    </p:spTree>
    <p:extLst>
      <p:ext uri="{BB962C8B-B14F-4D97-AF65-F5344CB8AC3E}">
        <p14:creationId xmlns:p14="http://schemas.microsoft.com/office/powerpoint/2010/main" val="10465826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Henri </a:t>
            </a:r>
            <a:r>
              <a:rPr lang="it-IT" b="1" dirty="0" err="1"/>
              <a:t>Pirenne</a:t>
            </a:r>
            <a:r>
              <a:rPr lang="it-IT" b="1" dirty="0"/>
              <a:t> prigioniero di guerra (1916-1918</a:t>
            </a:r>
            <a:r>
              <a:rPr lang="it-IT" b="1" dirty="0" smtClean="0"/>
              <a:t>). 2. </a:t>
            </a:r>
            <a:r>
              <a:rPr lang="it-IT" b="1" dirty="0" err="1" smtClean="0"/>
              <a:t>Holzminden</a:t>
            </a:r>
            <a:endParaRPr lang="it-IT" dirty="0"/>
          </a:p>
        </p:txBody>
      </p:sp>
      <p:sp>
        <p:nvSpPr>
          <p:cNvPr id="3" name="Segnaposto contenuto 2"/>
          <p:cNvSpPr>
            <a:spLocks noGrp="1"/>
          </p:cNvSpPr>
          <p:nvPr>
            <p:ph idx="1"/>
          </p:nvPr>
        </p:nvSpPr>
        <p:spPr>
          <a:xfrm>
            <a:off x="457200" y="1792560"/>
            <a:ext cx="8229600" cy="4876800"/>
          </a:xfrm>
        </p:spPr>
        <p:txBody>
          <a:bodyPr>
            <a:normAutofit lnSpcReduction="10000"/>
          </a:bodyPr>
          <a:lstStyle/>
          <a:p>
            <a:r>
              <a:rPr lang="it-IT" b="1" dirty="0" smtClean="0"/>
              <a:t>15 maggio 1916-28 agosto 1916</a:t>
            </a:r>
            <a:r>
              <a:rPr lang="it-IT" dirty="0" smtClean="0"/>
              <a:t>: campo di prigionia per civili di </a:t>
            </a:r>
            <a:r>
              <a:rPr lang="it-IT" b="1" dirty="0" err="1" smtClean="0"/>
              <a:t>Holzminden</a:t>
            </a:r>
            <a:r>
              <a:rPr lang="it-IT" dirty="0" smtClean="0"/>
              <a:t> (10.000 prigionieri civili di tutt’Europa, fra cui donne e bambini). </a:t>
            </a:r>
          </a:p>
          <a:p>
            <a:r>
              <a:rPr lang="it-IT" dirty="0" smtClean="0"/>
              <a:t>Un grande villaggio di baracche perfettamente organizzato e parzialmente autogestito dai prigionieri, con botteghe, cappelle, sedi di associazioni, scuole e biblioteche, cinema. </a:t>
            </a:r>
            <a:r>
              <a:rPr lang="it-IT" dirty="0"/>
              <a:t>P. alloggia in un’ampia camera singola con libri e scrivania, ha la facoltà di scrivere e ricevere lettere e di ricevere pacchi di libri dall’esterno. </a:t>
            </a:r>
          </a:p>
          <a:p>
            <a:r>
              <a:rPr lang="it-IT" dirty="0" smtClean="0"/>
              <a:t>P. organizza una università e cura la biblioteca di 4.000 volumi (in francese e in tedesco); tiene lezioni di storia e organizza due corsi sulla storia del Belgio e sulla storia economica d’Europa, seguiti da 200 studenti (soprattutto russi). Impara il russo dai suoi studenti.</a:t>
            </a:r>
            <a:endParaRPr lang="it-IT" dirty="0"/>
          </a:p>
        </p:txBody>
      </p:sp>
    </p:spTree>
    <p:extLst>
      <p:ext uri="{BB962C8B-B14F-4D97-AF65-F5344CB8AC3E}">
        <p14:creationId xmlns:p14="http://schemas.microsoft.com/office/powerpoint/2010/main" val="27844015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Henri </a:t>
            </a:r>
            <a:r>
              <a:rPr lang="it-IT" b="1" dirty="0" err="1"/>
              <a:t>Pirenne</a:t>
            </a:r>
            <a:r>
              <a:rPr lang="it-IT" b="1" dirty="0"/>
              <a:t> prigioniero di guerra (1916-1918</a:t>
            </a:r>
            <a:r>
              <a:rPr lang="it-IT" b="1" dirty="0" smtClean="0"/>
              <a:t>). 3. Jena</a:t>
            </a:r>
            <a:endParaRPr lang="it-IT" dirty="0"/>
          </a:p>
        </p:txBody>
      </p:sp>
      <p:sp>
        <p:nvSpPr>
          <p:cNvPr id="3" name="Segnaposto contenuto 2"/>
          <p:cNvSpPr>
            <a:spLocks noGrp="1"/>
          </p:cNvSpPr>
          <p:nvPr>
            <p:ph idx="1"/>
          </p:nvPr>
        </p:nvSpPr>
        <p:spPr>
          <a:xfrm>
            <a:off x="457200" y="2080592"/>
            <a:ext cx="8229600" cy="4876800"/>
          </a:xfrm>
        </p:spPr>
        <p:txBody>
          <a:bodyPr/>
          <a:lstStyle/>
          <a:p>
            <a:r>
              <a:rPr lang="it-IT" b="1" dirty="0" smtClean="0"/>
              <a:t>28 agosto 1916-febbraio 1917</a:t>
            </a:r>
            <a:r>
              <a:rPr lang="it-IT" dirty="0" smtClean="0"/>
              <a:t>: trasferito nella città universitaria di </a:t>
            </a:r>
            <a:r>
              <a:rPr lang="it-IT" b="1" dirty="0" smtClean="0"/>
              <a:t>Jena</a:t>
            </a:r>
            <a:r>
              <a:rPr lang="it-IT" dirty="0" smtClean="0"/>
              <a:t>, dove è ospitato in pensione e sottoposto al regime di soggiorno obbligato, con facoltà di muoversi e di frequentare l’università e le biblioteche. È accolto «con pari dignità» dai colleghi storici Alexander </a:t>
            </a:r>
            <a:r>
              <a:rPr lang="it-IT" dirty="0" err="1" smtClean="0"/>
              <a:t>Cartellieri</a:t>
            </a:r>
            <a:r>
              <a:rPr lang="it-IT" dirty="0" smtClean="0"/>
              <a:t>, Georg </a:t>
            </a:r>
            <a:r>
              <a:rPr lang="it-IT" dirty="0" err="1" smtClean="0"/>
              <a:t>Menz</a:t>
            </a:r>
            <a:r>
              <a:rPr lang="it-IT" dirty="0" smtClean="0"/>
              <a:t> e Alfred Weber e inserito in uno «spazio neutrale» estraneo ai conflitti che però lui rifiuta denunciandone l’ipocrisia.</a:t>
            </a:r>
          </a:p>
          <a:p>
            <a:r>
              <a:rPr lang="it-IT" b="1" dirty="0" smtClean="0"/>
              <a:t>Paul </a:t>
            </a:r>
            <a:r>
              <a:rPr lang="it-IT" b="1" dirty="0" err="1" smtClean="0"/>
              <a:t>Frédéricq</a:t>
            </a:r>
            <a:r>
              <a:rPr lang="it-IT" dirty="0" smtClean="0"/>
              <a:t>, anche lui prigioniero a </a:t>
            </a:r>
            <a:r>
              <a:rPr lang="it-IT" dirty="0"/>
              <a:t>J</a:t>
            </a:r>
            <a:r>
              <a:rPr lang="it-IT" dirty="0" smtClean="0"/>
              <a:t>ena, rifiuta qualsiasi contatto con i colleghi tedeschi, studiando in solitudine e isolamento.</a:t>
            </a:r>
            <a:endParaRPr lang="it-IT" dirty="0"/>
          </a:p>
        </p:txBody>
      </p:sp>
    </p:spTree>
    <p:extLst>
      <p:ext uri="{BB962C8B-B14F-4D97-AF65-F5344CB8AC3E}">
        <p14:creationId xmlns:p14="http://schemas.microsoft.com/office/powerpoint/2010/main" val="471955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76672"/>
            <a:ext cx="8003232" cy="976888"/>
          </a:xfrm>
        </p:spPr>
        <p:txBody>
          <a:bodyPr>
            <a:normAutofit/>
          </a:bodyPr>
          <a:lstStyle/>
          <a:p>
            <a:r>
              <a:rPr lang="it-IT" sz="4400" b="1" dirty="0" smtClean="0"/>
              <a:t>   Jean </a:t>
            </a:r>
            <a:r>
              <a:rPr lang="it-IT" sz="4400" b="1" dirty="0" err="1" smtClean="0"/>
              <a:t>Jaurès</a:t>
            </a:r>
            <a:r>
              <a:rPr lang="it-IT" sz="4400" b="1" dirty="0" smtClean="0"/>
              <a:t> (1859-1914)</a:t>
            </a:r>
            <a:endParaRPr lang="it-IT" sz="4400" b="1" dirty="0"/>
          </a:p>
        </p:txBody>
      </p:sp>
      <p:pic>
        <p:nvPicPr>
          <p:cNvPr id="1026" name="Picture 2"/>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16667" b="16667"/>
          <a:stretch>
            <a:fillRect/>
          </a:stretch>
        </p:blipFill>
        <p:spPr bwMode="auto">
          <a:xfrm>
            <a:off x="3203848" y="1412776"/>
            <a:ext cx="5256584" cy="48969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egnaposto testo 3"/>
          <p:cNvSpPr>
            <a:spLocks noGrp="1"/>
          </p:cNvSpPr>
          <p:nvPr>
            <p:ph type="body" sz="half" idx="2"/>
          </p:nvPr>
        </p:nvSpPr>
        <p:spPr>
          <a:xfrm>
            <a:off x="251520" y="1484784"/>
            <a:ext cx="2880320" cy="5040560"/>
          </a:xfrm>
        </p:spPr>
        <p:txBody>
          <a:bodyPr>
            <a:normAutofit fontScale="92500" lnSpcReduction="10000"/>
          </a:bodyPr>
          <a:lstStyle/>
          <a:p>
            <a:r>
              <a:rPr lang="it-IT" b="1" dirty="0" smtClean="0"/>
              <a:t>Leader socialista </a:t>
            </a:r>
            <a:r>
              <a:rPr lang="it-IT" dirty="0" smtClean="0"/>
              <a:t>francese </a:t>
            </a:r>
            <a:r>
              <a:rPr lang="it-IT" dirty="0" err="1" smtClean="0"/>
              <a:t>predidente</a:t>
            </a:r>
            <a:r>
              <a:rPr lang="it-IT" dirty="0" smtClean="0"/>
              <a:t> della SFIO (</a:t>
            </a:r>
            <a:r>
              <a:rPr lang="it-IT" dirty="0" err="1" smtClean="0"/>
              <a:t>Sèction</a:t>
            </a:r>
            <a:r>
              <a:rPr lang="it-IT" dirty="0" smtClean="0"/>
              <a:t> </a:t>
            </a:r>
            <a:r>
              <a:rPr lang="it-IT" dirty="0" err="1" smtClean="0"/>
              <a:t>Française</a:t>
            </a:r>
            <a:r>
              <a:rPr lang="it-IT" dirty="0" smtClean="0"/>
              <a:t> de l’</a:t>
            </a:r>
            <a:r>
              <a:rPr lang="it-IT" dirty="0" err="1" smtClean="0"/>
              <a:t>Internationale</a:t>
            </a:r>
            <a:r>
              <a:rPr lang="it-IT" dirty="0" smtClean="0"/>
              <a:t> </a:t>
            </a:r>
            <a:r>
              <a:rPr lang="it-IT" dirty="0" err="1" smtClean="0"/>
              <a:t>Ouvrière</a:t>
            </a:r>
            <a:r>
              <a:rPr lang="it-IT" dirty="0" smtClean="0"/>
              <a:t>), </a:t>
            </a:r>
            <a:r>
              <a:rPr lang="it-IT" dirty="0" err="1" smtClean="0"/>
              <a:t>dputato</a:t>
            </a:r>
            <a:r>
              <a:rPr lang="it-IT" dirty="0" smtClean="0"/>
              <a:t> e giornalista.</a:t>
            </a:r>
          </a:p>
          <a:p>
            <a:r>
              <a:rPr lang="it-IT" dirty="0" smtClean="0"/>
              <a:t>Fondatore </a:t>
            </a:r>
            <a:r>
              <a:rPr lang="it-IT" dirty="0"/>
              <a:t>e direttore del foglio socialista </a:t>
            </a:r>
            <a:r>
              <a:rPr lang="it-IT" dirty="0" smtClean="0"/>
              <a:t>«</a:t>
            </a:r>
            <a:r>
              <a:rPr lang="it-IT" i="1" dirty="0" smtClean="0"/>
              <a:t>L'</a:t>
            </a:r>
            <a:r>
              <a:rPr lang="it-IT" i="1" dirty="0" err="1" smtClean="0"/>
              <a:t>Humanité</a:t>
            </a:r>
            <a:r>
              <a:rPr lang="it-IT" i="1" dirty="0" smtClean="0"/>
              <a:t>»</a:t>
            </a:r>
            <a:r>
              <a:rPr lang="it-IT" dirty="0" smtClean="0"/>
              <a:t>(1904)</a:t>
            </a:r>
          </a:p>
          <a:p>
            <a:r>
              <a:rPr lang="it-IT" dirty="0" smtClean="0"/>
              <a:t>Professore di filosofia nei licei e docente di storia all’Università di Tolosa.</a:t>
            </a:r>
          </a:p>
          <a:p>
            <a:r>
              <a:rPr lang="it-IT" b="1" dirty="0" smtClean="0"/>
              <a:t>Storico</a:t>
            </a:r>
            <a:r>
              <a:rPr lang="it-IT" dirty="0" smtClean="0"/>
              <a:t> della rivoluzione francese, caposcuola della storiografia socialista e </a:t>
            </a:r>
            <a:r>
              <a:rPr lang="it-IT" dirty="0" err="1" smtClean="0"/>
              <a:t>filogiacobina</a:t>
            </a:r>
            <a:r>
              <a:rPr lang="it-IT" dirty="0" smtClean="0"/>
              <a:t>.</a:t>
            </a:r>
          </a:p>
          <a:p>
            <a:r>
              <a:rPr lang="it-IT" dirty="0" smtClean="0"/>
              <a:t>Esponente della sinistra socialista e pacifista convinto, nel 1914 cerca in tutti i modi di scongiurare la guerra, battendosi contro l’intervento della Francia e tentando di organizzare </a:t>
            </a:r>
            <a:r>
              <a:rPr lang="it-IT" dirty="0"/>
              <a:t>un movimento pacifista comune tra Francia e Germania, che facesse pressione sui rispettivi governi tramite </a:t>
            </a:r>
            <a:r>
              <a:rPr lang="it-IT" dirty="0" smtClean="0"/>
              <a:t>lo </a:t>
            </a:r>
            <a:r>
              <a:rPr lang="it-IT" dirty="0"/>
              <a:t>sciopero </a:t>
            </a:r>
            <a:r>
              <a:rPr lang="it-IT" dirty="0" smtClean="0"/>
              <a:t>generale. </a:t>
            </a:r>
          </a:p>
          <a:p>
            <a:r>
              <a:rPr lang="it-IT" dirty="0" smtClean="0"/>
              <a:t>Il </a:t>
            </a:r>
            <a:r>
              <a:rPr lang="it-IT" b="1" dirty="0"/>
              <a:t>31 luglio </a:t>
            </a:r>
            <a:r>
              <a:rPr lang="it-IT" b="1" dirty="0" smtClean="0"/>
              <a:t>1914 è assassinato  </a:t>
            </a:r>
            <a:r>
              <a:rPr lang="it-IT" dirty="0"/>
              <a:t>in un caffè di </a:t>
            </a:r>
            <a:r>
              <a:rPr lang="it-IT" dirty="0" smtClean="0"/>
              <a:t>Parigi da un </a:t>
            </a:r>
            <a:r>
              <a:rPr lang="it-IT" dirty="0"/>
              <a:t>giovane nazionalista francese </a:t>
            </a:r>
            <a:r>
              <a:rPr lang="it-IT" dirty="0" smtClean="0"/>
              <a:t>fautore della guerra contro la Germania.</a:t>
            </a:r>
          </a:p>
          <a:p>
            <a:endParaRPr lang="it-IT" dirty="0"/>
          </a:p>
        </p:txBody>
      </p:sp>
    </p:spTree>
    <p:extLst>
      <p:ext uri="{BB962C8B-B14F-4D97-AF65-F5344CB8AC3E}">
        <p14:creationId xmlns:p14="http://schemas.microsoft.com/office/powerpoint/2010/main" val="38766255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 professori : «specialisti al servizio dello Stato»</a:t>
            </a:r>
            <a:endParaRPr lang="it-IT" b="1" dirty="0"/>
          </a:p>
        </p:txBody>
      </p:sp>
      <p:sp>
        <p:nvSpPr>
          <p:cNvPr id="3" name="Segnaposto contenuto 2"/>
          <p:cNvSpPr>
            <a:spLocks noGrp="1"/>
          </p:cNvSpPr>
          <p:nvPr>
            <p:ph idx="1"/>
          </p:nvPr>
        </p:nvSpPr>
        <p:spPr>
          <a:xfrm>
            <a:off x="457200" y="1792560"/>
            <a:ext cx="8229600" cy="4876800"/>
          </a:xfrm>
        </p:spPr>
        <p:txBody>
          <a:bodyPr/>
          <a:lstStyle/>
          <a:p>
            <a:r>
              <a:rPr lang="it-IT" dirty="0" smtClean="0"/>
              <a:t>«Come </a:t>
            </a:r>
            <a:r>
              <a:rPr lang="it-IT" dirty="0"/>
              <a:t>la massa dei Tedeschi, i professori universitari erano degli ‘specialisti’, che concentravano tutte le forze e tutta l’attenzione nel loro lavoro scientifico, abbandonando al governo, che consideravano anch’esso come uno specialista, le cure della nazione. E, anche, perché erano abituati da secoli all’assolutismo, consideravano lo Stato come un ente dotato di tutti gli attributi della forza e dell’intelligenza. Erano pertanto disposti a obbedirgli senza discutere, perché riconoscevano a se stessi la competenza e il diritto di pensare e di esercitare la critica solo nel proprio lavoro di </a:t>
            </a:r>
            <a:r>
              <a:rPr lang="it-IT" dirty="0" smtClean="0"/>
              <a:t>erudizione»</a:t>
            </a:r>
            <a:endParaRPr lang="it-IT" dirty="0"/>
          </a:p>
        </p:txBody>
      </p:sp>
    </p:spTree>
    <p:extLst>
      <p:ext uri="{BB962C8B-B14F-4D97-AF65-F5344CB8AC3E}">
        <p14:creationId xmlns:p14="http://schemas.microsoft.com/office/powerpoint/2010/main" val="6998252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Henri </a:t>
            </a:r>
            <a:r>
              <a:rPr lang="it-IT" b="1" dirty="0" err="1"/>
              <a:t>Pirenne</a:t>
            </a:r>
            <a:r>
              <a:rPr lang="it-IT" b="1" dirty="0"/>
              <a:t> prigioniero di guerra (1916-1918</a:t>
            </a:r>
            <a:r>
              <a:rPr lang="it-IT" b="1" dirty="0" smtClean="0"/>
              <a:t>). 4. </a:t>
            </a:r>
            <a:r>
              <a:rPr lang="it-IT" b="1" dirty="0" err="1" smtClean="0"/>
              <a:t>Creuzburg</a:t>
            </a:r>
            <a:endParaRPr lang="it-IT" b="1" dirty="0"/>
          </a:p>
        </p:txBody>
      </p:sp>
      <p:sp>
        <p:nvSpPr>
          <p:cNvPr id="3" name="Segnaposto contenuto 2"/>
          <p:cNvSpPr>
            <a:spLocks noGrp="1"/>
          </p:cNvSpPr>
          <p:nvPr>
            <p:ph idx="1"/>
          </p:nvPr>
        </p:nvSpPr>
        <p:spPr>
          <a:xfrm>
            <a:off x="457200" y="1864568"/>
            <a:ext cx="8229600" cy="4876800"/>
          </a:xfrm>
        </p:spPr>
        <p:txBody>
          <a:bodyPr/>
          <a:lstStyle/>
          <a:p>
            <a:r>
              <a:rPr lang="it-IT" dirty="0" err="1" smtClean="0"/>
              <a:t>Pirenne</a:t>
            </a:r>
            <a:r>
              <a:rPr lang="it-IT" dirty="0" smtClean="0"/>
              <a:t> e </a:t>
            </a:r>
            <a:r>
              <a:rPr lang="it-IT" dirty="0" err="1" smtClean="0"/>
              <a:t>Frédéricq</a:t>
            </a:r>
            <a:r>
              <a:rPr lang="it-IT" dirty="0" smtClean="0"/>
              <a:t> sono separati e trasferiti in residenza obbligata in due piccoli villaggi: </a:t>
            </a:r>
            <a:r>
              <a:rPr lang="it-IT" b="1" dirty="0" err="1" smtClean="0"/>
              <a:t>Creuzburg</a:t>
            </a:r>
            <a:r>
              <a:rPr lang="it-IT" dirty="0" smtClean="0"/>
              <a:t> e </a:t>
            </a:r>
            <a:r>
              <a:rPr lang="it-IT" b="1" dirty="0" err="1" smtClean="0"/>
              <a:t>Burgel</a:t>
            </a:r>
            <a:r>
              <a:rPr lang="it-IT" dirty="0" smtClean="0"/>
              <a:t>.</a:t>
            </a:r>
          </a:p>
          <a:p>
            <a:r>
              <a:rPr lang="it-IT" dirty="0" smtClean="0"/>
              <a:t>Ospitato in una casa di contadini e privato dell’accesso a grandi biblioteche, P. vive la vita di ogni giorno di una normale famiglia tedesca, ma si getta a capofitto nello studio lavorando al progetto di una storia economica d’Europa e dedicandosi allo studio della lingua e della storia russa e della storia bizantina.</a:t>
            </a:r>
          </a:p>
          <a:p>
            <a:r>
              <a:rPr lang="it-IT" dirty="0" smtClean="0"/>
              <a:t>Qui incomincia a rivedere nel profondo le categorie storiografiche e politiche alla luce delle quali si era fino a quel momento formato. </a:t>
            </a:r>
            <a:endParaRPr lang="it-IT" dirty="0"/>
          </a:p>
        </p:txBody>
      </p:sp>
    </p:spTree>
    <p:extLst>
      <p:ext uri="{BB962C8B-B14F-4D97-AF65-F5344CB8AC3E}">
        <p14:creationId xmlns:p14="http://schemas.microsoft.com/office/powerpoint/2010/main" val="42348965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a:t>
            </a:r>
            <a:r>
              <a:rPr lang="it-IT" b="1" i="1" dirty="0" err="1"/>
              <a:t>Réflections</a:t>
            </a:r>
            <a:r>
              <a:rPr lang="it-IT" b="1" i="1" dirty="0"/>
              <a:t> d’un solitarie</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Durante la prigionia </a:t>
            </a:r>
            <a:r>
              <a:rPr lang="it-IT" dirty="0"/>
              <a:t>si </a:t>
            </a:r>
            <a:r>
              <a:rPr lang="it-IT" dirty="0" smtClean="0"/>
              <a:t>dedica </a:t>
            </a:r>
            <a:r>
              <a:rPr lang="it-IT" dirty="0"/>
              <a:t>alla redazione di un quaderno di note e riflessioni di vari argomenti storici, sotto il titolo di </a:t>
            </a:r>
            <a:r>
              <a:rPr lang="it-IT" i="1" dirty="0" err="1"/>
              <a:t>Réflections</a:t>
            </a:r>
            <a:r>
              <a:rPr lang="it-IT" i="1" dirty="0"/>
              <a:t> d’un solitarie</a:t>
            </a:r>
            <a:r>
              <a:rPr lang="it-IT" dirty="0"/>
              <a:t>, dalle quali emerge nitidamente l’impatto della guerra sul suo pensiero. </a:t>
            </a:r>
            <a:endParaRPr lang="it-IT" dirty="0" smtClean="0"/>
          </a:p>
          <a:p>
            <a:r>
              <a:rPr lang="it-IT" dirty="0" smtClean="0"/>
              <a:t>I </a:t>
            </a:r>
            <a:r>
              <a:rPr lang="it-IT" dirty="0"/>
              <a:t>temi trattati </a:t>
            </a:r>
            <a:r>
              <a:rPr lang="it-IT" dirty="0" smtClean="0"/>
              <a:t>spaziano </a:t>
            </a:r>
            <a:r>
              <a:rPr lang="it-IT" dirty="0"/>
              <a:t>dalla storia medievale alla contemporanea, dalla nota di lettura alla recensione al saggio metodologico. </a:t>
            </a:r>
            <a:endParaRPr lang="it-IT" dirty="0" smtClean="0"/>
          </a:p>
          <a:p>
            <a:r>
              <a:rPr lang="it-IT" dirty="0" err="1" smtClean="0"/>
              <a:t>Pirenne</a:t>
            </a:r>
            <a:r>
              <a:rPr lang="it-IT" dirty="0" smtClean="0"/>
              <a:t> affronta </a:t>
            </a:r>
            <a:r>
              <a:rPr lang="it-IT" dirty="0"/>
              <a:t>temi di storia della Russia in età medievale e di storia dei paesi slavi, riprende le sue interrotte considerazioni su Napoleone, letto alla luce della guerra mondiale in atto, riflette sulla natura del nazionalismo in rapporto alla lingua, alla razza e all’ideologia. </a:t>
            </a:r>
            <a:endParaRPr lang="it-IT" dirty="0" smtClean="0"/>
          </a:p>
          <a:p>
            <a:r>
              <a:rPr lang="it-IT" dirty="0" smtClean="0"/>
              <a:t>Riflette </a:t>
            </a:r>
            <a:r>
              <a:rPr lang="it-IT" dirty="0"/>
              <a:t>soprattutto sul ruolo della guerra nella storia, ipotizzando la creazione di un’istituzione sovrastatale che ponga fine a tutte le guerre: </a:t>
            </a:r>
            <a:r>
              <a:rPr lang="it-IT" dirty="0">
                <a:solidFill>
                  <a:srgbClr val="FF0000"/>
                </a:solidFill>
              </a:rPr>
              <a:t>“un valentuomo del secolo XI avrebbe potuto affermare che ci sarebbero state sempre guerre feudali; ma poi lo Stato, costituendosi, vi mise fine: perché, dunque, gli Stati moderni non potrebbero a loro volta organizzarsi in una istituzione superiore per evitare le guerre tra di loro</a:t>
            </a:r>
            <a:r>
              <a:rPr lang="it-IT" dirty="0" smtClean="0">
                <a:solidFill>
                  <a:srgbClr val="FF0000"/>
                </a:solidFill>
              </a:rPr>
              <a:t>?”</a:t>
            </a:r>
            <a:r>
              <a:rPr lang="it-IT" dirty="0" smtClean="0"/>
              <a:t>.</a:t>
            </a:r>
            <a:endParaRPr lang="it-IT" dirty="0"/>
          </a:p>
        </p:txBody>
      </p:sp>
    </p:spTree>
    <p:extLst>
      <p:ext uri="{BB962C8B-B14F-4D97-AF65-F5344CB8AC3E}">
        <p14:creationId xmlns:p14="http://schemas.microsoft.com/office/powerpoint/2010/main" val="21749163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L’</a:t>
            </a:r>
            <a:r>
              <a:rPr lang="it-IT" b="1" i="1" dirty="0"/>
              <a:t>Histoire de l’Europe</a:t>
            </a:r>
            <a:r>
              <a:rPr lang="it-IT" b="1" dirty="0"/>
              <a:t>: un progetto mancato</a:t>
            </a:r>
            <a:endParaRPr lang="it-IT" dirty="0"/>
          </a:p>
        </p:txBody>
      </p:sp>
      <p:sp>
        <p:nvSpPr>
          <p:cNvPr id="3" name="Segnaposto contenuto 2"/>
          <p:cNvSpPr>
            <a:spLocks noGrp="1"/>
          </p:cNvSpPr>
          <p:nvPr>
            <p:ph idx="1"/>
          </p:nvPr>
        </p:nvSpPr>
        <p:spPr/>
        <p:txBody>
          <a:bodyPr>
            <a:normAutofit fontScale="62500" lnSpcReduction="20000"/>
          </a:bodyPr>
          <a:lstStyle/>
          <a:p>
            <a:r>
              <a:rPr lang="it-IT" dirty="0"/>
              <a:t>Il dramma umano e intellettuale di </a:t>
            </a:r>
            <a:r>
              <a:rPr lang="it-IT" dirty="0" err="1"/>
              <a:t>Pirenne</a:t>
            </a:r>
            <a:r>
              <a:rPr lang="it-IT" dirty="0"/>
              <a:t> emerge nitidamente a proposito del suo progetto di storia d’Europa </a:t>
            </a:r>
            <a:r>
              <a:rPr lang="it-IT" dirty="0" smtClean="0"/>
              <a:t>– </a:t>
            </a:r>
            <a:r>
              <a:rPr lang="it-IT" dirty="0"/>
              <a:t>libro iniziato, abbandonato, ripreso e mai terminato – nel momento in cui lo storico </a:t>
            </a:r>
            <a:r>
              <a:rPr lang="it-IT" dirty="0" smtClean="0"/>
              <a:t> si </a:t>
            </a:r>
            <a:r>
              <a:rPr lang="it-IT" dirty="0"/>
              <a:t>rende conto che le categorie intellettuali e storiografiche che avevano orientato i suoi lavori precedenti erano irrimediabilmente entrate in crisi con la guerra</a:t>
            </a:r>
            <a:r>
              <a:rPr lang="it-IT" dirty="0" smtClean="0"/>
              <a:t>.</a:t>
            </a:r>
          </a:p>
          <a:p>
            <a:r>
              <a:rPr lang="it-IT" dirty="0" smtClean="0"/>
              <a:t> </a:t>
            </a:r>
            <a:r>
              <a:rPr lang="it-IT" dirty="0"/>
              <a:t>L’Europa stessa non era più quella di prima, né poteva essere pensata con le categorie di anteguerra. </a:t>
            </a:r>
            <a:r>
              <a:rPr lang="it-IT" dirty="0" smtClean="0"/>
              <a:t> “</a:t>
            </a:r>
            <a:r>
              <a:rPr lang="it-IT" dirty="0"/>
              <a:t>La meditazione sul comportamento dei popoli d’Europa durante il conflitto mondiale e sui loro destini si risolse per il </a:t>
            </a:r>
            <a:r>
              <a:rPr lang="it-IT" dirty="0" err="1"/>
              <a:t>Pirenne</a:t>
            </a:r>
            <a:r>
              <a:rPr lang="it-IT" dirty="0"/>
              <a:t> in un ripensamento della tradizione storica delle singole civiltà nazionali e dei loro rapporti reciproci nella formazione dei valori comuni di portata sempre più vasta. L’</a:t>
            </a:r>
            <a:r>
              <a:rPr lang="it-IT" b="1" i="1" dirty="0"/>
              <a:t>Histoire de l’Europe</a:t>
            </a:r>
            <a:r>
              <a:rPr lang="it-IT" b="1" dirty="0"/>
              <a:t> </a:t>
            </a:r>
            <a:r>
              <a:rPr lang="it-IT" dirty="0"/>
              <a:t>fu scritta in contrapposto alle idee fino allora diffuse dagli storici tedeschi</a:t>
            </a:r>
            <a:r>
              <a:rPr lang="it-IT" dirty="0" smtClean="0"/>
              <a:t>”. </a:t>
            </a:r>
          </a:p>
          <a:p>
            <a:r>
              <a:rPr lang="it-IT" dirty="0" smtClean="0"/>
              <a:t>La nuova interpretazione </a:t>
            </a:r>
            <a:r>
              <a:rPr lang="it-IT" dirty="0" err="1"/>
              <a:t>pirenniana</a:t>
            </a:r>
            <a:r>
              <a:rPr lang="it-IT" dirty="0"/>
              <a:t> della storia europea –  esplicitata in alcuni scritti pubblicati tra il 1922 e il 1923 - si traduce </a:t>
            </a:r>
            <a:r>
              <a:rPr lang="it-IT" dirty="0" smtClean="0"/>
              <a:t>in </a:t>
            </a:r>
            <a:r>
              <a:rPr lang="it-IT" dirty="0"/>
              <a:t>un disegno teso </a:t>
            </a:r>
            <a:r>
              <a:rPr lang="it-IT" dirty="0" smtClean="0"/>
              <a:t>a </a:t>
            </a:r>
            <a:r>
              <a:rPr lang="it-IT" dirty="0"/>
              <a:t>svalutare il ruolo del germanesimo nella formazione della società feudale a favore dell’impronta romana, posticipando la frattura fra mondo antico e medioevo dal V al  VII secolo, quindi non con le invasioni barbariche e con la caduta dell’impero romano, ma con l’espansione della civiltà musulmana a nord del Mediterraneo e con la chiusura dell’Europa carolingia in se stessa, tema centrale del suo postumo, celebre e discusso libro su </a:t>
            </a:r>
            <a:r>
              <a:rPr lang="it-IT" b="1" i="1" dirty="0"/>
              <a:t>Maometto</a:t>
            </a:r>
            <a:r>
              <a:rPr lang="it-IT" b="1" dirty="0"/>
              <a:t> e </a:t>
            </a:r>
            <a:r>
              <a:rPr lang="it-IT" b="1" i="1" dirty="0"/>
              <a:t>Carlo Magno</a:t>
            </a:r>
            <a:r>
              <a:rPr lang="it-IT" b="1" dirty="0"/>
              <a:t> </a:t>
            </a:r>
            <a:r>
              <a:rPr lang="it-IT" dirty="0"/>
              <a:t>(1937). </a:t>
            </a:r>
            <a:endParaRPr lang="it-IT" dirty="0" smtClean="0"/>
          </a:p>
          <a:p>
            <a:r>
              <a:rPr lang="it-IT" dirty="0" smtClean="0"/>
              <a:t>Dal XII </a:t>
            </a:r>
            <a:r>
              <a:rPr lang="it-IT" dirty="0"/>
              <a:t>secolo in avanti </a:t>
            </a:r>
            <a:r>
              <a:rPr lang="it-IT" dirty="0" smtClean="0"/>
              <a:t>sarebbe </a:t>
            </a:r>
            <a:r>
              <a:rPr lang="it-IT" dirty="0"/>
              <a:t>stata la civiltà germanica, caratterizza da militarismo e politica di potenza, e </a:t>
            </a:r>
            <a:r>
              <a:rPr lang="it-IT" dirty="0" smtClean="0"/>
              <a:t>dall’affermazione </a:t>
            </a:r>
            <a:r>
              <a:rPr lang="it-IT" dirty="0"/>
              <a:t>della propria superiorità razziale, ad imprimere in impronta negativa sull’Europa, fino alla guerra mondiale scatenata nel 1914. </a:t>
            </a:r>
            <a:endParaRPr lang="it-IT" dirty="0" smtClean="0"/>
          </a:p>
          <a:p>
            <a:r>
              <a:rPr lang="it-IT" dirty="0" smtClean="0"/>
              <a:t>Lo </a:t>
            </a:r>
            <a:r>
              <a:rPr lang="it-IT" dirty="0"/>
              <a:t>stesso ritorno al servaggio, fra il XVI e il XIX secolo, rappresentava un processo opposto a quello di altre parti d’Europa, e da questo derivava per la Germania un senso di obbedienza e disciplina, una riduzione dello spirito di libertà, un’attitudine opposta alle libertà sviluppate in altre parti d’Europa come le Fiandre, l’Italia e parte della Francia. </a:t>
            </a:r>
            <a:r>
              <a:rPr lang="it-IT" dirty="0" smtClean="0"/>
              <a:t> </a:t>
            </a:r>
            <a:endParaRPr lang="it-IT" dirty="0"/>
          </a:p>
          <a:p>
            <a:pPr marL="0" indent="0">
              <a:buNone/>
            </a:pPr>
            <a:endParaRPr lang="it-IT" dirty="0"/>
          </a:p>
        </p:txBody>
      </p:sp>
    </p:spTree>
    <p:extLst>
      <p:ext uri="{BB962C8B-B14F-4D97-AF65-F5344CB8AC3E}">
        <p14:creationId xmlns:p14="http://schemas.microsoft.com/office/powerpoint/2010/main" val="4476373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533400"/>
            <a:ext cx="8568952" cy="990600"/>
          </a:xfrm>
        </p:spPr>
        <p:txBody>
          <a:bodyPr>
            <a:normAutofit fontScale="90000"/>
          </a:bodyPr>
          <a:lstStyle/>
          <a:p>
            <a:r>
              <a:rPr lang="it-IT" b="1" dirty="0" smtClean="0"/>
              <a:t>Henri </a:t>
            </a:r>
            <a:r>
              <a:rPr lang="it-IT" b="1" dirty="0" err="1" smtClean="0"/>
              <a:t>Pirenne</a:t>
            </a:r>
            <a:r>
              <a:rPr lang="it-IT" b="1" dirty="0" smtClean="0"/>
              <a:t> dopo la guerra (1918-1935)</a:t>
            </a:r>
            <a:endParaRPr lang="it-IT" b="1" dirty="0"/>
          </a:p>
        </p:txBody>
      </p:sp>
      <p:sp>
        <p:nvSpPr>
          <p:cNvPr id="3" name="Segnaposto contenuto 2"/>
          <p:cNvSpPr>
            <a:spLocks noGrp="1"/>
          </p:cNvSpPr>
          <p:nvPr>
            <p:ph idx="1"/>
          </p:nvPr>
        </p:nvSpPr>
        <p:spPr/>
        <p:txBody>
          <a:bodyPr>
            <a:normAutofit fontScale="62500" lnSpcReduction="20000"/>
          </a:bodyPr>
          <a:lstStyle/>
          <a:p>
            <a:r>
              <a:rPr lang="it-IT" dirty="0"/>
              <a:t>Nell’autunno 1918 </a:t>
            </a:r>
            <a:r>
              <a:rPr lang="it-IT" dirty="0" err="1"/>
              <a:t>Pirenne</a:t>
            </a:r>
            <a:r>
              <a:rPr lang="it-IT" dirty="0"/>
              <a:t> riprende il suo posto all’</a:t>
            </a:r>
            <a:r>
              <a:rPr lang="it-IT" b="1" dirty="0"/>
              <a:t>Università di </a:t>
            </a:r>
            <a:r>
              <a:rPr lang="it-IT" b="1" dirty="0" err="1"/>
              <a:t>Gand</a:t>
            </a:r>
            <a:r>
              <a:rPr lang="it-IT" b="1" dirty="0"/>
              <a:t> </a:t>
            </a:r>
            <a:r>
              <a:rPr lang="it-IT" dirty="0"/>
              <a:t>dove è stato eletto Rettore il suo </a:t>
            </a:r>
            <a:r>
              <a:rPr lang="it-IT" dirty="0" smtClean="0"/>
              <a:t>caro amico </a:t>
            </a:r>
            <a:r>
              <a:rPr lang="it-IT" b="1" dirty="0"/>
              <a:t>Paul </a:t>
            </a:r>
            <a:r>
              <a:rPr lang="it-IT" b="1" dirty="0" err="1" smtClean="0"/>
              <a:t>Frédéricq</a:t>
            </a:r>
            <a:r>
              <a:rPr lang="it-IT" dirty="0" smtClean="0"/>
              <a:t>, reduce come lui dalla prigionia.</a:t>
            </a:r>
            <a:endParaRPr lang="it-IT" dirty="0"/>
          </a:p>
          <a:p>
            <a:r>
              <a:rPr lang="it-IT" dirty="0"/>
              <a:t>Il trauma della guerra costringe </a:t>
            </a:r>
            <a:r>
              <a:rPr lang="it-IT" dirty="0" err="1"/>
              <a:t>Pirenne</a:t>
            </a:r>
            <a:r>
              <a:rPr lang="it-IT" dirty="0"/>
              <a:t> a rivedere radicalmente la sua visione della storia europea, impedendogli di concludere e pubblicare i suoi studi più importanti.</a:t>
            </a:r>
          </a:p>
          <a:p>
            <a:r>
              <a:rPr lang="it-IT" dirty="0"/>
              <a:t>Nel 1923 presiede il  IV Congresso internazionale degli storici a Bruxelles, ottenendo l’esclusione degli storici tedeschi.</a:t>
            </a:r>
          </a:p>
          <a:p>
            <a:r>
              <a:rPr lang="fr-FR" dirty="0" err="1"/>
              <a:t>Nel</a:t>
            </a:r>
            <a:r>
              <a:rPr lang="fr-FR" dirty="0"/>
              <a:t> 1927 </a:t>
            </a:r>
            <a:r>
              <a:rPr lang="fr-FR" dirty="0" err="1"/>
              <a:t>pubblica</a:t>
            </a:r>
            <a:r>
              <a:rPr lang="fr-FR" dirty="0"/>
              <a:t> il libro su </a:t>
            </a:r>
            <a:r>
              <a:rPr lang="fr-FR" b="1" i="1" dirty="0"/>
              <a:t>Le </a:t>
            </a:r>
            <a:r>
              <a:rPr lang="fr-FR" b="1" i="1" dirty="0" err="1"/>
              <a:t>città</a:t>
            </a:r>
            <a:r>
              <a:rPr lang="fr-FR" b="1" i="1" dirty="0"/>
              <a:t> </a:t>
            </a:r>
            <a:r>
              <a:rPr lang="fr-FR" b="1" i="1" dirty="0" err="1"/>
              <a:t>del</a:t>
            </a:r>
            <a:r>
              <a:rPr lang="fr-FR" b="1" i="1" dirty="0"/>
              <a:t> </a:t>
            </a:r>
            <a:r>
              <a:rPr lang="fr-FR" b="1" i="1" dirty="0" err="1"/>
              <a:t>Medioevo</a:t>
            </a:r>
            <a:r>
              <a:rPr lang="fr-FR" b="1" dirty="0" smtClean="0"/>
              <a:t>.</a:t>
            </a:r>
            <a:endParaRPr lang="it-IT" b="1" dirty="0" smtClean="0"/>
          </a:p>
          <a:p>
            <a:r>
              <a:rPr lang="it-IT" dirty="0" smtClean="0"/>
              <a:t>Nel 1928-29 viene contattato da Marc Bloch per far parte della direzione delle «Annales» ma declina l’offerta, preferendo rimanere defilato, pur sostenendo l’impresa dei giovani colleghi.</a:t>
            </a:r>
          </a:p>
          <a:p>
            <a:endParaRPr lang="it-IT" dirty="0" smtClean="0"/>
          </a:p>
          <a:p>
            <a:r>
              <a:rPr lang="it-IT" dirty="0" smtClean="0"/>
              <a:t>maggior </a:t>
            </a:r>
            <a:r>
              <a:rPr lang="it-IT" dirty="0"/>
              <a:t>parte delle sue opere storiche escono postume:</a:t>
            </a:r>
          </a:p>
          <a:p>
            <a:r>
              <a:rPr lang="it-IT" i="1" dirty="0"/>
              <a:t>- </a:t>
            </a:r>
            <a:r>
              <a:rPr lang="it-IT" b="1" i="1" dirty="0"/>
              <a:t>Maometto e </a:t>
            </a:r>
            <a:r>
              <a:rPr lang="it-IT" b="1" i="1" dirty="0" err="1"/>
              <a:t>Carlomagno</a:t>
            </a:r>
            <a:r>
              <a:rPr lang="it-IT" b="1" i="1" dirty="0"/>
              <a:t> </a:t>
            </a:r>
            <a:r>
              <a:rPr lang="it-IT" dirty="0"/>
              <a:t>(1937)</a:t>
            </a:r>
          </a:p>
          <a:p>
            <a:pPr marL="285750" indent="-285750">
              <a:buFontTx/>
              <a:buChar char="-"/>
            </a:pPr>
            <a:r>
              <a:rPr lang="fr-FR" b="1" i="1" dirty="0" err="1"/>
              <a:t>Storia</a:t>
            </a:r>
            <a:r>
              <a:rPr lang="fr-FR" b="1" i="1" dirty="0"/>
              <a:t> d'Europa. Dalle </a:t>
            </a:r>
            <a:r>
              <a:rPr lang="fr-FR" b="1" i="1" dirty="0" err="1"/>
              <a:t>invasioni</a:t>
            </a:r>
            <a:r>
              <a:rPr lang="fr-FR" b="1" i="1" dirty="0"/>
              <a:t> al XVI </a:t>
            </a:r>
            <a:r>
              <a:rPr lang="fr-FR" b="1" i="1" dirty="0" err="1"/>
              <a:t>secolo</a:t>
            </a:r>
            <a:r>
              <a:rPr lang="fr-FR" b="1" dirty="0"/>
              <a:t>  </a:t>
            </a:r>
          </a:p>
          <a:p>
            <a:r>
              <a:rPr lang="fr-FR" dirty="0" err="1"/>
              <a:t>Nel</a:t>
            </a:r>
            <a:r>
              <a:rPr lang="fr-FR" dirty="0"/>
              <a:t> libro su </a:t>
            </a:r>
            <a:r>
              <a:rPr lang="fr-FR" dirty="0" err="1"/>
              <a:t>Maometto</a:t>
            </a:r>
            <a:r>
              <a:rPr lang="fr-FR" dirty="0"/>
              <a:t> e </a:t>
            </a:r>
            <a:r>
              <a:rPr lang="fr-FR" dirty="0" err="1"/>
              <a:t>Carlomagno</a:t>
            </a:r>
            <a:r>
              <a:rPr lang="it-IT" dirty="0"/>
              <a:t> sostiene la continuità della struttura romana negli stati barbarici e dell'unità culturale ed economica del mondo mediterraneo sino al 7º-8º secolo. Tale unità sarebbe stata infranta con l'estendersi della dominazione musulmana dal </a:t>
            </a:r>
            <a:r>
              <a:rPr lang="it-IT" dirty="0" err="1"/>
              <a:t>Nordafrica</a:t>
            </a:r>
            <a:r>
              <a:rPr lang="it-IT" dirty="0"/>
              <a:t> alle coste dell’Europa meridionale, che avrebbe causato lo spostamento dell'asse economico-culturale del mondo europeo verso i territori compresi tra il Rodano e il Reno. Il Medioevo quindi sarebbe iniziato nel sec. VIII inoltrato per dare la sua prima genuina espressione con </a:t>
            </a:r>
            <a:r>
              <a:rPr lang="it-IT" dirty="0" err="1"/>
              <a:t>Carlomagno</a:t>
            </a:r>
            <a:r>
              <a:rPr lang="it-IT" dirty="0" smtClean="0"/>
              <a:t>.</a:t>
            </a:r>
            <a:endParaRPr lang="fr-FR" dirty="0"/>
          </a:p>
        </p:txBody>
      </p:sp>
    </p:spTree>
    <p:extLst>
      <p:ext uri="{BB962C8B-B14F-4D97-AF65-F5344CB8AC3E}">
        <p14:creationId xmlns:p14="http://schemas.microsoft.com/office/powerpoint/2010/main" val="1418918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scienze precettate: storia e chimica</a:t>
            </a:r>
            <a:endParaRPr lang="it-IT" dirty="0"/>
          </a:p>
        </p:txBody>
      </p:sp>
      <p:sp>
        <p:nvSpPr>
          <p:cNvPr id="3" name="Segnaposto contenuto 2"/>
          <p:cNvSpPr>
            <a:spLocks noGrp="1"/>
          </p:cNvSpPr>
          <p:nvPr>
            <p:ph idx="1"/>
          </p:nvPr>
        </p:nvSpPr>
        <p:spPr/>
        <p:txBody>
          <a:bodyPr/>
          <a:lstStyle/>
          <a:p>
            <a:r>
              <a:rPr lang="it-IT" dirty="0" smtClean="0"/>
              <a:t>Nella dura e lucida prolusione inaugurale al IV Congresso internazionale degli storici convocato a Bruxelles nel 1923 </a:t>
            </a:r>
            <a:r>
              <a:rPr lang="it-IT" dirty="0" err="1" smtClean="0"/>
              <a:t>Pirenne</a:t>
            </a:r>
            <a:r>
              <a:rPr lang="it-IT" dirty="0" smtClean="0"/>
              <a:t> afferma:</a:t>
            </a:r>
          </a:p>
          <a:p>
            <a:r>
              <a:rPr lang="it-IT" dirty="0" smtClean="0"/>
              <a:t>«Durante l’intero corso della guerra, i combattenti hanno precettato in particolare modo due scienze: la storia e la chimica. Quest’ultima ha fornito loro esplosivi e gas, la prima pretesti, giustificazioni e scuse».</a:t>
            </a:r>
          </a:p>
          <a:p>
            <a:r>
              <a:rPr lang="it-IT" dirty="0" smtClean="0"/>
              <a:t>«Mentre però la chimica ha conosciuto in quella tragica congiuntura progressi scientifici significativi, la storia, al contrario, gettandosi nella mischia vi ha perso troppo spesso ciò in cui consiste la sua stessa essenza: la critica </a:t>
            </a:r>
            <a:r>
              <a:rPr lang="it-IT" smtClean="0"/>
              <a:t>e l’imparzialità».</a:t>
            </a:r>
            <a:endParaRPr lang="it-IT" dirty="0"/>
          </a:p>
        </p:txBody>
      </p:sp>
    </p:spTree>
    <p:extLst>
      <p:ext uri="{BB962C8B-B14F-4D97-AF65-F5344CB8AC3E}">
        <p14:creationId xmlns:p14="http://schemas.microsoft.com/office/powerpoint/2010/main" val="2926934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a:xfrm>
            <a:off x="457200" y="710208"/>
            <a:ext cx="8229600" cy="990600"/>
          </a:xfrm>
        </p:spPr>
        <p:txBody>
          <a:bodyPr>
            <a:normAutofit fontScale="90000"/>
          </a:bodyPr>
          <a:lstStyle/>
          <a:p>
            <a:r>
              <a:rPr lang="it-IT" altLang="it-IT" b="1" dirty="0"/>
              <a:t>Marc </a:t>
            </a:r>
            <a:r>
              <a:rPr lang="it-IT" altLang="it-IT" b="1" dirty="0" smtClean="0"/>
              <a:t>Bloch </a:t>
            </a:r>
            <a:r>
              <a:rPr lang="it-IT" b="1" dirty="0"/>
              <a:t>storico e soldato: dalle memorie di guerra a </a:t>
            </a:r>
            <a:r>
              <a:rPr lang="it-IT" b="1" i="1" dirty="0"/>
              <a:t>La guerra e le false notizie</a:t>
            </a:r>
            <a:r>
              <a:rPr lang="it-IT" b="1" dirty="0"/>
              <a:t> (</a:t>
            </a:r>
            <a:r>
              <a:rPr lang="it-IT" b="1" dirty="0" smtClean="0"/>
              <a:t>1921) </a:t>
            </a:r>
            <a:endParaRPr lang="it-IT" altLang="it-IT" dirty="0"/>
          </a:p>
        </p:txBody>
      </p:sp>
      <p:pic>
        <p:nvPicPr>
          <p:cNvPr id="239621" name="Picture 5" descr="marcbloch"/>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187700" y="2245568"/>
            <a:ext cx="2768600" cy="449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137140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it-IT" altLang="it-IT" b="1"/>
              <a:t>Marc Bloch (1886-1944)</a:t>
            </a:r>
          </a:p>
        </p:txBody>
      </p:sp>
      <p:sp>
        <p:nvSpPr>
          <p:cNvPr id="86019" name="Rectangle 3"/>
          <p:cNvSpPr>
            <a:spLocks noGrp="1" noChangeArrowheads="1"/>
          </p:cNvSpPr>
          <p:nvPr>
            <p:ph type="body" idx="1"/>
          </p:nvPr>
        </p:nvSpPr>
        <p:spPr/>
        <p:txBody>
          <a:bodyPr/>
          <a:lstStyle/>
          <a:p>
            <a:pPr>
              <a:lnSpc>
                <a:spcPct val="80000"/>
              </a:lnSpc>
              <a:buFont typeface="Wingdings" pitchFamily="2" charset="2"/>
              <a:buNone/>
            </a:pPr>
            <a:endParaRPr lang="it-IT" altLang="it-IT" sz="1200" dirty="0"/>
          </a:p>
          <a:p>
            <a:pPr>
              <a:lnSpc>
                <a:spcPct val="80000"/>
              </a:lnSpc>
            </a:pPr>
            <a:r>
              <a:rPr lang="it-IT" altLang="it-IT" sz="1800" dirty="0"/>
              <a:t>1886 - nasce il 6 luglio a Lione da una famiglia alsaziana di origine ebraica; il padre, Gustave Bloch, è professore di storia antica prima all'Università di Lione e quindi all'</a:t>
            </a:r>
            <a:r>
              <a:rPr lang="it-IT" altLang="it-IT" sz="1800" dirty="0" err="1"/>
              <a:t>Ecole</a:t>
            </a:r>
            <a:r>
              <a:rPr lang="it-IT" altLang="it-IT" sz="1800" dirty="0"/>
              <a:t> Normale </a:t>
            </a:r>
            <a:r>
              <a:rPr lang="it-IT" altLang="it-IT" sz="1800" dirty="0" err="1"/>
              <a:t>Superieure</a:t>
            </a:r>
            <a:r>
              <a:rPr lang="it-IT" altLang="it-IT" sz="1800" dirty="0"/>
              <a:t> di Parigi</a:t>
            </a:r>
            <a:r>
              <a:rPr lang="it-IT" altLang="it-IT" sz="1800" dirty="0" smtClean="0"/>
              <a:t>.</a:t>
            </a:r>
            <a:endParaRPr lang="it-IT" altLang="it-IT" sz="1800" dirty="0"/>
          </a:p>
          <a:p>
            <a:pPr>
              <a:lnSpc>
                <a:spcPct val="80000"/>
              </a:lnSpc>
            </a:pPr>
            <a:r>
              <a:rPr lang="it-IT" altLang="it-IT" sz="1800" dirty="0"/>
              <a:t>1904 - si iscrive all'</a:t>
            </a:r>
            <a:r>
              <a:rPr lang="it-IT" altLang="it-IT" sz="1800" dirty="0" err="1"/>
              <a:t>Ecole</a:t>
            </a:r>
            <a:r>
              <a:rPr lang="it-IT" altLang="it-IT" sz="1800" dirty="0"/>
              <a:t> Normale </a:t>
            </a:r>
            <a:r>
              <a:rPr lang="it-IT" altLang="it-IT" sz="1800" dirty="0" err="1"/>
              <a:t>Superieure</a:t>
            </a:r>
            <a:r>
              <a:rPr lang="it-IT" altLang="it-IT" sz="1800" dirty="0"/>
              <a:t>, dove segue in particolare le lezioni del sociologo Emile </a:t>
            </a:r>
            <a:r>
              <a:rPr lang="it-IT" altLang="it-IT" sz="1800" dirty="0" err="1"/>
              <a:t>Durkheim</a:t>
            </a:r>
            <a:r>
              <a:rPr lang="it-IT" altLang="it-IT" sz="1800" dirty="0"/>
              <a:t>.</a:t>
            </a:r>
          </a:p>
          <a:p>
            <a:pPr>
              <a:lnSpc>
                <a:spcPct val="80000"/>
              </a:lnSpc>
            </a:pPr>
            <a:r>
              <a:rPr lang="it-IT" altLang="it-IT" sz="1800" dirty="0"/>
              <a:t>1908 - consegue l'</a:t>
            </a:r>
            <a:r>
              <a:rPr lang="it-IT" altLang="it-IT" sz="1800" i="1" dirty="0" err="1"/>
              <a:t>agrégation</a:t>
            </a:r>
            <a:r>
              <a:rPr lang="it-IT" altLang="it-IT" sz="1800" dirty="0"/>
              <a:t>  in storia e trascorre due anni (1908-1909)  a </a:t>
            </a:r>
            <a:r>
              <a:rPr lang="it-IT" altLang="it-IT" sz="1800" b="1" dirty="0"/>
              <a:t>Lipsia</a:t>
            </a:r>
            <a:r>
              <a:rPr lang="it-IT" altLang="it-IT" sz="1800" dirty="0"/>
              <a:t> e </a:t>
            </a:r>
            <a:r>
              <a:rPr lang="it-IT" altLang="it-IT" sz="1800" b="1" dirty="0"/>
              <a:t>Berlino</a:t>
            </a:r>
            <a:r>
              <a:rPr lang="it-IT" altLang="it-IT" sz="1800" dirty="0"/>
              <a:t> specializzandosi in storia medievale. </a:t>
            </a:r>
          </a:p>
          <a:p>
            <a:pPr>
              <a:lnSpc>
                <a:spcPct val="80000"/>
              </a:lnSpc>
            </a:pPr>
            <a:r>
              <a:rPr lang="it-IT" altLang="it-IT" sz="1800" dirty="0"/>
              <a:t>19O9-1912 - prosegue gli studi grazie ad una borsa di </a:t>
            </a:r>
            <a:r>
              <a:rPr lang="it-IT" altLang="it-IT" sz="1800" dirty="0" smtClean="0"/>
              <a:t>studio </a:t>
            </a:r>
            <a:r>
              <a:rPr lang="it-IT" altLang="it-IT" sz="1800" dirty="0"/>
              <a:t>della "</a:t>
            </a:r>
            <a:r>
              <a:rPr lang="it-IT" altLang="it-IT" sz="1800" dirty="0" err="1"/>
              <a:t>Fondation</a:t>
            </a:r>
            <a:r>
              <a:rPr lang="it-IT" altLang="it-IT" sz="1800" dirty="0"/>
              <a:t> A. </a:t>
            </a:r>
            <a:r>
              <a:rPr lang="it-IT" altLang="it-IT" sz="1800" dirty="0" err="1"/>
              <a:t>Thiers</a:t>
            </a:r>
            <a:r>
              <a:rPr lang="it-IT" altLang="it-IT" sz="1800" dirty="0"/>
              <a:t>".</a:t>
            </a:r>
          </a:p>
          <a:p>
            <a:pPr>
              <a:lnSpc>
                <a:spcPct val="80000"/>
              </a:lnSpc>
            </a:pPr>
            <a:r>
              <a:rPr lang="it-IT" altLang="it-IT" sz="1800" dirty="0"/>
              <a:t>1913 - pubblica sulla "</a:t>
            </a:r>
            <a:r>
              <a:rPr lang="it-IT" altLang="it-IT" sz="1800" dirty="0" err="1"/>
              <a:t>Revue</a:t>
            </a:r>
            <a:r>
              <a:rPr lang="it-IT" altLang="it-IT" sz="1800" dirty="0"/>
              <a:t> de </a:t>
            </a:r>
            <a:r>
              <a:rPr lang="it-IT" altLang="it-IT" sz="1800" dirty="0" err="1"/>
              <a:t>synthèse</a:t>
            </a:r>
            <a:r>
              <a:rPr lang="it-IT" altLang="it-IT" sz="1800" dirty="0"/>
              <a:t> </a:t>
            </a:r>
            <a:r>
              <a:rPr lang="it-IT" altLang="it-IT" sz="1800" dirty="0" err="1"/>
              <a:t>historique</a:t>
            </a:r>
            <a:r>
              <a:rPr lang="it-IT" altLang="it-IT" sz="1800" dirty="0"/>
              <a:t>" di H. </a:t>
            </a:r>
            <a:r>
              <a:rPr lang="it-IT" altLang="it-IT" sz="1800" dirty="0" err="1"/>
              <a:t>Berr</a:t>
            </a:r>
            <a:r>
              <a:rPr lang="it-IT" altLang="it-IT" sz="1800" dirty="0"/>
              <a:t> una monografia sull'Ile-de-France tratta dalla sua tesi di dottorato, che si affianca a quella di L. </a:t>
            </a:r>
            <a:r>
              <a:rPr lang="it-IT" altLang="it-IT" sz="1800" dirty="0" err="1"/>
              <a:t>Febvre</a:t>
            </a:r>
            <a:r>
              <a:rPr lang="it-IT" altLang="it-IT" sz="1800" dirty="0"/>
              <a:t> sulla Franca Contea.</a:t>
            </a:r>
          </a:p>
          <a:p>
            <a:pPr>
              <a:lnSpc>
                <a:spcPct val="80000"/>
              </a:lnSpc>
            </a:pPr>
            <a:r>
              <a:rPr lang="it-IT" altLang="it-IT" sz="1800" dirty="0"/>
              <a:t>1912 - inizia ad insegnare storia e geografia nei licei, prima a Montpellier e poi ad Amiens, ma deve interrompere nel 1914 a causa della guerra.</a:t>
            </a:r>
          </a:p>
        </p:txBody>
      </p:sp>
    </p:spTree>
    <p:extLst>
      <p:ext uri="{BB962C8B-B14F-4D97-AF65-F5344CB8AC3E}">
        <p14:creationId xmlns:p14="http://schemas.microsoft.com/office/powerpoint/2010/main" val="2096796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107504" y="533400"/>
            <a:ext cx="8579296" cy="990600"/>
          </a:xfrm>
        </p:spPr>
        <p:txBody>
          <a:bodyPr>
            <a:normAutofit fontScale="90000"/>
          </a:bodyPr>
          <a:lstStyle/>
          <a:p>
            <a:r>
              <a:rPr lang="it-IT" altLang="it-IT" sz="4000" b="1" dirty="0"/>
              <a:t>Dal fronte orientale </a:t>
            </a:r>
            <a:br>
              <a:rPr lang="it-IT" altLang="it-IT" sz="4000" b="1" dirty="0"/>
            </a:br>
            <a:r>
              <a:rPr lang="it-IT" altLang="it-IT" sz="4000" b="1" dirty="0"/>
              <a:t>all’Università di Strasburgo (1914-1921)</a:t>
            </a:r>
          </a:p>
        </p:txBody>
      </p:sp>
      <p:sp>
        <p:nvSpPr>
          <p:cNvPr id="96259" name="Rectangle 3"/>
          <p:cNvSpPr>
            <a:spLocks noGrp="1" noChangeArrowheads="1"/>
          </p:cNvSpPr>
          <p:nvPr>
            <p:ph type="body" idx="1"/>
          </p:nvPr>
        </p:nvSpPr>
        <p:spPr>
          <a:xfrm>
            <a:off x="457200" y="2152600"/>
            <a:ext cx="8229600" cy="4876800"/>
          </a:xfrm>
        </p:spPr>
        <p:txBody>
          <a:bodyPr/>
          <a:lstStyle/>
          <a:p>
            <a:pPr>
              <a:lnSpc>
                <a:spcPct val="80000"/>
              </a:lnSpc>
            </a:pPr>
            <a:r>
              <a:rPr lang="it-IT" altLang="it-IT" sz="1800" dirty="0"/>
              <a:t>1914-18 - si arruola in fanteria col grado di sergente e combatte sul fronte orientale, nelle trincee delle </a:t>
            </a:r>
            <a:r>
              <a:rPr lang="it-IT" altLang="it-IT" sz="1800" dirty="0" err="1"/>
              <a:t>Argonne</a:t>
            </a:r>
            <a:r>
              <a:rPr lang="it-IT" altLang="it-IT" sz="1800" dirty="0"/>
              <a:t>; partecipa alla battaglia della Somme e viene promosso prima tenente e poi capitano; </a:t>
            </a:r>
            <a:r>
              <a:rPr lang="it-IT" altLang="it-IT" sz="1800" dirty="0" smtClean="0"/>
              <a:t>ferito due volte, ottiene quattro menzioni e </a:t>
            </a:r>
            <a:r>
              <a:rPr lang="it-IT" altLang="it-IT" sz="1800" dirty="0"/>
              <a:t>la </a:t>
            </a:r>
            <a:r>
              <a:rPr lang="it-IT" altLang="it-IT" sz="1800" dirty="0" err="1"/>
              <a:t>Legion</a:t>
            </a:r>
            <a:r>
              <a:rPr lang="it-IT" altLang="it-IT" sz="1800" dirty="0"/>
              <a:t> d'Onore per meriti di guerra. </a:t>
            </a:r>
            <a:endParaRPr lang="it-IT" altLang="it-IT" sz="1800" dirty="0" smtClean="0"/>
          </a:p>
          <a:p>
            <a:pPr>
              <a:lnSpc>
                <a:spcPct val="80000"/>
              </a:lnSpc>
            </a:pPr>
            <a:r>
              <a:rPr lang="it-IT" altLang="it-IT" sz="1800" dirty="0" smtClean="0"/>
              <a:t>198-19 - Alla fine del conflitto, "Per </a:t>
            </a:r>
            <a:r>
              <a:rPr lang="it-IT" altLang="it-IT" sz="1800" dirty="0"/>
              <a:t>non abbandonare ai capricci della memoria" l'esperienza vissuta, stende un quaderno di </a:t>
            </a:r>
            <a:r>
              <a:rPr lang="it-IT" altLang="it-IT" sz="1800" i="1" dirty="0"/>
              <a:t>Ricordi di guerra (1914-15)</a:t>
            </a:r>
            <a:r>
              <a:rPr lang="it-IT" altLang="it-IT" sz="1800" dirty="0"/>
              <a:t>  che saranno pubblicati postumi solo nel 1969.</a:t>
            </a:r>
          </a:p>
          <a:p>
            <a:pPr>
              <a:lnSpc>
                <a:spcPct val="80000"/>
              </a:lnSpc>
            </a:pPr>
            <a:r>
              <a:rPr lang="it-IT" altLang="it-IT" sz="1800" dirty="0"/>
              <a:t>1919 - è nominato </a:t>
            </a:r>
            <a:r>
              <a:rPr lang="it-IT" altLang="it-IT" sz="1800" i="1" dirty="0" err="1"/>
              <a:t>maitre</a:t>
            </a:r>
            <a:r>
              <a:rPr lang="it-IT" altLang="it-IT" sz="1800" i="1" dirty="0"/>
              <a:t> de </a:t>
            </a:r>
            <a:r>
              <a:rPr lang="it-IT" altLang="it-IT" sz="1800" i="1" dirty="0" err="1"/>
              <a:t>conférences</a:t>
            </a:r>
            <a:r>
              <a:rPr lang="it-IT" altLang="it-IT" sz="1800" i="1" dirty="0"/>
              <a:t> </a:t>
            </a:r>
            <a:r>
              <a:rPr lang="it-IT" altLang="it-IT" sz="1800" dirty="0"/>
              <a:t> </a:t>
            </a:r>
            <a:r>
              <a:rPr lang="it-IT" altLang="it-IT" sz="1800" dirty="0" smtClean="0"/>
              <a:t>(ricercatore) di </a:t>
            </a:r>
            <a:r>
              <a:rPr lang="it-IT" altLang="it-IT" sz="1800" dirty="0"/>
              <a:t>storia medievale all'Università di </a:t>
            </a:r>
            <a:r>
              <a:rPr lang="it-IT" altLang="it-IT" sz="1800" b="1" dirty="0"/>
              <a:t>Strasburgo</a:t>
            </a:r>
            <a:r>
              <a:rPr lang="it-IT" altLang="it-IT" sz="1800" dirty="0"/>
              <a:t>, dove incontra Lucien </a:t>
            </a:r>
            <a:r>
              <a:rPr lang="it-IT" altLang="it-IT" sz="1800" dirty="0" err="1"/>
              <a:t>Febvre</a:t>
            </a:r>
            <a:r>
              <a:rPr lang="it-IT" altLang="it-IT" sz="1800" dirty="0"/>
              <a:t> del quale aveva già letto ed apprezzato la tesi. </a:t>
            </a:r>
            <a:r>
              <a:rPr lang="it-IT" altLang="it-IT" sz="1800" dirty="0" smtClean="0"/>
              <a:t> </a:t>
            </a:r>
            <a:endParaRPr lang="it-IT" altLang="it-IT" sz="1800" dirty="0"/>
          </a:p>
          <a:p>
            <a:pPr>
              <a:lnSpc>
                <a:spcPct val="80000"/>
              </a:lnSpc>
            </a:pPr>
            <a:r>
              <a:rPr lang="it-IT" altLang="it-IT" sz="1800" dirty="0"/>
              <a:t>1920 - discute alla Sorbona la sua tesi di dottorato su </a:t>
            </a:r>
            <a:r>
              <a:rPr lang="it-IT" altLang="it-IT" sz="1800" i="1" dirty="0" err="1"/>
              <a:t>Rois</a:t>
            </a:r>
            <a:r>
              <a:rPr lang="it-IT" altLang="it-IT" sz="1800" i="1" dirty="0"/>
              <a:t> et </a:t>
            </a:r>
            <a:r>
              <a:rPr lang="it-IT" altLang="it-IT" sz="1800" i="1" dirty="0" err="1"/>
              <a:t>serfs</a:t>
            </a:r>
            <a:r>
              <a:rPr lang="it-IT" altLang="it-IT" sz="1800" i="1" dirty="0"/>
              <a:t>,</a:t>
            </a:r>
            <a:r>
              <a:rPr lang="it-IT" altLang="it-IT" sz="1800" dirty="0"/>
              <a:t> </a:t>
            </a:r>
            <a:r>
              <a:rPr lang="it-IT" altLang="it-IT" sz="1800" i="1" dirty="0"/>
              <a:t>un </a:t>
            </a:r>
            <a:r>
              <a:rPr lang="it-IT" altLang="it-IT" sz="1800" i="1" dirty="0" err="1"/>
              <a:t>chapitre</a:t>
            </a:r>
            <a:r>
              <a:rPr lang="it-IT" altLang="it-IT" sz="1800" i="1" dirty="0"/>
              <a:t> d'histoire </a:t>
            </a:r>
            <a:r>
              <a:rPr lang="it-IT" altLang="it-IT" sz="1800" i="1" dirty="0" err="1"/>
              <a:t>capétienne</a:t>
            </a:r>
            <a:r>
              <a:rPr lang="it-IT" altLang="it-IT" sz="1800" dirty="0"/>
              <a:t>, che viene pubblicata lo stesso anno.  </a:t>
            </a:r>
          </a:p>
          <a:p>
            <a:pPr>
              <a:lnSpc>
                <a:spcPct val="80000"/>
              </a:lnSpc>
            </a:pPr>
            <a:r>
              <a:rPr lang="it-IT" altLang="it-IT" sz="1800" dirty="0"/>
              <a:t>1921 - diviene </a:t>
            </a:r>
            <a:r>
              <a:rPr lang="it-IT" altLang="it-IT" sz="1800" i="1" dirty="0" err="1"/>
              <a:t>agrégé</a:t>
            </a:r>
            <a:r>
              <a:rPr lang="it-IT" altLang="it-IT" sz="1800" dirty="0"/>
              <a:t>  (professore associato) di storia medievale a </a:t>
            </a:r>
            <a:r>
              <a:rPr lang="it-IT" altLang="it-IT" sz="1800" b="1" dirty="0"/>
              <a:t>Strasburgo</a:t>
            </a:r>
            <a:r>
              <a:rPr lang="it-IT" altLang="it-IT" sz="1800" dirty="0"/>
              <a:t>. Incontra a Bruxelles lo storico Henri </a:t>
            </a:r>
            <a:r>
              <a:rPr lang="it-IT" altLang="it-IT" sz="1800" dirty="0" err="1"/>
              <a:t>Pirenne</a:t>
            </a:r>
            <a:r>
              <a:rPr lang="it-IT" altLang="it-IT" sz="1800" dirty="0"/>
              <a:t>. Pubblica sulla "</a:t>
            </a:r>
            <a:r>
              <a:rPr lang="it-IT" altLang="it-IT" sz="1800" dirty="0" err="1"/>
              <a:t>Revue</a:t>
            </a:r>
            <a:r>
              <a:rPr lang="it-IT" altLang="it-IT" sz="1800" dirty="0"/>
              <a:t> de </a:t>
            </a:r>
            <a:r>
              <a:rPr lang="it-IT" altLang="it-IT" sz="1800" dirty="0" err="1"/>
              <a:t>synthèse</a:t>
            </a:r>
            <a:r>
              <a:rPr lang="it-IT" altLang="it-IT" sz="1800" dirty="0"/>
              <a:t> </a:t>
            </a:r>
            <a:r>
              <a:rPr lang="it-IT" altLang="it-IT" sz="1800" dirty="0" err="1"/>
              <a:t>historique</a:t>
            </a:r>
            <a:r>
              <a:rPr lang="it-IT" altLang="it-IT" sz="1800" dirty="0"/>
              <a:t>" </a:t>
            </a:r>
            <a:r>
              <a:rPr lang="it-IT" altLang="it-IT" sz="1800" dirty="0" smtClean="0"/>
              <a:t>di Henri </a:t>
            </a:r>
            <a:r>
              <a:rPr lang="it-IT" altLang="it-IT" sz="1800" dirty="0" err="1" smtClean="0"/>
              <a:t>Berre</a:t>
            </a:r>
            <a:r>
              <a:rPr lang="it-IT" altLang="it-IT" sz="1800" dirty="0" smtClean="0"/>
              <a:t> il </a:t>
            </a:r>
            <a:r>
              <a:rPr lang="it-IT" altLang="it-IT" sz="1800" dirty="0"/>
              <a:t>saggio metodologico </a:t>
            </a:r>
            <a:r>
              <a:rPr lang="it-IT" altLang="it-IT" sz="1800" i="1" dirty="0" err="1"/>
              <a:t>Réflexions</a:t>
            </a:r>
            <a:r>
              <a:rPr lang="it-IT" altLang="it-IT" sz="1800" i="1" dirty="0"/>
              <a:t> d'un </a:t>
            </a:r>
            <a:r>
              <a:rPr lang="it-IT" altLang="it-IT" sz="1800" i="1" dirty="0" err="1"/>
              <a:t>historien</a:t>
            </a:r>
            <a:r>
              <a:rPr lang="it-IT" altLang="it-IT" sz="1800" i="1" dirty="0"/>
              <a:t> </a:t>
            </a:r>
            <a:r>
              <a:rPr lang="it-IT" altLang="it-IT" sz="1800" i="1" dirty="0" err="1"/>
              <a:t>sur</a:t>
            </a:r>
            <a:r>
              <a:rPr lang="it-IT" altLang="it-IT" sz="1800" i="1" dirty="0"/>
              <a:t> </a:t>
            </a:r>
            <a:r>
              <a:rPr lang="it-IT" altLang="it-IT" sz="1800" i="1" dirty="0" err="1"/>
              <a:t>les</a:t>
            </a:r>
            <a:r>
              <a:rPr lang="it-IT" altLang="it-IT" sz="1800" i="1" dirty="0"/>
              <a:t> </a:t>
            </a:r>
            <a:r>
              <a:rPr lang="it-IT" altLang="it-IT" sz="1800" i="1" dirty="0" err="1"/>
              <a:t>fausses</a:t>
            </a:r>
            <a:r>
              <a:rPr lang="it-IT" altLang="it-IT" sz="1800" i="1" dirty="0"/>
              <a:t> </a:t>
            </a:r>
            <a:r>
              <a:rPr lang="it-IT" altLang="it-IT" sz="1800" i="1" dirty="0" err="1"/>
              <a:t>nouvelles</a:t>
            </a:r>
            <a:r>
              <a:rPr lang="it-IT" altLang="it-IT" sz="1800" i="1" dirty="0"/>
              <a:t> de la </a:t>
            </a:r>
            <a:r>
              <a:rPr lang="it-IT" altLang="it-IT" sz="1800" i="1" dirty="0" smtClean="0"/>
              <a:t>guerre</a:t>
            </a:r>
            <a:r>
              <a:rPr lang="it-IT" altLang="it-IT" sz="1800" dirty="0" smtClean="0"/>
              <a:t>, </a:t>
            </a:r>
            <a:r>
              <a:rPr lang="it-IT" altLang="it-IT" sz="1800" dirty="0"/>
              <a:t>ripensando anche alla propria esperienza militare. </a:t>
            </a:r>
          </a:p>
          <a:p>
            <a:pPr>
              <a:lnSpc>
                <a:spcPct val="80000"/>
              </a:lnSpc>
            </a:pPr>
            <a:endParaRPr lang="it-IT" altLang="it-IT" sz="1800" dirty="0"/>
          </a:p>
        </p:txBody>
      </p:sp>
    </p:spTree>
    <p:extLst>
      <p:ext uri="{BB962C8B-B14F-4D97-AF65-F5344CB8AC3E}">
        <p14:creationId xmlns:p14="http://schemas.microsoft.com/office/powerpoint/2010/main" val="3190417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altLang="it-IT" b="1" i="1" dirty="0" smtClean="0"/>
              <a:t>Le </a:t>
            </a:r>
            <a:r>
              <a:rPr lang="it-IT" altLang="it-IT" b="1" i="1" dirty="0" err="1" smtClean="0"/>
              <a:t>Réflexions</a:t>
            </a:r>
            <a:r>
              <a:rPr lang="it-IT" altLang="it-IT" b="1" i="1" dirty="0" smtClean="0"/>
              <a:t> </a:t>
            </a:r>
            <a:r>
              <a:rPr lang="it-IT" altLang="it-IT" b="1" i="1" dirty="0"/>
              <a:t>d'un </a:t>
            </a:r>
            <a:r>
              <a:rPr lang="it-IT" altLang="it-IT" b="1" i="1" dirty="0" err="1"/>
              <a:t>historien</a:t>
            </a:r>
            <a:r>
              <a:rPr lang="it-IT" altLang="it-IT" b="1" i="1" dirty="0"/>
              <a:t> </a:t>
            </a:r>
            <a:r>
              <a:rPr lang="it-IT" altLang="it-IT" b="1" i="1" dirty="0" err="1"/>
              <a:t>sur</a:t>
            </a:r>
            <a:r>
              <a:rPr lang="it-IT" altLang="it-IT" b="1" i="1" dirty="0"/>
              <a:t> </a:t>
            </a:r>
            <a:r>
              <a:rPr lang="it-IT" altLang="it-IT" b="1" i="1" dirty="0" err="1"/>
              <a:t>les</a:t>
            </a:r>
            <a:r>
              <a:rPr lang="it-IT" altLang="it-IT" b="1" i="1" dirty="0"/>
              <a:t> </a:t>
            </a:r>
            <a:r>
              <a:rPr lang="it-IT" altLang="it-IT" b="1" i="1" dirty="0" err="1"/>
              <a:t>fausses</a:t>
            </a:r>
            <a:r>
              <a:rPr lang="it-IT" altLang="it-IT" b="1" i="1" dirty="0"/>
              <a:t> </a:t>
            </a:r>
            <a:r>
              <a:rPr lang="it-IT" altLang="it-IT" b="1" i="1" dirty="0" err="1"/>
              <a:t>nouvelles</a:t>
            </a:r>
            <a:r>
              <a:rPr lang="it-IT" altLang="it-IT" b="1" i="1" dirty="0"/>
              <a:t> de la </a:t>
            </a:r>
            <a:r>
              <a:rPr lang="it-IT" altLang="it-IT" b="1" i="1" dirty="0" smtClean="0"/>
              <a:t>guerre </a:t>
            </a:r>
            <a:r>
              <a:rPr lang="it-IT" altLang="it-IT" b="1" dirty="0" smtClean="0"/>
              <a:t>(1921)</a:t>
            </a:r>
            <a:endParaRPr lang="it-IT" b="1" dirty="0"/>
          </a:p>
        </p:txBody>
      </p:sp>
      <p:sp>
        <p:nvSpPr>
          <p:cNvPr id="3" name="Segnaposto contenuto 2"/>
          <p:cNvSpPr>
            <a:spLocks noGrp="1"/>
          </p:cNvSpPr>
          <p:nvPr>
            <p:ph idx="1"/>
          </p:nvPr>
        </p:nvSpPr>
        <p:spPr>
          <a:xfrm>
            <a:off x="457200" y="1864568"/>
            <a:ext cx="8229600" cy="4876800"/>
          </a:xfrm>
        </p:spPr>
        <p:txBody>
          <a:bodyPr>
            <a:normAutofit fontScale="85000" lnSpcReduction="10000"/>
          </a:bodyPr>
          <a:lstStyle/>
          <a:p>
            <a:r>
              <a:rPr lang="it-IT" dirty="0" smtClean="0"/>
              <a:t>Il tema centrale è il </a:t>
            </a:r>
            <a:r>
              <a:rPr lang="it-IT" dirty="0" smtClean="0">
                <a:solidFill>
                  <a:srgbClr val="FF0000"/>
                </a:solidFill>
              </a:rPr>
              <a:t>rapporto fra </a:t>
            </a:r>
            <a:r>
              <a:rPr lang="it-IT" i="1" dirty="0" smtClean="0">
                <a:solidFill>
                  <a:srgbClr val="FF0000"/>
                </a:solidFill>
              </a:rPr>
              <a:t>verità</a:t>
            </a:r>
            <a:r>
              <a:rPr lang="it-IT" dirty="0" smtClean="0">
                <a:solidFill>
                  <a:srgbClr val="FF0000"/>
                </a:solidFill>
              </a:rPr>
              <a:t> ed </a:t>
            </a:r>
            <a:r>
              <a:rPr lang="it-IT" i="1" dirty="0" smtClean="0">
                <a:solidFill>
                  <a:srgbClr val="FF0000"/>
                </a:solidFill>
              </a:rPr>
              <a:t>errore</a:t>
            </a:r>
            <a:r>
              <a:rPr lang="it-IT" dirty="0" smtClean="0">
                <a:solidFill>
                  <a:srgbClr val="FF0000"/>
                </a:solidFill>
              </a:rPr>
              <a:t> </a:t>
            </a:r>
            <a:r>
              <a:rPr lang="it-IT" dirty="0" smtClean="0"/>
              <a:t>nella ricerca storica.</a:t>
            </a:r>
          </a:p>
          <a:p>
            <a:r>
              <a:rPr lang="it-IT" dirty="0" smtClean="0"/>
              <a:t>Bloch - stimolato dagli studi dei suoi colleghi </a:t>
            </a:r>
            <a:r>
              <a:rPr lang="it-IT" b="1" dirty="0" err="1" smtClean="0"/>
              <a:t>Blondel</a:t>
            </a:r>
            <a:r>
              <a:rPr lang="it-IT" dirty="0" smtClean="0"/>
              <a:t> e </a:t>
            </a:r>
            <a:r>
              <a:rPr lang="it-IT" b="1" dirty="0" err="1" smtClean="0"/>
              <a:t>Halbwachs</a:t>
            </a:r>
            <a:r>
              <a:rPr lang="it-IT" dirty="0"/>
              <a:t> </a:t>
            </a:r>
            <a:r>
              <a:rPr lang="it-IT" dirty="0" smtClean="0"/>
              <a:t>- propone agli storici di far propri i risultati delle ricerche sulla </a:t>
            </a:r>
            <a:r>
              <a:rPr lang="it-IT" dirty="0" smtClean="0">
                <a:solidFill>
                  <a:srgbClr val="FF0000"/>
                </a:solidFill>
              </a:rPr>
              <a:t>psicologia della testimonianza </a:t>
            </a:r>
            <a:r>
              <a:rPr lang="it-IT" dirty="0" smtClean="0"/>
              <a:t>dando una dimensione collettiva e non solo individuale all’analisi psicologica. In questo senso la guerra è stata un «esperimento immenso di psicologia sociale» con cui lo storico deve fare i conti.</a:t>
            </a:r>
          </a:p>
          <a:p>
            <a:r>
              <a:rPr lang="it-IT" dirty="0" smtClean="0"/>
              <a:t>La diffusione delle false notizie è possibile quando, come </a:t>
            </a:r>
            <a:r>
              <a:rPr lang="it-IT" dirty="0"/>
              <a:t>in </a:t>
            </a:r>
            <a:r>
              <a:rPr lang="it-IT" dirty="0" smtClean="0"/>
              <a:t>guerra, si realizzano le condizioni della loro accettazione (censura, disorganizzazione dei circuiti di comunicazione, isolamento dei piccoli gruppi, paura).</a:t>
            </a:r>
          </a:p>
          <a:p>
            <a:r>
              <a:rPr lang="it-IT" dirty="0"/>
              <a:t>Il laboratorio della guerra ricrea per breve tempo situazioni e </a:t>
            </a:r>
            <a:r>
              <a:rPr lang="it-IT" dirty="0">
                <a:solidFill>
                  <a:srgbClr val="FF0000"/>
                </a:solidFill>
              </a:rPr>
              <a:t>contesti comunicativi </a:t>
            </a:r>
            <a:r>
              <a:rPr lang="it-IT" dirty="0"/>
              <a:t>paragonabili a quelli dei secoli passati.</a:t>
            </a:r>
          </a:p>
          <a:p>
            <a:r>
              <a:rPr lang="it-IT" dirty="0" smtClean="0"/>
              <a:t>«Una falsa notizia nasce sempre da </a:t>
            </a:r>
            <a:r>
              <a:rPr lang="it-IT" dirty="0" smtClean="0">
                <a:solidFill>
                  <a:srgbClr val="FF0000"/>
                </a:solidFill>
              </a:rPr>
              <a:t>rappresentazioni collettive </a:t>
            </a:r>
            <a:r>
              <a:rPr lang="it-IT" dirty="0" smtClean="0"/>
              <a:t>che preesistono alla sua nascita».</a:t>
            </a:r>
          </a:p>
        </p:txBody>
      </p:sp>
    </p:spTree>
    <p:extLst>
      <p:ext uri="{BB962C8B-B14F-4D97-AF65-F5344CB8AC3E}">
        <p14:creationId xmlns:p14="http://schemas.microsoft.com/office/powerpoint/2010/main" val="4276013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L’Università </a:t>
            </a:r>
            <a:r>
              <a:rPr lang="it-IT" b="1" dirty="0"/>
              <a:t>di </a:t>
            </a:r>
            <a:r>
              <a:rPr lang="it-IT" b="1" dirty="0" smtClean="0"/>
              <a:t>Strasburgo: una </a:t>
            </a:r>
            <a:r>
              <a:rPr lang="it-IT" b="1" dirty="0"/>
              <a:t>fucina di </a:t>
            </a:r>
            <a:r>
              <a:rPr lang="it-IT" b="1" dirty="0" smtClean="0"/>
              <a:t>idee</a:t>
            </a:r>
            <a:endParaRPr lang="it-IT" dirty="0"/>
          </a:p>
        </p:txBody>
      </p:sp>
      <p:sp>
        <p:nvSpPr>
          <p:cNvPr id="3" name="Segnaposto contenuto 2"/>
          <p:cNvSpPr>
            <a:spLocks noGrp="1"/>
          </p:cNvSpPr>
          <p:nvPr>
            <p:ph idx="1"/>
          </p:nvPr>
        </p:nvSpPr>
        <p:spPr>
          <a:xfrm>
            <a:off x="457200" y="1936576"/>
            <a:ext cx="8229600" cy="4876800"/>
          </a:xfrm>
        </p:spPr>
        <p:txBody>
          <a:bodyPr>
            <a:normAutofit fontScale="70000" lnSpcReduction="20000"/>
          </a:bodyPr>
          <a:lstStyle/>
          <a:p>
            <a:r>
              <a:rPr lang="it-IT" dirty="0" smtClean="0"/>
              <a:t>Nel 1919 viene riaperta l’Università </a:t>
            </a:r>
            <a:r>
              <a:rPr lang="it-IT" dirty="0"/>
              <a:t>di </a:t>
            </a:r>
            <a:r>
              <a:rPr lang="it-IT" dirty="0" smtClean="0"/>
              <a:t>Strasburgo - città </a:t>
            </a:r>
            <a:r>
              <a:rPr lang="it-IT" dirty="0"/>
              <a:t>di </a:t>
            </a:r>
            <a:r>
              <a:rPr lang="it-IT" dirty="0" smtClean="0"/>
              <a:t>frontiera annessa alla Germania nel 1870 e restituita alla Francia nel 1919 – con l’idea di farne una </a:t>
            </a:r>
            <a:r>
              <a:rPr lang="it-IT" dirty="0"/>
              <a:t>vetrina </a:t>
            </a:r>
            <a:r>
              <a:rPr lang="it-IT" dirty="0" smtClean="0"/>
              <a:t>della nuova </a:t>
            </a:r>
            <a:r>
              <a:rPr lang="it-IT" dirty="0"/>
              <a:t>cultura francese </a:t>
            </a:r>
            <a:r>
              <a:rPr lang="it-IT" dirty="0" smtClean="0"/>
              <a:t>e al tempo stesso una </a:t>
            </a:r>
            <a:r>
              <a:rPr lang="it-IT" dirty="0"/>
              <a:t>sfida multiculturale alla </a:t>
            </a:r>
            <a:r>
              <a:rPr lang="it-IT" dirty="0" smtClean="0"/>
              <a:t>Germania.</a:t>
            </a:r>
            <a:r>
              <a:rPr lang="it-IT" dirty="0"/>
              <a:t> </a:t>
            </a:r>
            <a:r>
              <a:rPr lang="it-IT" dirty="0" smtClean="0"/>
              <a:t>Nella bilingue Strasburgo, in </a:t>
            </a:r>
            <a:r>
              <a:rPr lang="it-IT" dirty="0"/>
              <a:t>un contesto culturale </a:t>
            </a:r>
            <a:r>
              <a:rPr lang="it-IT" dirty="0" smtClean="0"/>
              <a:t>straordinario, giungono da diverse parti della Francia giovani docenti </a:t>
            </a:r>
            <a:r>
              <a:rPr lang="it-IT" dirty="0"/>
              <a:t>di diverse </a:t>
            </a:r>
            <a:r>
              <a:rPr lang="it-IT" dirty="0" smtClean="0"/>
              <a:t>discipline che si impegnano in </a:t>
            </a:r>
            <a:r>
              <a:rPr lang="it-IT" dirty="0"/>
              <a:t>un </a:t>
            </a:r>
            <a:r>
              <a:rPr lang="it-IT" dirty="0" smtClean="0"/>
              <a:t>fecondo confronto interdisciplinare dal quale </a:t>
            </a:r>
            <a:r>
              <a:rPr lang="it-IT" dirty="0"/>
              <a:t>nel 1929 </a:t>
            </a:r>
            <a:r>
              <a:rPr lang="it-IT" dirty="0" smtClean="0"/>
              <a:t>nascerà la rivista </a:t>
            </a:r>
            <a:r>
              <a:rPr lang="it-IT" b="1" dirty="0" smtClean="0">
                <a:solidFill>
                  <a:srgbClr val="FF0000"/>
                </a:solidFill>
              </a:rPr>
              <a:t>«Annales d’histoire </a:t>
            </a:r>
            <a:r>
              <a:rPr lang="it-IT" b="1" dirty="0" err="1">
                <a:solidFill>
                  <a:srgbClr val="FF0000"/>
                </a:solidFill>
              </a:rPr>
              <a:t>é</a:t>
            </a:r>
            <a:r>
              <a:rPr lang="it-IT" b="1" dirty="0" err="1" smtClean="0">
                <a:solidFill>
                  <a:srgbClr val="FF0000"/>
                </a:solidFill>
              </a:rPr>
              <a:t>conomique</a:t>
            </a:r>
            <a:r>
              <a:rPr lang="it-IT" b="1" dirty="0" smtClean="0">
                <a:solidFill>
                  <a:srgbClr val="FF0000"/>
                </a:solidFill>
              </a:rPr>
              <a:t> et sociale»</a:t>
            </a:r>
            <a:r>
              <a:rPr lang="it-IT" dirty="0" smtClean="0"/>
              <a:t> diretta da </a:t>
            </a:r>
            <a:r>
              <a:rPr lang="it-IT" b="1" dirty="0" smtClean="0"/>
              <a:t>Marc Bloch </a:t>
            </a:r>
            <a:r>
              <a:rPr lang="it-IT" dirty="0" smtClean="0"/>
              <a:t>e </a:t>
            </a:r>
            <a:r>
              <a:rPr lang="it-IT" b="1" dirty="0" smtClean="0"/>
              <a:t>Lucien </a:t>
            </a:r>
            <a:r>
              <a:rPr lang="it-IT" b="1" dirty="0" err="1" smtClean="0"/>
              <a:t>Febvre</a:t>
            </a:r>
            <a:r>
              <a:rPr lang="it-IT" dirty="0" smtClean="0"/>
              <a:t>.</a:t>
            </a:r>
            <a:endParaRPr lang="it-IT" dirty="0"/>
          </a:p>
          <a:p>
            <a:endParaRPr lang="it-IT" dirty="0" smtClean="0"/>
          </a:p>
          <a:p>
            <a:pPr marL="0" indent="0">
              <a:buNone/>
            </a:pPr>
            <a:r>
              <a:rPr lang="it-IT" dirty="0" smtClean="0"/>
              <a:t>Del corpo docente della Facoltà di Lettere dell’Università di Strasburgo fanno parte:</a:t>
            </a:r>
            <a:endParaRPr lang="it-IT" dirty="0"/>
          </a:p>
          <a:p>
            <a:pPr lvl="0"/>
            <a:r>
              <a:rPr lang="it-IT" b="1" dirty="0"/>
              <a:t>Marc Bloch</a:t>
            </a:r>
            <a:r>
              <a:rPr lang="it-IT" dirty="0"/>
              <a:t>, storia medievale</a:t>
            </a:r>
          </a:p>
          <a:p>
            <a:pPr lvl="0"/>
            <a:r>
              <a:rPr lang="it-IT" b="1" dirty="0"/>
              <a:t>Lucien </a:t>
            </a:r>
            <a:r>
              <a:rPr lang="it-IT" b="1" dirty="0" err="1"/>
              <a:t>Febvre</a:t>
            </a:r>
            <a:r>
              <a:rPr lang="it-IT" dirty="0"/>
              <a:t>, storia moderna</a:t>
            </a:r>
          </a:p>
          <a:p>
            <a:pPr lvl="0"/>
            <a:r>
              <a:rPr lang="it-IT" b="1" dirty="0"/>
              <a:t>Georges Lefebvre</a:t>
            </a:r>
            <a:r>
              <a:rPr lang="it-IT" dirty="0"/>
              <a:t>, storia </a:t>
            </a:r>
            <a:r>
              <a:rPr lang="it-IT" dirty="0" smtClean="0"/>
              <a:t>della Rivoluzione Francese</a:t>
            </a:r>
            <a:endParaRPr lang="it-IT" dirty="0"/>
          </a:p>
          <a:p>
            <a:pPr lvl="0"/>
            <a:r>
              <a:rPr lang="it-IT" b="1" dirty="0"/>
              <a:t>André </a:t>
            </a:r>
            <a:r>
              <a:rPr lang="it-IT" b="1" dirty="0" err="1"/>
              <a:t>Piganiol</a:t>
            </a:r>
            <a:r>
              <a:rPr lang="it-IT" dirty="0"/>
              <a:t>, storia romana</a:t>
            </a:r>
          </a:p>
          <a:p>
            <a:pPr lvl="0"/>
            <a:r>
              <a:rPr lang="it-IT" b="1" dirty="0"/>
              <a:t>Charles </a:t>
            </a:r>
            <a:r>
              <a:rPr lang="it-IT" b="1" dirty="0" err="1"/>
              <a:t>Blondel</a:t>
            </a:r>
            <a:r>
              <a:rPr lang="it-IT" dirty="0"/>
              <a:t>, psicologia sociale</a:t>
            </a:r>
          </a:p>
          <a:p>
            <a:pPr lvl="0"/>
            <a:r>
              <a:rPr lang="it-IT" b="1" dirty="0"/>
              <a:t>Maurice </a:t>
            </a:r>
            <a:r>
              <a:rPr lang="it-IT" b="1" dirty="0" err="1"/>
              <a:t>Halbwachs</a:t>
            </a:r>
            <a:r>
              <a:rPr lang="it-IT" dirty="0"/>
              <a:t>, sociologia</a:t>
            </a:r>
          </a:p>
          <a:p>
            <a:pPr lvl="0"/>
            <a:r>
              <a:rPr lang="it-IT" b="1" dirty="0"/>
              <a:t>Henri </a:t>
            </a:r>
            <a:r>
              <a:rPr lang="it-IT" b="1" dirty="0" err="1"/>
              <a:t>Brémond</a:t>
            </a:r>
            <a:r>
              <a:rPr lang="it-IT" dirty="0"/>
              <a:t>, letteratura</a:t>
            </a:r>
          </a:p>
          <a:p>
            <a:pPr lvl="0"/>
            <a:r>
              <a:rPr lang="it-IT" b="1" dirty="0"/>
              <a:t>Gabriel le </a:t>
            </a:r>
            <a:r>
              <a:rPr lang="it-IT" b="1" dirty="0" err="1"/>
              <a:t>Bras</a:t>
            </a:r>
            <a:r>
              <a:rPr lang="it-IT" dirty="0"/>
              <a:t>, storia del diritto (ma sociologia storica della religione)</a:t>
            </a:r>
          </a:p>
          <a:p>
            <a:endParaRPr lang="it-IT" dirty="0"/>
          </a:p>
        </p:txBody>
      </p:sp>
    </p:spTree>
    <p:extLst>
      <p:ext uri="{BB962C8B-B14F-4D97-AF65-F5344CB8AC3E}">
        <p14:creationId xmlns:p14="http://schemas.microsoft.com/office/powerpoint/2010/main" val="1846530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Maurice </a:t>
            </a:r>
            <a:r>
              <a:rPr lang="it-IT" b="1" dirty="0" err="1" smtClean="0"/>
              <a:t>Halbwachs</a:t>
            </a:r>
            <a:r>
              <a:rPr lang="it-IT" b="1" dirty="0" smtClean="0"/>
              <a:t> (1877-1945)</a:t>
            </a:r>
            <a:endParaRPr lang="it-IT" b="1" dirty="0"/>
          </a:p>
        </p:txBody>
      </p:sp>
      <p:sp>
        <p:nvSpPr>
          <p:cNvPr id="3" name="Segnaposto contenuto 2"/>
          <p:cNvSpPr>
            <a:spLocks noGrp="1"/>
          </p:cNvSpPr>
          <p:nvPr>
            <p:ph idx="1"/>
          </p:nvPr>
        </p:nvSpPr>
        <p:spPr/>
        <p:txBody>
          <a:bodyPr>
            <a:normAutofit fontScale="70000" lnSpcReduction="20000"/>
          </a:bodyPr>
          <a:lstStyle/>
          <a:p>
            <a:r>
              <a:rPr lang="it-IT" dirty="0" smtClean="0"/>
              <a:t>Raffrontabile a quella di Bloch è la vicenda del sociologo </a:t>
            </a:r>
            <a:r>
              <a:rPr lang="it-IT" b="1" dirty="0" smtClean="0"/>
              <a:t>Maurice </a:t>
            </a:r>
            <a:r>
              <a:rPr lang="it-IT" b="1" dirty="0" err="1" smtClean="0"/>
              <a:t>Halbwachs</a:t>
            </a:r>
            <a:r>
              <a:rPr lang="it-IT" dirty="0" smtClean="0"/>
              <a:t>, anch’egli figlio di un professore e di origine alsaziana, formatosi a </a:t>
            </a:r>
            <a:r>
              <a:rPr lang="it-IT" dirty="0"/>
              <a:t>P</a:t>
            </a:r>
            <a:r>
              <a:rPr lang="it-IT" dirty="0" smtClean="0"/>
              <a:t>arigi </a:t>
            </a:r>
            <a:r>
              <a:rPr lang="it-IT" dirty="0"/>
              <a:t>all’</a:t>
            </a:r>
            <a:r>
              <a:rPr lang="it-IT" dirty="0" err="1"/>
              <a:t>Ecole</a:t>
            </a:r>
            <a:r>
              <a:rPr lang="it-IT" dirty="0"/>
              <a:t> </a:t>
            </a:r>
            <a:r>
              <a:rPr lang="it-IT" dirty="0" smtClean="0"/>
              <a:t>Normale, dove è allievo </a:t>
            </a:r>
            <a:r>
              <a:rPr lang="it-IT" dirty="0"/>
              <a:t>di Emile </a:t>
            </a:r>
            <a:r>
              <a:rPr lang="it-IT" dirty="0" err="1"/>
              <a:t>Durkheim</a:t>
            </a:r>
            <a:r>
              <a:rPr lang="it-IT" dirty="0" smtClean="0"/>
              <a:t>, </a:t>
            </a:r>
            <a:r>
              <a:rPr lang="it-IT" dirty="0"/>
              <a:t>e poi </a:t>
            </a:r>
            <a:r>
              <a:rPr lang="it-IT" dirty="0" smtClean="0"/>
              <a:t>perfezionatosi in Germania </a:t>
            </a:r>
            <a:r>
              <a:rPr lang="it-IT" dirty="0"/>
              <a:t>a </a:t>
            </a:r>
            <a:r>
              <a:rPr lang="it-IT" dirty="0" err="1"/>
              <a:t>Gottingen</a:t>
            </a:r>
            <a:r>
              <a:rPr lang="it-IT" dirty="0"/>
              <a:t> e a </a:t>
            </a:r>
            <a:r>
              <a:rPr lang="it-IT" dirty="0" smtClean="0"/>
              <a:t>Berlino; è </a:t>
            </a:r>
            <a:r>
              <a:rPr lang="it-IT" dirty="0"/>
              <a:t>uno degli intellettuali francesi più vicini al mondo tedesco e grande ammiratore della sociologia </a:t>
            </a:r>
            <a:r>
              <a:rPr lang="it-IT" dirty="0" smtClean="0"/>
              <a:t>germanica.</a:t>
            </a:r>
            <a:endParaRPr lang="it-IT" dirty="0"/>
          </a:p>
          <a:p>
            <a:r>
              <a:rPr lang="it-IT" dirty="0" smtClean="0"/>
              <a:t>Militante socialista, dedica i suoi primi studi alla condizione delle classe operaia.</a:t>
            </a:r>
          </a:p>
          <a:p>
            <a:r>
              <a:rPr lang="it-IT" dirty="0" smtClean="0"/>
              <a:t>Nel 1914 </a:t>
            </a:r>
            <a:r>
              <a:rPr lang="it-IT" dirty="0"/>
              <a:t>viene colpito dai toni violenti del </a:t>
            </a:r>
            <a:r>
              <a:rPr lang="it-IT" i="1" dirty="0" smtClean="0"/>
              <a:t>manifesto dei 93, </a:t>
            </a:r>
            <a:r>
              <a:rPr lang="it-IT" dirty="0" smtClean="0"/>
              <a:t>sottoscritto </a:t>
            </a:r>
            <a:r>
              <a:rPr lang="it-IT" dirty="0"/>
              <a:t>da molti suoi </a:t>
            </a:r>
            <a:r>
              <a:rPr lang="it-IT" dirty="0" smtClean="0"/>
              <a:t>colleghi tedeschi, </a:t>
            </a:r>
            <a:r>
              <a:rPr lang="it-IT" dirty="0"/>
              <a:t>ma si rifiuta di aderire ai provvedimenti di ritorsione con i quali i soci tedeschi vengono radiati dalle accademie </a:t>
            </a:r>
            <a:r>
              <a:rPr lang="it-IT" dirty="0" smtClean="0"/>
              <a:t>francesi. </a:t>
            </a:r>
          </a:p>
          <a:p>
            <a:r>
              <a:rPr lang="it-IT" dirty="0" smtClean="0"/>
              <a:t>Dopo l’assassinio di </a:t>
            </a:r>
            <a:r>
              <a:rPr lang="it-IT" dirty="0" err="1" smtClean="0"/>
              <a:t>Jaurés</a:t>
            </a:r>
            <a:r>
              <a:rPr lang="it-IT" dirty="0" smtClean="0"/>
              <a:t> si </a:t>
            </a:r>
            <a:r>
              <a:rPr lang="it-IT" dirty="0"/>
              <a:t>mobilita per l’</a:t>
            </a:r>
            <a:r>
              <a:rPr lang="it-IT" i="1" dirty="0"/>
              <a:t>union </a:t>
            </a:r>
            <a:r>
              <a:rPr lang="it-IT" i="1" dirty="0" err="1" smtClean="0"/>
              <a:t>sacrée</a:t>
            </a:r>
            <a:r>
              <a:rPr lang="it-IT" dirty="0"/>
              <a:t> </a:t>
            </a:r>
            <a:r>
              <a:rPr lang="it-IT" dirty="0" smtClean="0"/>
              <a:t>e vorrebbe arruolarsi, ma viene riformato a causa della </a:t>
            </a:r>
            <a:r>
              <a:rPr lang="it-IT" dirty="0"/>
              <a:t>forte </a:t>
            </a:r>
            <a:r>
              <a:rPr lang="it-IT" dirty="0" smtClean="0"/>
              <a:t>miopia. </a:t>
            </a:r>
          </a:p>
          <a:p>
            <a:r>
              <a:rPr lang="it-IT" dirty="0"/>
              <a:t>Esentato dal </a:t>
            </a:r>
            <a:r>
              <a:rPr lang="it-IT" dirty="0" smtClean="0"/>
              <a:t>fronte </a:t>
            </a:r>
            <a:r>
              <a:rPr lang="it-IT" dirty="0"/>
              <a:t>è </a:t>
            </a:r>
            <a:r>
              <a:rPr lang="it-IT" dirty="0" smtClean="0"/>
              <a:t>però chiamato, </a:t>
            </a:r>
            <a:r>
              <a:rPr lang="it-IT" dirty="0"/>
              <a:t>fra il 1915 e il </a:t>
            </a:r>
            <a:r>
              <a:rPr lang="it-IT" dirty="0" smtClean="0"/>
              <a:t>1917, </a:t>
            </a:r>
            <a:r>
              <a:rPr lang="it-IT" dirty="0"/>
              <a:t>a far parte del </a:t>
            </a:r>
            <a:r>
              <a:rPr lang="it-IT" b="1" dirty="0"/>
              <a:t>Gabinetto del Ministro</a:t>
            </a:r>
            <a:r>
              <a:rPr lang="it-IT" dirty="0"/>
              <a:t> </a:t>
            </a:r>
            <a:r>
              <a:rPr lang="it-IT" b="1" dirty="0"/>
              <a:t>dell’Armamento</a:t>
            </a:r>
            <a:r>
              <a:rPr lang="it-IT" dirty="0"/>
              <a:t>, </a:t>
            </a:r>
            <a:r>
              <a:rPr lang="it-IT" dirty="0" smtClean="0"/>
              <a:t>lo storico socialista </a:t>
            </a:r>
            <a:r>
              <a:rPr lang="it-IT" b="1" dirty="0"/>
              <a:t>Albert Thomas</a:t>
            </a:r>
            <a:r>
              <a:rPr lang="it-IT" dirty="0"/>
              <a:t>, con il compito di coordinare la logistica e gli equipaggiamenti bellici. </a:t>
            </a:r>
            <a:endParaRPr lang="it-IT" dirty="0" smtClean="0"/>
          </a:p>
          <a:p>
            <a:r>
              <a:rPr lang="it-IT" dirty="0"/>
              <a:t>Accanto a lui sono </a:t>
            </a:r>
            <a:r>
              <a:rPr lang="it-IT" dirty="0" smtClean="0"/>
              <a:t>tre grandi </a:t>
            </a:r>
            <a:r>
              <a:rPr lang="it-IT" dirty="0"/>
              <a:t>intellettuali socialisti:</a:t>
            </a:r>
          </a:p>
          <a:p>
            <a:pPr lvl="0"/>
            <a:r>
              <a:rPr lang="it-IT" b="1" dirty="0"/>
              <a:t>François </a:t>
            </a:r>
            <a:r>
              <a:rPr lang="it-IT" b="1" dirty="0" err="1"/>
              <a:t>Simiand</a:t>
            </a:r>
            <a:r>
              <a:rPr lang="it-IT" dirty="0"/>
              <a:t>, storico dell’economia</a:t>
            </a:r>
          </a:p>
          <a:p>
            <a:pPr lvl="0"/>
            <a:r>
              <a:rPr lang="it-IT" b="1" dirty="0"/>
              <a:t>Mario Roques</a:t>
            </a:r>
            <a:r>
              <a:rPr lang="it-IT" dirty="0"/>
              <a:t>, peruviano, filologo romanzo</a:t>
            </a:r>
          </a:p>
          <a:p>
            <a:pPr lvl="0"/>
            <a:r>
              <a:rPr lang="it-IT" b="1" dirty="0"/>
              <a:t>William </a:t>
            </a:r>
            <a:r>
              <a:rPr lang="it-IT" b="1" dirty="0" err="1"/>
              <a:t>Oualid</a:t>
            </a:r>
            <a:r>
              <a:rPr lang="it-IT" dirty="0"/>
              <a:t>, ebreo, giurista</a:t>
            </a:r>
          </a:p>
          <a:p>
            <a:endParaRPr lang="it-IT" dirty="0" smtClean="0"/>
          </a:p>
        </p:txBody>
      </p:sp>
    </p:spTree>
    <p:extLst>
      <p:ext uri="{BB962C8B-B14F-4D97-AF65-F5344CB8AC3E}">
        <p14:creationId xmlns:p14="http://schemas.microsoft.com/office/powerpoint/2010/main" val="29538014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Halbwachs</a:t>
            </a:r>
            <a:r>
              <a:rPr lang="it-IT" b="1" dirty="0" smtClean="0"/>
              <a:t> e Bloch a Strasburgo</a:t>
            </a:r>
            <a:endParaRPr lang="it-IT" b="1" dirty="0"/>
          </a:p>
        </p:txBody>
      </p:sp>
      <p:sp>
        <p:nvSpPr>
          <p:cNvPr id="3" name="Segnaposto contenuto 2"/>
          <p:cNvSpPr>
            <a:spLocks noGrp="1"/>
          </p:cNvSpPr>
          <p:nvPr>
            <p:ph idx="1"/>
          </p:nvPr>
        </p:nvSpPr>
        <p:spPr/>
        <p:txBody>
          <a:bodyPr>
            <a:normAutofit/>
          </a:bodyPr>
          <a:lstStyle/>
          <a:p>
            <a:r>
              <a:rPr lang="it-IT" dirty="0"/>
              <a:t>Nel </a:t>
            </a:r>
            <a:r>
              <a:rPr lang="it-IT" dirty="0" smtClean="0"/>
              <a:t>1919 Marc Bloch e Maurice </a:t>
            </a:r>
            <a:r>
              <a:rPr lang="it-IT" dirty="0" err="1"/>
              <a:t>Halbwachs</a:t>
            </a:r>
            <a:r>
              <a:rPr lang="it-IT" dirty="0"/>
              <a:t> </a:t>
            </a:r>
            <a:r>
              <a:rPr lang="it-IT" dirty="0" smtClean="0"/>
              <a:t>si incontrano </a:t>
            </a:r>
            <a:r>
              <a:rPr lang="it-IT" dirty="0"/>
              <a:t>all’Università di </a:t>
            </a:r>
            <a:r>
              <a:rPr lang="it-IT" dirty="0" smtClean="0"/>
              <a:t>Strasburgo</a:t>
            </a:r>
            <a:r>
              <a:rPr lang="it-IT" dirty="0"/>
              <a:t> </a:t>
            </a:r>
            <a:r>
              <a:rPr lang="it-IT" dirty="0" smtClean="0"/>
              <a:t>e iniziano un dialogo scientifico fecondo, riflettendo anche sulle rispettive esperienze di guerra.  </a:t>
            </a:r>
          </a:p>
          <a:p>
            <a:r>
              <a:rPr lang="it-IT" dirty="0" err="1" smtClean="0"/>
              <a:t>Halbwachs</a:t>
            </a:r>
            <a:r>
              <a:rPr lang="it-IT" dirty="0" smtClean="0"/>
              <a:t> </a:t>
            </a:r>
            <a:r>
              <a:rPr lang="it-IT" dirty="0"/>
              <a:t>sostituisce sulla </a:t>
            </a:r>
            <a:r>
              <a:rPr lang="it-IT" dirty="0" smtClean="0"/>
              <a:t>cattedra il sociologo </a:t>
            </a:r>
            <a:r>
              <a:rPr lang="it-IT" dirty="0"/>
              <a:t>tedesco </a:t>
            </a:r>
            <a:r>
              <a:rPr lang="it-IT" b="1" dirty="0"/>
              <a:t>Georg </a:t>
            </a:r>
            <a:r>
              <a:rPr lang="it-IT" b="1" dirty="0" err="1" smtClean="0"/>
              <a:t>Simmel</a:t>
            </a:r>
            <a:r>
              <a:rPr lang="it-IT" dirty="0" smtClean="0"/>
              <a:t>,</a:t>
            </a:r>
            <a:r>
              <a:rPr lang="it-IT" b="1" dirty="0" smtClean="0"/>
              <a:t> </a:t>
            </a:r>
            <a:r>
              <a:rPr lang="it-IT" dirty="0" smtClean="0"/>
              <a:t>morto </a:t>
            </a:r>
            <a:r>
              <a:rPr lang="it-IT" dirty="0"/>
              <a:t>l’anno </a:t>
            </a:r>
            <a:r>
              <a:rPr lang="it-IT" dirty="0" smtClean="0"/>
              <a:t>prima.</a:t>
            </a:r>
            <a:endParaRPr lang="it-IT" dirty="0"/>
          </a:p>
          <a:p>
            <a:r>
              <a:rPr lang="it-IT" dirty="0"/>
              <a:t>E in questo momento che </a:t>
            </a:r>
            <a:r>
              <a:rPr lang="it-IT" dirty="0" err="1" smtClean="0"/>
              <a:t>Halbwachs</a:t>
            </a:r>
            <a:r>
              <a:rPr lang="it-IT" dirty="0" smtClean="0"/>
              <a:t> </a:t>
            </a:r>
            <a:r>
              <a:rPr lang="it-IT" dirty="0"/>
              <a:t>incomincia ad approfondire il tema dei quadri della memoria collettiva, </a:t>
            </a:r>
            <a:r>
              <a:rPr lang="it-IT" dirty="0" smtClean="0"/>
              <a:t>e lo fa proprio </a:t>
            </a:r>
            <a:r>
              <a:rPr lang="it-IT" dirty="0"/>
              <a:t>a Strasburgo, città di </a:t>
            </a:r>
            <a:r>
              <a:rPr lang="it-IT" dirty="0" smtClean="0"/>
              <a:t>frontiera gravemente colpita dalla guerra.</a:t>
            </a:r>
            <a:endParaRPr lang="it-IT" dirty="0"/>
          </a:p>
          <a:p>
            <a:endParaRPr lang="it-IT" dirty="0"/>
          </a:p>
        </p:txBody>
      </p:sp>
    </p:spTree>
    <p:extLst>
      <p:ext uri="{BB962C8B-B14F-4D97-AF65-F5344CB8AC3E}">
        <p14:creationId xmlns:p14="http://schemas.microsoft.com/office/powerpoint/2010/main" val="10966563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iaro">
  <a:themeElements>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o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aro">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450</TotalTime>
  <Words>3765</Words>
  <Application>Microsoft Office PowerPoint</Application>
  <PresentationFormat>Presentazione su schermo (4:3)</PresentationFormat>
  <Paragraphs>143</Paragraphs>
  <Slides>25</Slides>
  <Notes>6</Notes>
  <HiddenSlides>0</HiddenSlides>
  <MMClips>0</MMClips>
  <ScaleCrop>false</ScaleCrop>
  <HeadingPairs>
    <vt:vector size="4" baseType="variant">
      <vt:variant>
        <vt:lpstr>Tema</vt:lpstr>
      </vt:variant>
      <vt:variant>
        <vt:i4>1</vt:i4>
      </vt:variant>
      <vt:variant>
        <vt:lpstr>Titoli diapositive</vt:lpstr>
      </vt:variant>
      <vt:variant>
        <vt:i4>25</vt:i4>
      </vt:variant>
    </vt:vector>
  </HeadingPairs>
  <TitlesOfParts>
    <vt:vector size="26" baseType="lpstr">
      <vt:lpstr>Chiaro</vt:lpstr>
      <vt:lpstr>Percorsi francesi e belgi</vt:lpstr>
      <vt:lpstr>   Jean Jaurès (1859-1914)</vt:lpstr>
      <vt:lpstr>Marc Bloch storico e soldato: dalle memorie di guerra a La guerra e le false notizie (1921) </vt:lpstr>
      <vt:lpstr>Marc Bloch (1886-1944)</vt:lpstr>
      <vt:lpstr>Dal fronte orientale  all’Università di Strasburgo (1914-1921)</vt:lpstr>
      <vt:lpstr>Le Réflexions d'un historien sur les fausses nouvelles de la guerre (1921)</vt:lpstr>
      <vt:lpstr>L’Università di Strasburgo: una fucina di idee</vt:lpstr>
      <vt:lpstr>Maurice Halbwachs (1877-1945)</vt:lpstr>
      <vt:lpstr>Halbwachs e Bloch a Strasburgo</vt:lpstr>
      <vt:lpstr>L’incontro con Lucien Febvre e la fondazione delle “Annales” (1924-1929)</vt:lpstr>
      <vt:lpstr>La prima stagione delle “Annales” (1929-1940) </vt:lpstr>
      <vt:lpstr>La resistenza antinazista e la morte (1940-1944)</vt:lpstr>
      <vt:lpstr>Henri Pirenne (1862-1935)</vt:lpstr>
      <vt:lpstr>Henri Pirenne prima della guerra  (1862-1914)</vt:lpstr>
      <vt:lpstr>La resistenza (1914-16)</vt:lpstr>
      <vt:lpstr>Henri Pirenne prigioniero di guerra (1916-1918) </vt:lpstr>
      <vt:lpstr>Henri Pirenne prigioniero di guerra (1916-1918). 1. Crefeld</vt:lpstr>
      <vt:lpstr>Henri Pirenne prigioniero di guerra (1916-1918). 2. Holzminden</vt:lpstr>
      <vt:lpstr>Henri Pirenne prigioniero di guerra (1916-1918). 3. Jena</vt:lpstr>
      <vt:lpstr>I professori : «specialisti al servizio dello Stato»</vt:lpstr>
      <vt:lpstr>Henri Pirenne prigioniero di guerra (1916-1918). 4. Creuzburg</vt:lpstr>
      <vt:lpstr>Le Réflections d’un solitarie</vt:lpstr>
      <vt:lpstr>L’Histoire de l’Europe: un progetto mancato</vt:lpstr>
      <vt:lpstr>Henri Pirenne dopo la guerra (1918-1935)</vt:lpstr>
      <vt:lpstr>Le scienze precettate: storia e chimica</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Percorsi francesi e belgi</dc:title>
  <dc:creator>Gian Paolo Romagnani</dc:creator>
  <cp:lastModifiedBy>Gian Paolo Romagnani</cp:lastModifiedBy>
  <cp:revision>34</cp:revision>
  <dcterms:created xsi:type="dcterms:W3CDTF">2014-11-16T18:58:19Z</dcterms:created>
  <dcterms:modified xsi:type="dcterms:W3CDTF">2014-12-14T17:21:35Z</dcterms:modified>
</cp:coreProperties>
</file>