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notesMasterIdLst>
    <p:notesMasterId r:id="rId73"/>
  </p:notesMasterIdLst>
  <p:handoutMasterIdLst>
    <p:handoutMasterId r:id="rId74"/>
  </p:handoutMasterIdLst>
  <p:sldIdLst>
    <p:sldId id="257" r:id="rId2"/>
    <p:sldId id="258" r:id="rId3"/>
    <p:sldId id="259" r:id="rId4"/>
    <p:sldId id="261" r:id="rId5"/>
    <p:sldId id="262" r:id="rId6"/>
    <p:sldId id="264" r:id="rId7"/>
    <p:sldId id="265" r:id="rId8"/>
    <p:sldId id="266" r:id="rId9"/>
    <p:sldId id="267" r:id="rId10"/>
    <p:sldId id="268" r:id="rId11"/>
    <p:sldId id="274" r:id="rId12"/>
    <p:sldId id="275" r:id="rId13"/>
    <p:sldId id="276" r:id="rId14"/>
    <p:sldId id="277"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7" r:id="rId28"/>
    <p:sldId id="298" r:id="rId29"/>
    <p:sldId id="299" r:id="rId30"/>
    <p:sldId id="303" r:id="rId31"/>
    <p:sldId id="304" r:id="rId32"/>
    <p:sldId id="306" r:id="rId33"/>
    <p:sldId id="307" r:id="rId34"/>
    <p:sldId id="308" r:id="rId35"/>
    <p:sldId id="309" r:id="rId36"/>
    <p:sldId id="313" r:id="rId37"/>
    <p:sldId id="314" r:id="rId38"/>
    <p:sldId id="333" r:id="rId39"/>
    <p:sldId id="337" r:id="rId40"/>
    <p:sldId id="338" r:id="rId41"/>
    <p:sldId id="347" r:id="rId42"/>
    <p:sldId id="348" r:id="rId43"/>
    <p:sldId id="353" r:id="rId44"/>
    <p:sldId id="354" r:id="rId45"/>
    <p:sldId id="355" r:id="rId46"/>
    <p:sldId id="357" r:id="rId47"/>
    <p:sldId id="358" r:id="rId48"/>
    <p:sldId id="359" r:id="rId49"/>
    <p:sldId id="362" r:id="rId50"/>
    <p:sldId id="397" r:id="rId51"/>
    <p:sldId id="405" r:id="rId52"/>
    <p:sldId id="406" r:id="rId53"/>
    <p:sldId id="407" r:id="rId54"/>
    <p:sldId id="364" r:id="rId55"/>
    <p:sldId id="365" r:id="rId56"/>
    <p:sldId id="371" r:id="rId57"/>
    <p:sldId id="373" r:id="rId58"/>
    <p:sldId id="374" r:id="rId59"/>
    <p:sldId id="375" r:id="rId60"/>
    <p:sldId id="380" r:id="rId61"/>
    <p:sldId id="383" r:id="rId62"/>
    <p:sldId id="384" r:id="rId63"/>
    <p:sldId id="385" r:id="rId64"/>
    <p:sldId id="387" r:id="rId65"/>
    <p:sldId id="388" r:id="rId66"/>
    <p:sldId id="389" r:id="rId67"/>
    <p:sldId id="391" r:id="rId68"/>
    <p:sldId id="418" r:id="rId69"/>
    <p:sldId id="420" r:id="rId70"/>
    <p:sldId id="421" r:id="rId71"/>
    <p:sldId id="424" r:id="rId72"/>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sorterViewPr>
    <p:cViewPr>
      <p:scale>
        <a:sx n="114" d="100"/>
        <a:sy n="11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News Gothic MT"/>
              </a:defRPr>
            </a:lvl1pPr>
          </a:lstStyle>
          <a:p>
            <a:endParaRPr lang="it-IT" altLang="it-IT"/>
          </a:p>
        </p:txBody>
      </p:sp>
      <p:sp>
        <p:nvSpPr>
          <p:cNvPr id="1423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News Gothic MT"/>
              </a:defRPr>
            </a:lvl1pPr>
          </a:lstStyle>
          <a:p>
            <a:fld id="{6998287F-59C8-4812-9705-7CFAF678B6A8}" type="datetimeFigureOut">
              <a:rPr lang="it-IT" altLang="it-IT"/>
              <a:pPr/>
              <a:t>17/10/2014</a:t>
            </a:fld>
            <a:endParaRPr lang="it-IT" altLang="it-IT"/>
          </a:p>
        </p:txBody>
      </p:sp>
      <p:sp>
        <p:nvSpPr>
          <p:cNvPr id="1423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News Gothic MT"/>
              </a:defRPr>
            </a:lvl1pPr>
          </a:lstStyle>
          <a:p>
            <a:endParaRPr lang="it-IT" altLang="it-IT"/>
          </a:p>
        </p:txBody>
      </p:sp>
      <p:sp>
        <p:nvSpPr>
          <p:cNvPr id="1423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News Gothic MT"/>
              </a:defRPr>
            </a:lvl1pPr>
          </a:lstStyle>
          <a:p>
            <a:fld id="{BD391B48-5DEE-4EBE-82BF-8F33003F62DD}" type="slidenum">
              <a:rPr lang="it-IT" altLang="it-IT"/>
              <a:pPr/>
              <a:t>‹N›</a:t>
            </a:fld>
            <a:endParaRPr lang="it-IT" altLang="it-IT"/>
          </a:p>
        </p:txBody>
      </p:sp>
    </p:spTree>
    <p:extLst>
      <p:ext uri="{BB962C8B-B14F-4D97-AF65-F5344CB8AC3E}">
        <p14:creationId xmlns:p14="http://schemas.microsoft.com/office/powerpoint/2010/main" val="784353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BED3E7B-8710-4F6E-9193-1E689309DBB3}" type="datetimeFigureOut">
              <a:rPr lang="it-IT"/>
              <a:pPr>
                <a:defRPr/>
              </a:pPr>
              <a:t>17/10/2014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F6A7BF9-4EE8-4BD3-A0C5-CE08F0A3E017}" type="slidenum">
              <a:rPr lang="it-IT"/>
              <a:pPr>
                <a:defRPr/>
              </a:pPr>
              <a:t>‹N›</a:t>
            </a:fld>
            <a:endParaRPr lang="it-IT"/>
          </a:p>
        </p:txBody>
      </p:sp>
    </p:spTree>
    <p:extLst>
      <p:ext uri="{BB962C8B-B14F-4D97-AF65-F5344CB8AC3E}">
        <p14:creationId xmlns:p14="http://schemas.microsoft.com/office/powerpoint/2010/main" val="269465125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fontAlgn="base">
              <a:spcBef>
                <a:spcPct val="0"/>
              </a:spcBef>
              <a:spcAft>
                <a:spcPct val="0"/>
              </a:spcAft>
            </a:pPr>
            <a:fld id="{3B80A0E3-13CF-4773-AC43-8DE12EC3CF00}" type="slidenum">
              <a:rPr lang="it-IT" altLang="it-IT">
                <a:latin typeface="Calibri" pitchFamily="34" charset="0"/>
              </a:rPr>
              <a:pPr fontAlgn="base">
                <a:spcBef>
                  <a:spcPct val="0"/>
                </a:spcBef>
                <a:spcAft>
                  <a:spcPct val="0"/>
                </a:spcAft>
              </a:pPr>
              <a:t>32</a:t>
            </a:fld>
            <a:endParaRPr lang="it-IT" altLang="it-IT">
              <a:latin typeface="Calibri" pitchFamily="34" charset="0"/>
            </a:endParaRPr>
          </a:p>
        </p:txBody>
      </p:sp>
      <p:sp>
        <p:nvSpPr>
          <p:cNvPr id="73730" name="Rectangle 2"/>
          <p:cNvSpPr>
            <a:spLocks noGrp="1" noRot="1" noChangeArrowheads="1" noTextEdit="1"/>
          </p:cNvSpPr>
          <p:nvPr>
            <p:ph type="sldImg"/>
          </p:nvPr>
        </p:nvSpPr>
        <p:spPr bwMode="auto">
          <a:xfrm>
            <a:off x="1122363" y="711200"/>
            <a:ext cx="4541837"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xfrm>
            <a:off x="946150" y="4332288"/>
            <a:ext cx="4972050" cy="4119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nchorCtr="0" compatLnSpc="1">
            <a:prstTxWarp prst="textNoShape">
              <a:avLst/>
            </a:prstTxWarp>
          </a:bodyPr>
          <a:lstStyle/>
          <a:p>
            <a:pPr>
              <a:spcBef>
                <a:spcPct val="0"/>
              </a:spcBef>
            </a:pPr>
            <a:endParaRPr lang="en-US" alt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fontAlgn="base">
              <a:spcBef>
                <a:spcPct val="0"/>
              </a:spcBef>
              <a:spcAft>
                <a:spcPct val="0"/>
              </a:spcAft>
            </a:pPr>
            <a:fld id="{290A4606-FE76-4701-B41B-37E374390DEC}" type="slidenum">
              <a:rPr lang="it-IT" altLang="it-IT">
                <a:latin typeface="Calibri" pitchFamily="34" charset="0"/>
              </a:rPr>
              <a:pPr fontAlgn="base">
                <a:spcBef>
                  <a:spcPct val="0"/>
                </a:spcBef>
                <a:spcAft>
                  <a:spcPct val="0"/>
                </a:spcAft>
              </a:pPr>
              <a:t>35</a:t>
            </a:fld>
            <a:endParaRPr lang="it-IT" altLang="it-IT">
              <a:latin typeface="Calibri" pitchFamily="34" charset="0"/>
            </a:endParaRPr>
          </a:p>
        </p:txBody>
      </p:sp>
      <p:sp>
        <p:nvSpPr>
          <p:cNvPr id="77826" name="Rectangle 2"/>
          <p:cNvSpPr>
            <a:spLocks noGrp="1" noRot="1" noChangeArrowheads="1" noTextEdit="1"/>
          </p:cNvSpPr>
          <p:nvPr>
            <p:ph type="sldImg"/>
          </p:nvPr>
        </p:nvSpPr>
        <p:spPr bwMode="auto">
          <a:xfrm>
            <a:off x="1122363" y="711200"/>
            <a:ext cx="4541837"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946150" y="4332288"/>
            <a:ext cx="4972050" cy="4119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nchorCtr="0" compatLnSpc="1">
            <a:prstTxWarp prst="textNoShape">
              <a:avLst/>
            </a:prstTxWarp>
          </a:bodyPr>
          <a:lstStyle/>
          <a:p>
            <a:pPr>
              <a:spcBef>
                <a:spcPct val="0"/>
              </a:spcBef>
            </a:pPr>
            <a:endParaRPr lang="en-US" alt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fontAlgn="base">
              <a:spcBef>
                <a:spcPct val="0"/>
              </a:spcBef>
              <a:spcAft>
                <a:spcPct val="0"/>
              </a:spcAft>
            </a:pPr>
            <a:fld id="{A831AAAA-2305-44E3-A37D-5678C0AEC96C}" type="slidenum">
              <a:rPr lang="it-IT" altLang="it-IT">
                <a:latin typeface="Calibri" pitchFamily="34" charset="0"/>
              </a:rPr>
              <a:pPr fontAlgn="base">
                <a:spcBef>
                  <a:spcPct val="0"/>
                </a:spcBef>
                <a:spcAft>
                  <a:spcPct val="0"/>
                </a:spcAft>
              </a:pPr>
              <a:t>40</a:t>
            </a:fld>
            <a:endParaRPr lang="it-IT" altLang="it-IT">
              <a:latin typeface="Calibri" pitchFamily="34" charset="0"/>
            </a:endParaRPr>
          </a:p>
        </p:txBody>
      </p:sp>
      <p:sp>
        <p:nvSpPr>
          <p:cNvPr id="110594" name="Rectangle 2"/>
          <p:cNvSpPr>
            <a:spLocks noGrp="1" noRot="1" noChangeArrowheads="1" noTextEdit="1"/>
          </p:cNvSpPr>
          <p:nvPr>
            <p:ph type="sldImg"/>
          </p:nvPr>
        </p:nvSpPr>
        <p:spPr bwMode="auto">
          <a:xfrm>
            <a:off x="1122363" y="711200"/>
            <a:ext cx="4541837"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noChangeArrowheads="1"/>
          </p:cNvSpPr>
          <p:nvPr>
            <p:ph type="body" idx="1"/>
          </p:nvPr>
        </p:nvSpPr>
        <p:spPr bwMode="auto">
          <a:xfrm>
            <a:off x="946150" y="4332288"/>
            <a:ext cx="4972050" cy="4119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numCol="1" anchor="ctr" anchorCtr="0" compatLnSpc="1">
            <a:prstTxWarp prst="textNoShape">
              <a:avLst/>
            </a:prstTxWarp>
          </a:bodyPr>
          <a:lstStyle/>
          <a:p>
            <a:pPr>
              <a:spcBef>
                <a:spcPct val="0"/>
              </a:spcBef>
            </a:pPr>
            <a:endParaRPr lang="en-US" alt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171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6"/>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defTabSz="914400" fontAlgn="auto">
              <a:spcBef>
                <a:spcPts val="2000"/>
              </a:spcBef>
              <a:spcAft>
                <a:spcPts val="0"/>
              </a:spcAft>
              <a:buClr>
                <a:schemeClr val="accent1">
                  <a:lumMod val="60000"/>
                  <a:lumOff val="40000"/>
                </a:schemeClr>
              </a:buClr>
              <a:buSzPct val="110000"/>
              <a:buFont typeface="Wingdings 2" pitchFamily="18" charset="2"/>
              <a:buNone/>
              <a:defRPr/>
            </a:pPr>
            <a:endParaRPr sz="3200">
              <a:solidFill>
                <a:schemeClr val="tx1">
                  <a:lumMod val="65000"/>
                  <a:lumOff val="35000"/>
                </a:schemeClr>
              </a:solidFill>
              <a:latin typeface="+mn-lt"/>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5" name="Date Placeholder 3"/>
          <p:cNvSpPr>
            <a:spLocks noGrp="1"/>
          </p:cNvSpPr>
          <p:nvPr>
            <p:ph type="dt" sz="half" idx="10"/>
          </p:nvPr>
        </p:nvSpPr>
        <p:spPr/>
        <p:txBody>
          <a:bodyPr/>
          <a:lstStyle>
            <a:lvl1pPr>
              <a:defRPr/>
            </a:lvl1pPr>
          </a:lstStyle>
          <a:p>
            <a:pPr>
              <a:defRPr/>
            </a:pPr>
            <a:fld id="{C857E1F0-804B-4B9E-B50D-0DE447B7804E}" type="datetimeFigureOut">
              <a:rPr lang="it-IT"/>
              <a:pPr>
                <a:defRPr/>
              </a:pPr>
              <a:t>17/10/2014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1DC3C337-8CFF-4F6C-B155-EB5E78F6FEDD}" type="slidenum">
              <a:rPr lang="en-US"/>
              <a:pPr>
                <a:defRPr/>
              </a:pPr>
              <a:t>‹N›</a:t>
            </a:fld>
            <a:endParaRPr lang="en-US"/>
          </a:p>
        </p:txBody>
      </p:sp>
    </p:spTree>
    <p:extLst>
      <p:ext uri="{BB962C8B-B14F-4D97-AF65-F5344CB8AC3E}">
        <p14:creationId xmlns:p14="http://schemas.microsoft.com/office/powerpoint/2010/main" val="151372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Trascinare l'immagine su un segnaposto o fare clic sull'icona per aggiungerla</a:t>
            </a:r>
            <a:endParaRPr noProof="0"/>
          </a:p>
        </p:txBody>
      </p:sp>
      <p:sp>
        <p:nvSpPr>
          <p:cNvPr id="5" name="Date Placeholder 3"/>
          <p:cNvSpPr>
            <a:spLocks noGrp="1"/>
          </p:cNvSpPr>
          <p:nvPr>
            <p:ph type="dt" sz="half" idx="10"/>
          </p:nvPr>
        </p:nvSpPr>
        <p:spPr/>
        <p:txBody>
          <a:bodyPr/>
          <a:lstStyle>
            <a:lvl1pPr>
              <a:defRPr/>
            </a:lvl1pPr>
          </a:lstStyle>
          <a:p>
            <a:pPr>
              <a:defRPr/>
            </a:pPr>
            <a:fld id="{AE877FF6-FB66-4FCC-9F25-A31D2A5AAE46}" type="datetimeFigureOut">
              <a:rPr lang="it-IT"/>
              <a:pPr>
                <a:defRPr/>
              </a:pPr>
              <a:t>17/10/2014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58FBA895-A56F-4A2E-8F62-4C961D9439F9}" type="slidenum">
              <a:rPr lang="it-IT"/>
              <a:pPr>
                <a:defRPr/>
              </a:pPr>
              <a:t>‹N›</a:t>
            </a:fld>
            <a:endParaRPr lang="it-IT"/>
          </a:p>
        </p:txBody>
      </p:sp>
    </p:spTree>
    <p:extLst>
      <p:ext uri="{BB962C8B-B14F-4D97-AF65-F5344CB8AC3E}">
        <p14:creationId xmlns:p14="http://schemas.microsoft.com/office/powerpoint/2010/main" val="372448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lvl1pPr>
              <a:defRPr/>
            </a:lvl1pPr>
          </a:lstStyle>
          <a:p>
            <a:pPr>
              <a:defRPr/>
            </a:pPr>
            <a:fld id="{CC54B906-384B-43F1-B316-31A4D6E825A2}" type="datetimeFigureOut">
              <a:rPr lang="it-IT"/>
              <a:pPr>
                <a:defRPr/>
              </a:pPr>
              <a:t>17/10/2014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C3E5115-87E1-4C2E-A406-BFAAE2600D40}" type="slidenum">
              <a:rPr lang="it-IT"/>
              <a:pPr>
                <a:defRPr/>
              </a:pPr>
              <a:t>‹N›</a:t>
            </a:fld>
            <a:endParaRPr lang="it-IT"/>
          </a:p>
        </p:txBody>
      </p:sp>
    </p:spTree>
    <p:extLst>
      <p:ext uri="{BB962C8B-B14F-4D97-AF65-F5344CB8AC3E}">
        <p14:creationId xmlns:p14="http://schemas.microsoft.com/office/powerpoint/2010/main" val="4149647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lvl1pPr>
              <a:defRPr/>
            </a:lvl1pPr>
          </a:lstStyle>
          <a:p>
            <a:pPr>
              <a:defRPr/>
            </a:pPr>
            <a:fld id="{58C556E5-A60D-4F99-8C3F-39A0AF3BD7D8}" type="datetimeFigureOut">
              <a:rPr lang="it-IT"/>
              <a:pPr>
                <a:defRPr/>
              </a:pPr>
              <a:t>17/10/2014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F532EFA3-0F1A-4804-BB4B-B381A6DCCC1A}" type="slidenum">
              <a:rPr lang="it-IT"/>
              <a:pPr>
                <a:defRPr/>
              </a:pPr>
              <a:t>‹N›</a:t>
            </a:fld>
            <a:endParaRPr lang="it-IT"/>
          </a:p>
        </p:txBody>
      </p:sp>
    </p:spTree>
    <p:extLst>
      <p:ext uri="{BB962C8B-B14F-4D97-AF65-F5344CB8AC3E}">
        <p14:creationId xmlns:p14="http://schemas.microsoft.com/office/powerpoint/2010/main" val="318429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stile</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a:defRPr/>
            </a:lvl1pPr>
          </a:lstStyle>
          <a:p>
            <a:pPr>
              <a:defRPr/>
            </a:pPr>
            <a:endParaRPr lang="it-IT"/>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pPr>
              <a:defRPr/>
            </a:pPr>
            <a:endParaRPr lang="it-IT"/>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pPr>
              <a:defRPr/>
            </a:pPr>
            <a:fld id="{9328083C-7A39-4C64-97F7-5C6428D3F6A8}" type="slidenum">
              <a:rPr lang="it-IT"/>
              <a:pPr>
                <a:defRPr/>
              </a:pPr>
              <a:t>‹N›</a:t>
            </a:fld>
            <a:endParaRPr lang="it-IT"/>
          </a:p>
        </p:txBody>
      </p:sp>
    </p:spTree>
    <p:extLst>
      <p:ext uri="{BB962C8B-B14F-4D97-AF65-F5344CB8AC3E}">
        <p14:creationId xmlns:p14="http://schemas.microsoft.com/office/powerpoint/2010/main" val="3370696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82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648200" y="1600200"/>
            <a:ext cx="4038600" cy="452596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a:defRPr/>
            </a:lvl1pPr>
          </a:lstStyle>
          <a:p>
            <a:pPr>
              <a:defRPr/>
            </a:pPr>
            <a:endParaRPr lang="it-IT"/>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pPr>
              <a:defRPr/>
            </a:pPr>
            <a:endParaRPr lang="it-IT"/>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pPr>
              <a:defRPr/>
            </a:pPr>
            <a:fld id="{C4227E62-DFEC-41C8-B010-D6BB00AA3B15}" type="slidenum">
              <a:rPr lang="it-IT"/>
              <a:pPr>
                <a:defRPr/>
              </a:pPr>
              <a:t>‹N›</a:t>
            </a:fld>
            <a:endParaRPr lang="it-IT"/>
          </a:p>
        </p:txBody>
      </p:sp>
    </p:spTree>
    <p:extLst>
      <p:ext uri="{BB962C8B-B14F-4D97-AF65-F5344CB8AC3E}">
        <p14:creationId xmlns:p14="http://schemas.microsoft.com/office/powerpoint/2010/main" val="84755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lvl1pPr>
              <a:defRPr/>
            </a:lvl1pPr>
          </a:lstStyle>
          <a:p>
            <a:pPr>
              <a:defRPr/>
            </a:pPr>
            <a:fld id="{5B5F873B-A6D5-4EB8-B051-2F6DDA7F779D}" type="datetimeFigureOut">
              <a:rPr lang="it-IT"/>
              <a:pPr>
                <a:defRPr/>
              </a:pPr>
              <a:t>17/10/2014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993F1EB-3107-4C02-88C3-42D99CCA5FFD}" type="slidenum">
              <a:rPr lang="it-IT"/>
              <a:pPr>
                <a:defRPr/>
              </a:pPr>
              <a:t>‹N›</a:t>
            </a:fld>
            <a:endParaRPr lang="it-IT"/>
          </a:p>
        </p:txBody>
      </p:sp>
    </p:spTree>
    <p:extLst>
      <p:ext uri="{BB962C8B-B14F-4D97-AF65-F5344CB8AC3E}">
        <p14:creationId xmlns:p14="http://schemas.microsoft.com/office/powerpoint/2010/main" val="7627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Fare clic per modificare stile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Trascinare l'immagine su un segnaposto o fare clic sull'icona per aggiungerla</a:t>
            </a:r>
            <a:endParaRPr noProof="0"/>
          </a:p>
        </p:txBody>
      </p:sp>
      <p:sp>
        <p:nvSpPr>
          <p:cNvPr id="5" name="Date Placeholder 3"/>
          <p:cNvSpPr>
            <a:spLocks noGrp="1"/>
          </p:cNvSpPr>
          <p:nvPr>
            <p:ph type="dt" sz="half" idx="14"/>
          </p:nvPr>
        </p:nvSpPr>
        <p:spPr/>
        <p:txBody>
          <a:bodyPr/>
          <a:lstStyle>
            <a:lvl1pPr>
              <a:defRPr/>
            </a:lvl1pPr>
          </a:lstStyle>
          <a:p>
            <a:pPr>
              <a:defRPr/>
            </a:pPr>
            <a:fld id="{D33F58CC-75C4-4A38-9E92-F328555C79C4}" type="datetimeFigureOut">
              <a:rPr lang="it-IT"/>
              <a:pPr>
                <a:defRPr/>
              </a:pPr>
              <a:t>17/10/2014</a:t>
            </a:fld>
            <a:endParaRPr lang="it-IT"/>
          </a:p>
        </p:txBody>
      </p:sp>
      <p:sp>
        <p:nvSpPr>
          <p:cNvPr id="6" name="Footer Placeholder 4"/>
          <p:cNvSpPr>
            <a:spLocks noGrp="1"/>
          </p:cNvSpPr>
          <p:nvPr>
            <p:ph type="ftr" sz="quarter" idx="15"/>
          </p:nvPr>
        </p:nvSpPr>
        <p:spPr/>
        <p:txBody>
          <a:bodyPr/>
          <a:lstStyle>
            <a:lvl1pPr>
              <a:defRPr/>
            </a:lvl1pPr>
          </a:lstStyle>
          <a:p>
            <a:pPr>
              <a:defRPr/>
            </a:pPr>
            <a:endParaRPr lang="it-IT"/>
          </a:p>
        </p:txBody>
      </p:sp>
      <p:sp>
        <p:nvSpPr>
          <p:cNvPr id="7" name="Slide Number Placeholder 5"/>
          <p:cNvSpPr>
            <a:spLocks noGrp="1"/>
          </p:cNvSpPr>
          <p:nvPr>
            <p:ph type="sldNum" sz="quarter" idx="16"/>
          </p:nvPr>
        </p:nvSpPr>
        <p:spPr/>
        <p:txBody>
          <a:bodyPr/>
          <a:lstStyle>
            <a:lvl1pPr>
              <a:defRPr/>
            </a:lvl1pPr>
          </a:lstStyle>
          <a:p>
            <a:pPr>
              <a:defRPr/>
            </a:pPr>
            <a:fld id="{69B92685-ADB0-4472-83DF-FDA849EF9211}" type="slidenum">
              <a:rPr lang="it-IT"/>
              <a:pPr>
                <a:defRPr/>
              </a:pPr>
              <a:t>‹N›</a:t>
            </a:fld>
            <a:endParaRPr lang="it-IT"/>
          </a:p>
        </p:txBody>
      </p:sp>
    </p:spTree>
    <p:extLst>
      <p:ext uri="{BB962C8B-B14F-4D97-AF65-F5344CB8AC3E}">
        <p14:creationId xmlns:p14="http://schemas.microsoft.com/office/powerpoint/2010/main" val="3913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lvl1pPr>
              <a:defRPr/>
            </a:lvl1pPr>
          </a:lstStyle>
          <a:p>
            <a:pPr>
              <a:defRPr/>
            </a:pPr>
            <a:fld id="{F95380F2-47CA-40A0-B330-E6039B861E08}" type="datetimeFigureOut">
              <a:rPr lang="it-IT"/>
              <a:pPr>
                <a:defRPr/>
              </a:pPr>
              <a:t>17/10/2014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1EFC581-3798-4B39-9631-A41F831ECF30}" type="slidenum">
              <a:rPr lang="en-US"/>
              <a:pPr>
                <a:defRPr/>
              </a:pPr>
              <a:t>‹N›</a:t>
            </a:fld>
            <a:endParaRPr lang="en-US"/>
          </a:p>
        </p:txBody>
      </p:sp>
    </p:spTree>
    <p:extLst>
      <p:ext uri="{BB962C8B-B14F-4D97-AF65-F5344CB8AC3E}">
        <p14:creationId xmlns:p14="http://schemas.microsoft.com/office/powerpoint/2010/main" val="225874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3"/>
          <p:cNvSpPr>
            <a:spLocks noGrp="1"/>
          </p:cNvSpPr>
          <p:nvPr>
            <p:ph type="dt" sz="half" idx="10"/>
          </p:nvPr>
        </p:nvSpPr>
        <p:spPr/>
        <p:txBody>
          <a:bodyPr/>
          <a:lstStyle>
            <a:lvl1pPr>
              <a:defRPr/>
            </a:lvl1pPr>
          </a:lstStyle>
          <a:p>
            <a:pPr>
              <a:defRPr/>
            </a:pPr>
            <a:fld id="{1E46A0F7-F0DF-49A9-AE45-C6A0C01C6912}" type="datetimeFigureOut">
              <a:rPr lang="it-IT"/>
              <a:pPr>
                <a:defRPr/>
              </a:pPr>
              <a:t>17/10/2014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AFD0BBC-5F29-46CB-BF7D-7D3EC352C6CF}" type="slidenum">
              <a:rPr lang="it-IT"/>
              <a:pPr>
                <a:defRPr/>
              </a:pPr>
              <a:t>‹N›</a:t>
            </a:fld>
            <a:endParaRPr lang="it-IT"/>
          </a:p>
        </p:txBody>
      </p:sp>
    </p:spTree>
    <p:extLst>
      <p:ext uri="{BB962C8B-B14F-4D97-AF65-F5344CB8AC3E}">
        <p14:creationId xmlns:p14="http://schemas.microsoft.com/office/powerpoint/2010/main" val="63341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3"/>
          <p:cNvSpPr>
            <a:spLocks noGrp="1"/>
          </p:cNvSpPr>
          <p:nvPr>
            <p:ph type="dt" sz="half" idx="10"/>
          </p:nvPr>
        </p:nvSpPr>
        <p:spPr/>
        <p:txBody>
          <a:bodyPr/>
          <a:lstStyle>
            <a:lvl1pPr>
              <a:defRPr/>
            </a:lvl1pPr>
          </a:lstStyle>
          <a:p>
            <a:pPr>
              <a:defRPr/>
            </a:pPr>
            <a:fld id="{5CCD8F2B-49D4-44D7-9534-26FDDAB4A4C8}" type="datetimeFigureOut">
              <a:rPr lang="it-IT"/>
              <a:pPr>
                <a:defRPr/>
              </a:pPr>
              <a:t>17/10/2014</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F1FE347A-A526-4CAE-A7D8-2FA033650280}" type="slidenum">
              <a:rPr lang="it-IT"/>
              <a:pPr>
                <a:defRPr/>
              </a:pPr>
              <a:t>‹N›</a:t>
            </a:fld>
            <a:endParaRPr lang="it-IT"/>
          </a:p>
        </p:txBody>
      </p:sp>
    </p:spTree>
    <p:extLst>
      <p:ext uri="{BB962C8B-B14F-4D97-AF65-F5344CB8AC3E}">
        <p14:creationId xmlns:p14="http://schemas.microsoft.com/office/powerpoint/2010/main" val="128466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3"/>
          <p:cNvSpPr>
            <a:spLocks noGrp="1"/>
          </p:cNvSpPr>
          <p:nvPr>
            <p:ph type="dt" sz="half" idx="10"/>
          </p:nvPr>
        </p:nvSpPr>
        <p:spPr/>
        <p:txBody>
          <a:bodyPr/>
          <a:lstStyle>
            <a:lvl1pPr>
              <a:defRPr/>
            </a:lvl1pPr>
          </a:lstStyle>
          <a:p>
            <a:pPr>
              <a:defRPr/>
            </a:pPr>
            <a:fld id="{55E5C7DF-75DA-4E28-A3D2-4A31235486AA}" type="datetimeFigureOut">
              <a:rPr lang="it-IT"/>
              <a:pPr>
                <a:defRPr/>
              </a:pPr>
              <a:t>17/10/2014</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A8FC9F83-F0AB-489B-BCFE-8B574B121940}" type="slidenum">
              <a:rPr lang="it-IT"/>
              <a:pPr>
                <a:defRPr/>
              </a:pPr>
              <a:t>‹N›</a:t>
            </a:fld>
            <a:endParaRPr lang="it-IT"/>
          </a:p>
        </p:txBody>
      </p:sp>
    </p:spTree>
    <p:extLst>
      <p:ext uri="{BB962C8B-B14F-4D97-AF65-F5344CB8AC3E}">
        <p14:creationId xmlns:p14="http://schemas.microsoft.com/office/powerpoint/2010/main" val="187079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3A2682-D448-4907-9944-A4513D7D69BC}" type="datetimeFigureOut">
              <a:rPr lang="it-IT"/>
              <a:pPr>
                <a:defRPr/>
              </a:pPr>
              <a:t>17/10/2014</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B135D73C-DE6D-4E22-A6C8-314DC22D723D}" type="slidenum">
              <a:rPr lang="it-IT"/>
              <a:pPr>
                <a:defRPr/>
              </a:pPr>
              <a:t>‹N›</a:t>
            </a:fld>
            <a:endParaRPr lang="it-IT"/>
          </a:p>
        </p:txBody>
      </p:sp>
    </p:spTree>
    <p:extLst>
      <p:ext uri="{BB962C8B-B14F-4D97-AF65-F5344CB8AC3E}">
        <p14:creationId xmlns:p14="http://schemas.microsoft.com/office/powerpoint/2010/main" val="308821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fld id="{DF015741-F923-4AAE-A315-3C3E1426EE7E}" type="datetimeFigureOut">
              <a:rPr lang="it-IT"/>
              <a:pPr>
                <a:defRPr/>
              </a:pPr>
              <a:t>17/10/2014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CC9FF701-FD20-4D7F-BF1B-F0DFB7680FC2}" type="slidenum">
              <a:rPr lang="it-IT"/>
              <a:pPr>
                <a:defRPr/>
              </a:pPr>
              <a:t>‹N›</a:t>
            </a:fld>
            <a:endParaRPr lang="it-IT"/>
          </a:p>
        </p:txBody>
      </p:sp>
    </p:spTree>
    <p:extLst>
      <p:ext uri="{BB962C8B-B14F-4D97-AF65-F5344CB8AC3E}">
        <p14:creationId xmlns:p14="http://schemas.microsoft.com/office/powerpoint/2010/main" val="201979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stile</a:t>
            </a:r>
          </a:p>
        </p:txBody>
      </p:sp>
      <p:sp>
        <p:nvSpPr>
          <p:cNvPr id="1027" name="Text Placeholder 2"/>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Date Placeholder 3"/>
          <p:cNvSpPr>
            <a:spLocks noGrp="1"/>
          </p:cNvSpPr>
          <p:nvPr>
            <p:ph type="dt" sz="half" idx="2"/>
          </p:nvPr>
        </p:nvSpPr>
        <p:spPr>
          <a:xfrm>
            <a:off x="5629275" y="627538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defRPr>
            </a:lvl1pPr>
          </a:lstStyle>
          <a:p>
            <a:pPr>
              <a:defRPr/>
            </a:pPr>
            <a:fld id="{4290949D-DDAB-488D-A0BF-F2F786586BD9}" type="datetimeFigureOut">
              <a:rPr lang="it-IT"/>
              <a:pPr>
                <a:defRPr/>
              </a:pPr>
              <a:t>17/10/2014</a:t>
            </a:fld>
            <a:endParaRPr lang="it-IT"/>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endParaRPr lang="it-IT"/>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lIns="91440" tIns="45720" rIns="91440" bIns="45720" rtlCol="0" anchor="ctr"/>
          <a:lstStyle>
            <a:lvl1pPr algn="r" fontAlgn="auto">
              <a:spcBef>
                <a:spcPts val="0"/>
              </a:spcBef>
              <a:spcAft>
                <a:spcPts val="0"/>
              </a:spcAft>
              <a:defRPr sz="3600" smtClean="0">
                <a:solidFill>
                  <a:schemeClr val="bg1"/>
                </a:solidFill>
                <a:latin typeface="+mn-lt"/>
              </a:defRPr>
            </a:lvl1pPr>
          </a:lstStyle>
          <a:p>
            <a:pPr>
              <a:defRPr/>
            </a:pPr>
            <a:fld id="{C514F55C-5EDF-4FC3-9196-88A57F12D45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70" r:id="rId1"/>
    <p:sldLayoutId id="2147483760" r:id="rId2"/>
    <p:sldLayoutId id="2147483761" r:id="rId3"/>
    <p:sldLayoutId id="214748377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3" r:id="rId13"/>
    <p:sldLayoutId id="2147483774" r:id="rId14"/>
    <p:sldLayoutId id="2147483775" r:id="rId15"/>
  </p:sldLayoutIdLst>
  <p:txStyles>
    <p:titleStyle>
      <a:lvl1pPr algn="ctr" rtl="0" fontAlgn="base">
        <a:spcBef>
          <a:spcPct val="0"/>
        </a:spcBef>
        <a:spcAft>
          <a:spcPct val="0"/>
        </a:spcAft>
        <a:defRPr sz="4600" kern="1200">
          <a:solidFill>
            <a:schemeClr val="accent1"/>
          </a:solidFill>
          <a:latin typeface="+mj-lt"/>
          <a:ea typeface="+mj-ea"/>
          <a:cs typeface="+mj-cs"/>
        </a:defRPr>
      </a:lvl1pPr>
      <a:lvl2pPr algn="ctr" rtl="0" fontAlgn="base">
        <a:spcBef>
          <a:spcPct val="0"/>
        </a:spcBef>
        <a:spcAft>
          <a:spcPct val="0"/>
        </a:spcAft>
        <a:defRPr sz="4600">
          <a:solidFill>
            <a:schemeClr val="accent1"/>
          </a:solidFill>
          <a:latin typeface="News Gothic MT"/>
        </a:defRPr>
      </a:lvl2pPr>
      <a:lvl3pPr algn="ctr" rtl="0" fontAlgn="base">
        <a:spcBef>
          <a:spcPct val="0"/>
        </a:spcBef>
        <a:spcAft>
          <a:spcPct val="0"/>
        </a:spcAft>
        <a:defRPr sz="4600">
          <a:solidFill>
            <a:schemeClr val="accent1"/>
          </a:solidFill>
          <a:latin typeface="News Gothic MT"/>
        </a:defRPr>
      </a:lvl3pPr>
      <a:lvl4pPr algn="ctr" rtl="0" fontAlgn="base">
        <a:spcBef>
          <a:spcPct val="0"/>
        </a:spcBef>
        <a:spcAft>
          <a:spcPct val="0"/>
        </a:spcAft>
        <a:defRPr sz="4600">
          <a:solidFill>
            <a:schemeClr val="accent1"/>
          </a:solidFill>
          <a:latin typeface="News Gothic MT"/>
        </a:defRPr>
      </a:lvl4pPr>
      <a:lvl5pPr algn="ctr" rtl="0" fontAlgn="base">
        <a:spcBef>
          <a:spcPct val="0"/>
        </a:spcBef>
        <a:spcAft>
          <a:spcPct val="0"/>
        </a:spcAft>
        <a:defRPr sz="4600">
          <a:solidFill>
            <a:schemeClr val="accent1"/>
          </a:solidFill>
          <a:latin typeface="News Gothic MT"/>
        </a:defRPr>
      </a:lvl5pPr>
      <a:lvl6pPr marL="457200" algn="ctr" rtl="0" fontAlgn="base">
        <a:spcBef>
          <a:spcPct val="0"/>
        </a:spcBef>
        <a:spcAft>
          <a:spcPct val="0"/>
        </a:spcAft>
        <a:defRPr sz="4600">
          <a:solidFill>
            <a:schemeClr val="accent1"/>
          </a:solidFill>
          <a:latin typeface="News Gothic MT"/>
        </a:defRPr>
      </a:lvl6pPr>
      <a:lvl7pPr marL="914400" algn="ctr" rtl="0" fontAlgn="base">
        <a:spcBef>
          <a:spcPct val="0"/>
        </a:spcBef>
        <a:spcAft>
          <a:spcPct val="0"/>
        </a:spcAft>
        <a:defRPr sz="4600">
          <a:solidFill>
            <a:schemeClr val="accent1"/>
          </a:solidFill>
          <a:latin typeface="News Gothic MT"/>
        </a:defRPr>
      </a:lvl7pPr>
      <a:lvl8pPr marL="1371600" algn="ctr" rtl="0" fontAlgn="base">
        <a:spcBef>
          <a:spcPct val="0"/>
        </a:spcBef>
        <a:spcAft>
          <a:spcPct val="0"/>
        </a:spcAft>
        <a:defRPr sz="4600">
          <a:solidFill>
            <a:schemeClr val="accent1"/>
          </a:solidFill>
          <a:latin typeface="News Gothic MT"/>
        </a:defRPr>
      </a:lvl8pPr>
      <a:lvl9pPr marL="1828800" algn="ctr" rtl="0" fontAlgn="base">
        <a:spcBef>
          <a:spcPct val="0"/>
        </a:spcBef>
        <a:spcAft>
          <a:spcPct val="0"/>
        </a:spcAft>
        <a:defRPr sz="4600">
          <a:solidFill>
            <a:schemeClr val="accent1"/>
          </a:solidFill>
          <a:latin typeface="News Gothic MT"/>
        </a:defRPr>
      </a:lvl9pPr>
    </p:titleStyle>
    <p:bodyStyle>
      <a:lvl1pPr marL="349250" indent="-349250" algn="l" rtl="0" fontAlgn="base">
        <a:spcBef>
          <a:spcPts val="2000"/>
        </a:spcBef>
        <a:spcAft>
          <a:spcPct val="0"/>
        </a:spcAft>
        <a:buClr>
          <a:srgbClr val="6FB7D7"/>
        </a:buClr>
        <a:buSzPct val="110000"/>
        <a:buFont typeface="Wingdings 2" pitchFamily="18" charset="2"/>
        <a:buChar char=""/>
        <a:defRPr sz="2400" kern="1200">
          <a:solidFill>
            <a:srgbClr val="595959"/>
          </a:solidFill>
          <a:latin typeface="+mn-lt"/>
          <a:ea typeface="+mn-ea"/>
          <a:cs typeface="+mn-cs"/>
        </a:defRPr>
      </a:lvl1pPr>
      <a:lvl2pPr marL="685800" indent="-336550" algn="l" rtl="0" fontAlgn="base">
        <a:spcBef>
          <a:spcPts val="600"/>
        </a:spcBef>
        <a:spcAft>
          <a:spcPct val="0"/>
        </a:spcAft>
        <a:buClr>
          <a:srgbClr val="215D77"/>
        </a:buClr>
        <a:buSzPct val="110000"/>
        <a:buFont typeface="Wingdings 2" pitchFamily="18" charset="2"/>
        <a:buChar char=""/>
        <a:defRPr sz="2200" kern="1200">
          <a:solidFill>
            <a:srgbClr val="595959"/>
          </a:solidFill>
          <a:latin typeface="+mn-lt"/>
          <a:ea typeface="+mn-ea"/>
          <a:cs typeface="+mn-cs"/>
        </a:defRPr>
      </a:lvl2pPr>
      <a:lvl3pPr marL="968375" indent="-282575" algn="l" rtl="0" fontAlgn="base">
        <a:spcBef>
          <a:spcPts val="600"/>
        </a:spcBef>
        <a:spcAft>
          <a:spcPct val="0"/>
        </a:spcAft>
        <a:buClr>
          <a:srgbClr val="6FB7D7"/>
        </a:buClr>
        <a:buSzPct val="110000"/>
        <a:buFont typeface="Wingdings 2" pitchFamily="18" charset="2"/>
        <a:buChar char=""/>
        <a:defRPr sz="2000" kern="1200">
          <a:solidFill>
            <a:srgbClr val="595959"/>
          </a:solidFill>
          <a:latin typeface="+mn-lt"/>
          <a:ea typeface="+mn-ea"/>
          <a:cs typeface="+mn-cs"/>
        </a:defRPr>
      </a:lvl3pPr>
      <a:lvl4pPr marL="1263650" indent="-295275" algn="l" rtl="0" fontAlgn="base">
        <a:spcBef>
          <a:spcPts val="600"/>
        </a:spcBef>
        <a:spcAft>
          <a:spcPct val="0"/>
        </a:spcAft>
        <a:buClr>
          <a:srgbClr val="215D77"/>
        </a:buClr>
        <a:buSzPct val="110000"/>
        <a:buFont typeface="Wingdings 2" pitchFamily="18" charset="2"/>
        <a:buChar char=""/>
        <a:defRPr kern="1200">
          <a:solidFill>
            <a:srgbClr val="595959"/>
          </a:solidFill>
          <a:latin typeface="+mn-lt"/>
          <a:ea typeface="+mn-ea"/>
          <a:cs typeface="+mn-cs"/>
        </a:defRPr>
      </a:lvl4pPr>
      <a:lvl5pPr marL="1546225" indent="-282575" algn="l" rtl="0" fontAlgn="base">
        <a:spcBef>
          <a:spcPts val="600"/>
        </a:spcBef>
        <a:spcAft>
          <a:spcPct val="0"/>
        </a:spcAft>
        <a:buClr>
          <a:srgbClr val="6FB7D7"/>
        </a:buClr>
        <a:buSzPct val="110000"/>
        <a:buFont typeface="Wingdings 2" pitchFamily="18" charset="2"/>
        <a:buChar char=""/>
        <a:defRPr kern="1200">
          <a:solidFill>
            <a:srgbClr val="595959"/>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1.bin"/><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oleObject" Target="../embeddings/oleObject3.bin"/><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oleObject" Target="../embeddings/oleObject4.bin"/><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video" Target="file:///C:\Renato\Lezioni%20Scuola%20Inf\Lezione%201\Color.mov" TargetMode="External"/><Relationship Id="rId7" Type="http://schemas.openxmlformats.org/officeDocument/2006/relationships/image" Target="../media/image24.png"/><Relationship Id="rId2" Type="http://schemas.openxmlformats.org/officeDocument/2006/relationships/video" Target="file:///C:\Renato\Lezioni%20Scuola%20Inf\Lezione%201\Asse%20corto.mov" TargetMode="External"/><Relationship Id="rId1" Type="http://schemas.openxmlformats.org/officeDocument/2006/relationships/video" Target="file:///C:\Renato\Lezioni%20Scuola%20Inf\Lezione%201\Parasternale.mov" TargetMode="External"/><Relationship Id="rId6" Type="http://schemas.openxmlformats.org/officeDocument/2006/relationships/image" Target="../media/image23.jpeg"/><Relationship Id="rId5" Type="http://schemas.openxmlformats.org/officeDocument/2006/relationships/notesSlide" Target="../notesSlides/notesSlide45.xml"/><Relationship Id="rId4" Type="http://schemas.openxmlformats.org/officeDocument/2006/relationships/slideLayout" Target="../slideLayouts/slideLayout8.xml"/><Relationship Id="rId9" Type="http://schemas.openxmlformats.org/officeDocument/2006/relationships/image" Target="../media/image2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0.xml"/><Relationship Id="rId1" Type="http://schemas.openxmlformats.org/officeDocument/2006/relationships/slideLayout" Target="../slideLayouts/slideLayout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1.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hyperlink" Target="http://content.nejm.org/content/vol346/issue13/images/large/02f1.jpeg" TargetMode="External"/><Relationship Id="rId2" Type="http://schemas.openxmlformats.org/officeDocument/2006/relationships/notesSlide" Target="../notesSlides/notesSlide63.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43.png"/></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1.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276225" y="1473200"/>
            <a:ext cx="8674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4400" b="1">
                <a:solidFill>
                  <a:schemeClr val="hlink"/>
                </a:solidFill>
                <a:latin typeface="Times New Roman" pitchFamily="18" charset="0"/>
              </a:rPr>
              <a:t>LA CARDIOPATIA  ISCHEMICA</a:t>
            </a:r>
          </a:p>
        </p:txBody>
      </p:sp>
      <p:pic>
        <p:nvPicPr>
          <p:cNvPr id="1945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588010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it-IT" altLang="it-IT" sz="4000" smtClean="0"/>
              <a:t>Fattori che regolano il circolo coronarico</a:t>
            </a:r>
          </a:p>
        </p:txBody>
      </p:sp>
      <p:sp>
        <p:nvSpPr>
          <p:cNvPr id="51202" name="Rectangle 3"/>
          <p:cNvSpPr>
            <a:spLocks noGrp="1" noChangeArrowheads="1"/>
          </p:cNvSpPr>
          <p:nvPr>
            <p:ph idx="1"/>
          </p:nvPr>
        </p:nvSpPr>
        <p:spPr/>
        <p:txBody>
          <a:bodyPr/>
          <a:lstStyle/>
          <a:p>
            <a:r>
              <a:rPr lang="it-IT" altLang="it-IT" b="1" smtClean="0"/>
              <a:t>Anatomici</a:t>
            </a:r>
            <a:r>
              <a:rPr lang="it-IT" altLang="it-IT" smtClean="0"/>
              <a:t> </a:t>
            </a:r>
            <a:r>
              <a:rPr lang="it-IT" altLang="it-IT" sz="2000" smtClean="0"/>
              <a:t>(origine dei seni di Valsalva, spessore parietale del ventricolo sn, presenza di circoli collaterali)</a:t>
            </a:r>
          </a:p>
          <a:p>
            <a:r>
              <a:rPr lang="it-IT" altLang="it-IT" b="1" smtClean="0"/>
              <a:t>Meccanici </a:t>
            </a:r>
            <a:r>
              <a:rPr lang="it-IT" altLang="it-IT" sz="2000" smtClean="0"/>
              <a:t>(portata sistemica, resistenze vascolari, compressione sistolica, riflesso miogeno, viscosità ematica)</a:t>
            </a:r>
          </a:p>
          <a:p>
            <a:r>
              <a:rPr lang="it-IT" altLang="it-IT" b="1" smtClean="0"/>
              <a:t>Neurogeni </a:t>
            </a:r>
            <a:r>
              <a:rPr lang="it-IT" altLang="it-IT" sz="2000" smtClean="0"/>
              <a:t>(Alfa recettori, Beta2 recettori, azione vagale)</a:t>
            </a:r>
          </a:p>
          <a:p>
            <a:r>
              <a:rPr lang="it-IT" altLang="it-IT" b="1" smtClean="0"/>
              <a:t>Metabolic</a:t>
            </a:r>
            <a:r>
              <a:rPr lang="it-IT" altLang="it-IT" smtClean="0"/>
              <a:t>i </a:t>
            </a:r>
            <a:r>
              <a:rPr lang="it-IT" altLang="it-IT" sz="2000" smtClean="0"/>
              <a:t>(pO2, pH, K+, adenosina, prostaglandine)</a:t>
            </a:r>
            <a:endParaRPr lang="it-IT" altLang="it-IT" smtClean="0"/>
          </a:p>
          <a:p>
            <a:endParaRPr lang="it-IT" altLang="it-IT"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it-IT" altLang="it-IT" smtClean="0"/>
              <a:t>Fisiopatologia</a:t>
            </a:r>
          </a:p>
        </p:txBody>
      </p:sp>
      <p:sp>
        <p:nvSpPr>
          <p:cNvPr id="37890" name="Rectangle 3"/>
          <p:cNvSpPr>
            <a:spLocks noGrp="1" noChangeArrowheads="1"/>
          </p:cNvSpPr>
          <p:nvPr>
            <p:ph idx="1"/>
          </p:nvPr>
        </p:nvSpPr>
        <p:spPr/>
        <p:txBody>
          <a:bodyPr/>
          <a:lstStyle/>
          <a:p>
            <a:pPr algn="ctr">
              <a:buFontTx/>
              <a:buNone/>
            </a:pPr>
            <a:r>
              <a:rPr lang="it-IT" altLang="it-IT" smtClean="0"/>
              <a:t>Due sono i fattori che intervengono nella genesi dell</a:t>
            </a:r>
            <a:r>
              <a:rPr lang="ja-JP" altLang="it-IT" smtClean="0">
                <a:latin typeface="Arial" pitchFamily="34" charset="0"/>
              </a:rPr>
              <a:t>’</a:t>
            </a:r>
            <a:r>
              <a:rPr lang="it-IT" altLang="it-IT" smtClean="0"/>
              <a:t>ischemia miocardica:</a:t>
            </a:r>
          </a:p>
          <a:p>
            <a:pPr algn="ctr">
              <a:buFontTx/>
              <a:buNone/>
            </a:pPr>
            <a:r>
              <a:rPr lang="it-IT" altLang="it-IT" smtClean="0"/>
              <a:t> </a:t>
            </a:r>
          </a:p>
          <a:p>
            <a:r>
              <a:rPr lang="it-IT" altLang="it-IT" smtClean="0"/>
              <a:t>La riduzione del flusso coronarico </a:t>
            </a:r>
          </a:p>
          <a:p>
            <a:endParaRPr lang="it-IT" altLang="it-IT" smtClean="0"/>
          </a:p>
          <a:p>
            <a:r>
              <a:rPr lang="it-IT" altLang="it-IT" smtClean="0"/>
              <a:t>L</a:t>
            </a:r>
            <a:r>
              <a:rPr lang="ja-JP" altLang="it-IT" smtClean="0">
                <a:latin typeface="Arial" pitchFamily="34" charset="0"/>
              </a:rPr>
              <a:t>’</a:t>
            </a:r>
            <a:r>
              <a:rPr lang="it-IT" altLang="it-IT" smtClean="0"/>
              <a:t>aumento del consumo miocardico di ossigeno (MVO2)</a:t>
            </a:r>
          </a:p>
          <a:p>
            <a:endParaRPr lang="it-IT" altLang="it-IT"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0"/>
            <a:ext cx="8229600" cy="990600"/>
          </a:xfrm>
        </p:spPr>
        <p:txBody>
          <a:bodyPr/>
          <a:lstStyle/>
          <a:p>
            <a:r>
              <a:rPr lang="it-IT" altLang="it-IT" sz="3600" smtClean="0"/>
              <a:t>Riduzione del flusso coronarico</a:t>
            </a:r>
          </a:p>
        </p:txBody>
      </p:sp>
      <p:sp>
        <p:nvSpPr>
          <p:cNvPr id="22531" name="Rectangle 3"/>
          <p:cNvSpPr>
            <a:spLocks noGrp="1" noChangeArrowheads="1"/>
          </p:cNvSpPr>
          <p:nvPr>
            <p:ph type="body" sz="half" idx="1"/>
          </p:nvPr>
        </p:nvSpPr>
        <p:spPr>
          <a:xfrm>
            <a:off x="228600" y="1066800"/>
            <a:ext cx="4876800" cy="5257800"/>
          </a:xfrm>
        </p:spPr>
        <p:txBody>
          <a:bodyPr rtlCol="0">
            <a:normAutofit lnSpcReduction="10000"/>
          </a:bodyPr>
          <a:lstStyle/>
          <a:p>
            <a:pPr fontAlgn="auto">
              <a:spcAft>
                <a:spcPts val="0"/>
              </a:spcAft>
              <a:buClr>
                <a:schemeClr val="accent1">
                  <a:lumMod val="60000"/>
                  <a:lumOff val="40000"/>
                </a:schemeClr>
              </a:buClr>
              <a:defRPr/>
            </a:pPr>
            <a:r>
              <a:rPr lang="it-IT" sz="1800">
                <a:solidFill>
                  <a:schemeClr val="tx1">
                    <a:lumMod val="65000"/>
                    <a:lumOff val="35000"/>
                  </a:schemeClr>
                </a:solidFill>
              </a:rPr>
              <a:t>Una lesione aterosclerotica di un ramo epicardico determina a valle della stenosi una caduta di pressione proporzionale alla riduzione del calibro vasale. </a:t>
            </a:r>
          </a:p>
          <a:p>
            <a:pPr fontAlgn="auto">
              <a:spcAft>
                <a:spcPts val="0"/>
              </a:spcAft>
              <a:buClr>
                <a:schemeClr val="accent1">
                  <a:lumMod val="60000"/>
                  <a:lumOff val="40000"/>
                </a:schemeClr>
              </a:buClr>
              <a:defRPr/>
            </a:pPr>
            <a:r>
              <a:rPr lang="it-IT" sz="1800">
                <a:solidFill>
                  <a:schemeClr val="tx1">
                    <a:lumMod val="65000"/>
                    <a:lumOff val="35000"/>
                  </a:schemeClr>
                </a:solidFill>
              </a:rPr>
              <a:t>Il gradiente pressorio che si crea stimola la dilatazione dei vasi di resistenza, allo scopo di mantenere un flusso adeguato in condizioni basali. </a:t>
            </a:r>
            <a:r>
              <a:rPr lang="it-IT" sz="1600" i="1">
                <a:solidFill>
                  <a:schemeClr val="tx1">
                    <a:lumMod val="65000"/>
                    <a:lumOff val="35000"/>
                  </a:schemeClr>
                </a:solidFill>
              </a:rPr>
              <a:t>(Tale meccanismo è, ad esempio, alla base del quadro clinico dell</a:t>
            </a:r>
            <a:r>
              <a:rPr lang="ja-JP" altLang="it-IT" sz="1600" i="1">
                <a:solidFill>
                  <a:schemeClr val="tx1">
                    <a:lumMod val="65000"/>
                    <a:lumOff val="35000"/>
                  </a:schemeClr>
                </a:solidFill>
                <a:latin typeface="Arial"/>
              </a:rPr>
              <a:t>’</a:t>
            </a:r>
            <a:r>
              <a:rPr lang="it-IT" sz="1600" i="1">
                <a:solidFill>
                  <a:schemeClr val="tx1">
                    <a:lumMod val="65000"/>
                    <a:lumOff val="35000"/>
                  </a:schemeClr>
                </a:solidFill>
              </a:rPr>
              <a:t>Angina Stabile)</a:t>
            </a:r>
          </a:p>
          <a:p>
            <a:pPr fontAlgn="auto">
              <a:spcAft>
                <a:spcPts val="0"/>
              </a:spcAft>
              <a:buClr>
                <a:schemeClr val="accent1">
                  <a:lumMod val="60000"/>
                  <a:lumOff val="40000"/>
                </a:schemeClr>
              </a:buClr>
              <a:defRPr/>
            </a:pPr>
            <a:r>
              <a:rPr lang="it-IT" sz="1800">
                <a:solidFill>
                  <a:schemeClr val="tx1">
                    <a:lumMod val="65000"/>
                    <a:lumOff val="35000"/>
                  </a:schemeClr>
                </a:solidFill>
              </a:rPr>
              <a:t>Se la stenosi riduce la sezione del ramo epicardico di oltre l</a:t>
            </a:r>
            <a:r>
              <a:rPr lang="ja-JP" altLang="it-IT" sz="1800">
                <a:solidFill>
                  <a:schemeClr val="tx1">
                    <a:lumMod val="65000"/>
                    <a:lumOff val="35000"/>
                  </a:schemeClr>
                </a:solidFill>
                <a:latin typeface="Arial"/>
              </a:rPr>
              <a:t>’</a:t>
            </a:r>
            <a:r>
              <a:rPr lang="it-IT" sz="1800">
                <a:solidFill>
                  <a:schemeClr val="tx1">
                    <a:lumMod val="65000"/>
                    <a:lumOff val="35000"/>
                  </a:schemeClr>
                </a:solidFill>
              </a:rPr>
              <a:t>80%, si ha una riduzione del flusso anche in condizioni basali; in questa situazione l</a:t>
            </a:r>
            <a:r>
              <a:rPr lang="ja-JP" altLang="it-IT" sz="1800">
                <a:solidFill>
                  <a:schemeClr val="tx1">
                    <a:lumMod val="65000"/>
                    <a:lumOff val="35000"/>
                  </a:schemeClr>
                </a:solidFill>
                <a:latin typeface="Arial"/>
              </a:rPr>
              <a:t>’</a:t>
            </a:r>
            <a:r>
              <a:rPr lang="it-IT" sz="1800">
                <a:solidFill>
                  <a:schemeClr val="tx1">
                    <a:lumMod val="65000"/>
                    <a:lumOff val="35000"/>
                  </a:schemeClr>
                </a:solidFill>
              </a:rPr>
              <a:t>albero coronarico impegna gran parte della sua </a:t>
            </a:r>
            <a:r>
              <a:rPr lang="ja-JP" altLang="it-IT" sz="1800">
                <a:solidFill>
                  <a:schemeClr val="tx1">
                    <a:lumMod val="65000"/>
                    <a:lumOff val="35000"/>
                  </a:schemeClr>
                </a:solidFill>
                <a:latin typeface="Arial"/>
              </a:rPr>
              <a:t>“</a:t>
            </a:r>
            <a:r>
              <a:rPr lang="it-IT" sz="1800">
                <a:solidFill>
                  <a:schemeClr val="tx1">
                    <a:lumMod val="65000"/>
                    <a:lumOff val="35000"/>
                  </a:schemeClr>
                </a:solidFill>
              </a:rPr>
              <a:t>riserva</a:t>
            </a:r>
            <a:r>
              <a:rPr lang="ja-JP" altLang="it-IT" sz="1800">
                <a:solidFill>
                  <a:schemeClr val="tx1">
                    <a:lumMod val="65000"/>
                    <a:lumOff val="35000"/>
                  </a:schemeClr>
                </a:solidFill>
                <a:latin typeface="Arial"/>
              </a:rPr>
              <a:t>”</a:t>
            </a:r>
            <a:r>
              <a:rPr lang="it-IT" sz="1800">
                <a:solidFill>
                  <a:schemeClr val="tx1">
                    <a:lumMod val="65000"/>
                    <a:lumOff val="35000"/>
                  </a:schemeClr>
                </a:solidFill>
              </a:rPr>
              <a:t> per mantenere un apporto metabolico adeguato.</a:t>
            </a:r>
          </a:p>
          <a:p>
            <a:pPr fontAlgn="auto">
              <a:spcAft>
                <a:spcPts val="0"/>
              </a:spcAft>
              <a:buClr>
                <a:schemeClr val="accent1">
                  <a:lumMod val="60000"/>
                  <a:lumOff val="40000"/>
                </a:schemeClr>
              </a:buClr>
              <a:buFontTx/>
              <a:buNone/>
              <a:defRPr/>
            </a:pPr>
            <a:r>
              <a:rPr lang="it-IT" sz="1800">
                <a:solidFill>
                  <a:schemeClr val="tx1">
                    <a:lumMod val="65000"/>
                    <a:lumOff val="35000"/>
                  </a:schemeClr>
                </a:solidFill>
              </a:rPr>
              <a:t> </a:t>
            </a:r>
          </a:p>
        </p:txBody>
      </p:sp>
      <p:pic>
        <p:nvPicPr>
          <p:cNvPr id="38915" name="Picture 5" descr="arterie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73663" y="1411288"/>
            <a:ext cx="2827337" cy="1865312"/>
          </a:xfrm>
        </p:spPr>
      </p:pic>
      <p:sp>
        <p:nvSpPr>
          <p:cNvPr id="38916" name="Text Box 6"/>
          <p:cNvSpPr txBox="1">
            <a:spLocks noChangeArrowheads="1"/>
          </p:cNvSpPr>
          <p:nvPr/>
        </p:nvSpPr>
        <p:spPr bwMode="auto">
          <a:xfrm>
            <a:off x="5270500" y="32305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eaLnBrk="0" hangingPunct="0"/>
            <a:r>
              <a:rPr lang="it-IT" altLang="it-IT" sz="1200" b="1">
                <a:solidFill>
                  <a:srgbClr val="000066"/>
                </a:solidFill>
              </a:rPr>
              <a:t>Coronaria normale</a:t>
            </a:r>
          </a:p>
        </p:txBody>
      </p:sp>
      <p:sp>
        <p:nvSpPr>
          <p:cNvPr id="38917" name="Text Box 7"/>
          <p:cNvSpPr txBox="1">
            <a:spLocks noChangeArrowheads="1"/>
          </p:cNvSpPr>
          <p:nvPr/>
        </p:nvSpPr>
        <p:spPr bwMode="auto">
          <a:xfrm>
            <a:off x="6477000" y="3276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eaLnBrk="0" hangingPunct="0"/>
            <a:r>
              <a:rPr lang="it-IT" altLang="it-IT" sz="1200" b="1">
                <a:solidFill>
                  <a:srgbClr val="000066"/>
                </a:solidFill>
              </a:rPr>
              <a:t>Placca ateromasica</a:t>
            </a:r>
          </a:p>
          <a:p>
            <a:pPr algn="ctr" eaLnBrk="0" hangingPunct="0"/>
            <a:r>
              <a:rPr lang="it-IT" altLang="it-IT" sz="1200" b="1">
                <a:solidFill>
                  <a:srgbClr val="000066"/>
                </a:solidFill>
              </a:rPr>
              <a:t>subocclusiva (&gt;75%)</a:t>
            </a:r>
          </a:p>
        </p:txBody>
      </p:sp>
      <p:pic>
        <p:nvPicPr>
          <p:cNvPr id="38918" name="Picture 8" descr="arteri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113" y="3962400"/>
            <a:ext cx="28749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9"/>
          <p:cNvSpPr txBox="1">
            <a:spLocks noChangeArrowheads="1"/>
          </p:cNvSpPr>
          <p:nvPr/>
        </p:nvSpPr>
        <p:spPr bwMode="auto">
          <a:xfrm>
            <a:off x="5038725" y="5867400"/>
            <a:ext cx="1511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eaLnBrk="0" hangingPunct="0"/>
            <a:r>
              <a:rPr lang="it-IT" altLang="it-IT" sz="1200" b="1">
                <a:solidFill>
                  <a:srgbClr val="000066"/>
                </a:solidFill>
              </a:rPr>
              <a:t>Placca stenosante</a:t>
            </a:r>
          </a:p>
          <a:p>
            <a:pPr algn="ctr" eaLnBrk="0" hangingPunct="0"/>
            <a:r>
              <a:rPr lang="it-IT" altLang="it-IT" sz="1200" b="1">
                <a:solidFill>
                  <a:srgbClr val="000066"/>
                </a:solidFill>
              </a:rPr>
              <a:t>(&lt; 50%)</a:t>
            </a:r>
          </a:p>
        </p:txBody>
      </p:sp>
      <p:sp>
        <p:nvSpPr>
          <p:cNvPr id="38920" name="Text Box 10"/>
          <p:cNvSpPr txBox="1">
            <a:spLocks noChangeArrowheads="1"/>
          </p:cNvSpPr>
          <p:nvPr/>
        </p:nvSpPr>
        <p:spPr bwMode="auto">
          <a:xfrm>
            <a:off x="6567488" y="5867400"/>
            <a:ext cx="1966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eaLnBrk="0" hangingPunct="0"/>
            <a:r>
              <a:rPr lang="it-IT" altLang="it-IT" sz="1200" b="1">
                <a:solidFill>
                  <a:srgbClr val="000066"/>
                </a:solidFill>
              </a:rPr>
              <a:t>Placca ateromasica</a:t>
            </a:r>
          </a:p>
          <a:p>
            <a:pPr algn="ctr" eaLnBrk="0" hangingPunct="0"/>
            <a:r>
              <a:rPr lang="it-IT" altLang="it-IT" sz="1200" b="1">
                <a:solidFill>
                  <a:srgbClr val="000066"/>
                </a:solidFill>
              </a:rPr>
              <a:t>associata a vasospasmo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title"/>
          </p:nvPr>
        </p:nvSpPr>
        <p:spPr/>
        <p:txBody>
          <a:bodyPr/>
          <a:lstStyle/>
          <a:p>
            <a:r>
              <a:rPr lang="it-IT" altLang="it-IT" sz="3600" smtClean="0"/>
              <a:t>Riduzione del flusso coronarico</a:t>
            </a:r>
          </a:p>
        </p:txBody>
      </p:sp>
      <p:sp>
        <p:nvSpPr>
          <p:cNvPr id="28675" name="Rectangle 3"/>
          <p:cNvSpPr>
            <a:spLocks noGrp="1" noChangeArrowheads="1"/>
          </p:cNvSpPr>
          <p:nvPr>
            <p:ph idx="1"/>
          </p:nvPr>
        </p:nvSpPr>
        <p:spPr/>
        <p:txBody>
          <a:bodyPr>
            <a:normAutofit/>
          </a:bodyPr>
          <a:lstStyle/>
          <a:p>
            <a:pPr>
              <a:lnSpc>
                <a:spcPct val="80000"/>
              </a:lnSpc>
            </a:pPr>
            <a:r>
              <a:rPr lang="it-IT" altLang="it-IT" sz="2600" smtClean="0"/>
              <a:t>In caso di aumento delle richieste metaboliche, il circolo coronarico non è più in grado di far fronte alle richieste con comparsa di ischemia. </a:t>
            </a:r>
          </a:p>
          <a:p>
            <a:pPr>
              <a:lnSpc>
                <a:spcPct val="80000"/>
              </a:lnSpc>
            </a:pPr>
            <a:r>
              <a:rPr lang="it-IT" altLang="it-IT" sz="2600" u="sng" smtClean="0"/>
              <a:t>L</a:t>
            </a:r>
            <a:r>
              <a:rPr lang="ja-JP" altLang="it-IT" sz="2600" u="sng" smtClean="0">
                <a:latin typeface="Arial" pitchFamily="34" charset="0"/>
              </a:rPr>
              <a:t>’ </a:t>
            </a:r>
            <a:r>
              <a:rPr lang="it-IT" altLang="it-IT" sz="2600" u="sng" smtClean="0"/>
              <a:t>ischemia interessa inizialmente gli strati subendocardici</a:t>
            </a:r>
            <a:r>
              <a:rPr lang="it-IT" altLang="it-IT" sz="2600" smtClean="0"/>
              <a:t> </a:t>
            </a:r>
          </a:p>
          <a:p>
            <a:pPr>
              <a:lnSpc>
                <a:spcPct val="80000"/>
              </a:lnSpc>
            </a:pPr>
            <a:r>
              <a:rPr lang="it-IT" altLang="it-IT" sz="2600" smtClean="0"/>
              <a:t>Una modulazione del tono coronarico legato a fattori neuroumorali può modificare temporaneamente la riserva coronarica; questo spiega la variabilità della soglia ischemica che abitualmente si osserva in clinica anche nello stesso soggetto.</a:t>
            </a:r>
          </a:p>
          <a:p>
            <a:pPr>
              <a:lnSpc>
                <a:spcPct val="80000"/>
              </a:lnSpc>
            </a:pPr>
            <a:endParaRPr lang="it-IT" altLang="it-IT" sz="2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it-IT" altLang="it-IT" sz="4000" b="1" smtClean="0"/>
              <a:t>Determinanti del consumo miocardico di O2</a:t>
            </a:r>
            <a:endParaRPr lang="it-IT" altLang="it-IT" sz="4000" smtClean="0"/>
          </a:p>
        </p:txBody>
      </p:sp>
      <p:sp>
        <p:nvSpPr>
          <p:cNvPr id="23555" name="Rectangle 3"/>
          <p:cNvSpPr>
            <a:spLocks noGrp="1" noChangeArrowheads="1"/>
          </p:cNvSpPr>
          <p:nvPr>
            <p:ph idx="1"/>
          </p:nvPr>
        </p:nvSpPr>
        <p:spPr>
          <a:xfrm>
            <a:off x="457200" y="1828800"/>
            <a:ext cx="8229600" cy="3429000"/>
          </a:xfrm>
        </p:spPr>
        <p:txBody>
          <a:bodyPr rtlCol="0">
            <a:normAutofit fontScale="85000" lnSpcReduction="20000"/>
          </a:bodyPr>
          <a:lstStyle/>
          <a:p>
            <a:pPr fontAlgn="auto">
              <a:lnSpc>
                <a:spcPct val="80000"/>
              </a:lnSpc>
              <a:spcAft>
                <a:spcPts val="0"/>
              </a:spcAft>
              <a:buClr>
                <a:schemeClr val="accent1">
                  <a:lumMod val="60000"/>
                  <a:lumOff val="40000"/>
                </a:schemeClr>
              </a:buClr>
              <a:defRPr/>
            </a:pPr>
            <a:r>
              <a:rPr lang="it-IT">
                <a:solidFill>
                  <a:schemeClr val="tx1">
                    <a:lumMod val="65000"/>
                    <a:lumOff val="35000"/>
                  </a:schemeClr>
                </a:solidFill>
              </a:rPr>
              <a:t>Il cuore è un organo aerobio e, fisiologicamente, la determinazione del fabbisogno miocardico di O2 fornisce un indice accurato del suo metabolismo complessivo.</a:t>
            </a:r>
          </a:p>
          <a:p>
            <a:pPr fontAlgn="auto">
              <a:lnSpc>
                <a:spcPct val="80000"/>
              </a:lnSpc>
              <a:spcAft>
                <a:spcPts val="0"/>
              </a:spcAft>
              <a:buClr>
                <a:schemeClr val="accent1">
                  <a:lumMod val="60000"/>
                  <a:lumOff val="40000"/>
                </a:schemeClr>
              </a:buClr>
              <a:defRPr/>
            </a:pPr>
            <a:endParaRPr lang="it-IT">
              <a:solidFill>
                <a:schemeClr val="tx1">
                  <a:lumMod val="65000"/>
                  <a:lumOff val="35000"/>
                </a:schemeClr>
              </a:solidFill>
            </a:endParaRPr>
          </a:p>
          <a:p>
            <a:pPr fontAlgn="auto">
              <a:lnSpc>
                <a:spcPct val="80000"/>
              </a:lnSpc>
              <a:spcAft>
                <a:spcPts val="0"/>
              </a:spcAft>
              <a:buClr>
                <a:schemeClr val="accent1">
                  <a:lumMod val="60000"/>
                  <a:lumOff val="40000"/>
                </a:schemeClr>
              </a:buClr>
              <a:defRPr/>
            </a:pPr>
            <a:r>
              <a:rPr lang="it-IT">
                <a:solidFill>
                  <a:schemeClr val="tx1">
                    <a:lumMod val="65000"/>
                    <a:lumOff val="35000"/>
                  </a:schemeClr>
                </a:solidFill>
              </a:rPr>
              <a:t>I principali determinanti del consumo miocardico di O2 sono:</a:t>
            </a:r>
          </a:p>
          <a:p>
            <a:pPr fontAlgn="auto">
              <a:lnSpc>
                <a:spcPct val="80000"/>
              </a:lnSpc>
              <a:spcAft>
                <a:spcPts val="0"/>
              </a:spcAft>
              <a:buClr>
                <a:schemeClr val="accent1">
                  <a:lumMod val="60000"/>
                  <a:lumOff val="40000"/>
                </a:schemeClr>
              </a:buClr>
              <a:defRPr/>
            </a:pPr>
            <a:endParaRPr lang="it-IT">
              <a:solidFill>
                <a:schemeClr val="tx1">
                  <a:lumMod val="65000"/>
                  <a:lumOff val="35000"/>
                </a:schemeClr>
              </a:solidFill>
            </a:endParaRPr>
          </a:p>
          <a:p>
            <a:pPr fontAlgn="auto">
              <a:lnSpc>
                <a:spcPct val="80000"/>
              </a:lnSpc>
              <a:spcAft>
                <a:spcPts val="0"/>
              </a:spcAft>
              <a:buClr>
                <a:schemeClr val="accent1">
                  <a:lumMod val="60000"/>
                  <a:lumOff val="40000"/>
                </a:schemeClr>
              </a:buClr>
              <a:buFontTx/>
              <a:buNone/>
              <a:defRPr/>
            </a:pPr>
            <a:r>
              <a:rPr lang="it-IT">
                <a:solidFill>
                  <a:schemeClr val="tx1">
                    <a:lumMod val="65000"/>
                    <a:lumOff val="35000"/>
                  </a:schemeClr>
                </a:solidFill>
              </a:rPr>
              <a:t>      • frequenza cardiaca, </a:t>
            </a:r>
          </a:p>
          <a:p>
            <a:pPr fontAlgn="auto">
              <a:lnSpc>
                <a:spcPct val="80000"/>
              </a:lnSpc>
              <a:spcAft>
                <a:spcPts val="0"/>
              </a:spcAft>
              <a:buClr>
                <a:schemeClr val="accent1">
                  <a:lumMod val="60000"/>
                  <a:lumOff val="40000"/>
                </a:schemeClr>
              </a:buClr>
              <a:buFontTx/>
              <a:buNone/>
              <a:defRPr/>
            </a:pPr>
            <a:r>
              <a:rPr lang="it-IT">
                <a:solidFill>
                  <a:schemeClr val="tx1">
                    <a:lumMod val="65000"/>
                    <a:lumOff val="35000"/>
                  </a:schemeClr>
                </a:solidFill>
              </a:rPr>
              <a:t>      • contrattilità, </a:t>
            </a:r>
          </a:p>
          <a:p>
            <a:pPr fontAlgn="auto">
              <a:lnSpc>
                <a:spcPct val="80000"/>
              </a:lnSpc>
              <a:spcAft>
                <a:spcPts val="0"/>
              </a:spcAft>
              <a:buClr>
                <a:schemeClr val="accent1">
                  <a:lumMod val="60000"/>
                  <a:lumOff val="40000"/>
                </a:schemeClr>
              </a:buClr>
              <a:buFontTx/>
              <a:buNone/>
              <a:defRPr/>
            </a:pPr>
            <a:r>
              <a:rPr lang="it-IT">
                <a:solidFill>
                  <a:schemeClr val="tx1">
                    <a:lumMod val="65000"/>
                    <a:lumOff val="35000"/>
                  </a:schemeClr>
                </a:solidFill>
              </a:rPr>
              <a:t>      • tensione di parete. </a:t>
            </a:r>
          </a:p>
        </p:txBody>
      </p:sp>
      <p:sp>
        <p:nvSpPr>
          <p:cNvPr id="40963" name="Rectangle 4"/>
          <p:cNvSpPr>
            <a:spLocks noChangeArrowheads="1"/>
          </p:cNvSpPr>
          <p:nvPr/>
        </p:nvSpPr>
        <p:spPr bwMode="auto">
          <a:xfrm>
            <a:off x="4648200" y="3733800"/>
            <a:ext cx="4038600" cy="457200"/>
          </a:xfrm>
          <a:prstGeom prst="rect">
            <a:avLst/>
          </a:prstGeom>
          <a:solidFill>
            <a:schemeClr val="accent1"/>
          </a:solidFill>
          <a:ln w="9525">
            <a:solidFill>
              <a:srgbClr val="000066"/>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a:r>
              <a:rPr lang="it-IT" altLang="it-IT" sz="1200">
                <a:solidFill>
                  <a:schemeClr val="accent2"/>
                </a:solidFill>
              </a:rPr>
              <a:t>L</a:t>
            </a:r>
            <a:r>
              <a:rPr lang="ja-JP" altLang="it-IT" sz="1200">
                <a:solidFill>
                  <a:schemeClr val="accent2"/>
                </a:solidFill>
                <a:latin typeface="Arial" pitchFamily="34" charset="0"/>
              </a:rPr>
              <a:t>’</a:t>
            </a:r>
            <a:r>
              <a:rPr lang="it-IT" altLang="it-IT" sz="1200">
                <a:solidFill>
                  <a:schemeClr val="accent2"/>
                </a:solidFill>
              </a:rPr>
              <a:t>aumento della frequenza cardiaca aumenta il MVO2;</a:t>
            </a:r>
          </a:p>
          <a:p>
            <a:pPr algn="ctr"/>
            <a:r>
              <a:rPr lang="it-IT" altLang="it-IT" sz="1200">
                <a:solidFill>
                  <a:schemeClr val="accent2"/>
                </a:solidFill>
              </a:rPr>
              <a:t> inoltre la tachicardia agisce riducendo il flusso coronarico.</a:t>
            </a:r>
          </a:p>
        </p:txBody>
      </p:sp>
      <p:sp>
        <p:nvSpPr>
          <p:cNvPr id="40964" name="Rectangle 6"/>
          <p:cNvSpPr>
            <a:spLocks noChangeArrowheads="1"/>
          </p:cNvSpPr>
          <p:nvPr/>
        </p:nvSpPr>
        <p:spPr bwMode="auto">
          <a:xfrm>
            <a:off x="4572000" y="4495800"/>
            <a:ext cx="4114800" cy="304800"/>
          </a:xfrm>
          <a:prstGeom prst="rect">
            <a:avLst/>
          </a:prstGeom>
          <a:solidFill>
            <a:schemeClr val="accent1"/>
          </a:solidFill>
          <a:ln w="9525">
            <a:solidFill>
              <a:srgbClr val="000066"/>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a:r>
              <a:rPr lang="it-IT" altLang="it-IT" sz="1200">
                <a:solidFill>
                  <a:schemeClr val="accent2"/>
                </a:solidFill>
              </a:rPr>
              <a:t>Quanto essa è maggiore, tanto più alto è il consumo di O2</a:t>
            </a:r>
            <a:r>
              <a:rPr lang="it-IT" altLang="it-IT">
                <a:solidFill>
                  <a:schemeClr val="accent2"/>
                </a:solidFill>
              </a:rPr>
              <a:t>.</a:t>
            </a:r>
          </a:p>
        </p:txBody>
      </p:sp>
      <p:sp>
        <p:nvSpPr>
          <p:cNvPr id="40965" name="Rectangle 8"/>
          <p:cNvSpPr>
            <a:spLocks noChangeArrowheads="1"/>
          </p:cNvSpPr>
          <p:nvPr/>
        </p:nvSpPr>
        <p:spPr bwMode="auto">
          <a:xfrm>
            <a:off x="4648200" y="5105400"/>
            <a:ext cx="4191000" cy="457200"/>
          </a:xfrm>
          <a:prstGeom prst="rect">
            <a:avLst/>
          </a:prstGeom>
          <a:solidFill>
            <a:schemeClr val="accent1"/>
          </a:solidFill>
          <a:ln w="9525">
            <a:solidFill>
              <a:srgbClr val="000066"/>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200">
                <a:solidFill>
                  <a:schemeClr val="accent2"/>
                </a:solidFill>
              </a:rPr>
              <a:t>Tensione di parete della cavità cardiaca (= </a:t>
            </a:r>
            <a:r>
              <a:rPr lang="it-IT" altLang="it-IT" sz="1200" i="1">
                <a:solidFill>
                  <a:schemeClr val="accent2"/>
                </a:solidFill>
              </a:rPr>
              <a:t>postcarico)</a:t>
            </a:r>
          </a:p>
          <a:p>
            <a:r>
              <a:rPr lang="it-IT" altLang="it-IT" sz="1200">
                <a:solidFill>
                  <a:schemeClr val="accent2"/>
                </a:solidFill>
              </a:rPr>
              <a:t>Dipendente da tre fattori:</a:t>
            </a:r>
          </a:p>
        </p:txBody>
      </p:sp>
      <p:sp>
        <p:nvSpPr>
          <p:cNvPr id="40966" name="Rectangle 10"/>
          <p:cNvSpPr>
            <a:spLocks noChangeArrowheads="1"/>
          </p:cNvSpPr>
          <p:nvPr/>
        </p:nvSpPr>
        <p:spPr bwMode="auto">
          <a:xfrm>
            <a:off x="4800600" y="6019800"/>
            <a:ext cx="3886200" cy="609600"/>
          </a:xfrm>
          <a:prstGeom prst="rect">
            <a:avLst/>
          </a:prstGeom>
          <a:solidFill>
            <a:schemeClr val="accent1"/>
          </a:solidFill>
          <a:ln w="9525">
            <a:solidFill>
              <a:srgbClr val="000066"/>
            </a:solidFill>
            <a:miter lim="800000"/>
            <a:headEnd/>
            <a:tailEnd/>
          </a:ln>
        </p:spPr>
        <p:txBody>
          <a:bodyPr wrap="none" anchor="ctr"/>
          <a:lstStyle>
            <a:lvl1pPr marL="342900" indent="-342900">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buFontTx/>
              <a:buChar char="•"/>
            </a:pPr>
            <a:r>
              <a:rPr lang="it-IT" altLang="it-IT" sz="1400" b="1" i="1">
                <a:solidFill>
                  <a:schemeClr val="accent2"/>
                </a:solidFill>
              </a:rPr>
              <a:t>la pressione sviluppata al suo interno </a:t>
            </a:r>
          </a:p>
          <a:p>
            <a:pPr>
              <a:buFontTx/>
              <a:buChar char="•"/>
            </a:pPr>
            <a:r>
              <a:rPr lang="it-IT" altLang="it-IT" sz="1400" b="1" i="1">
                <a:solidFill>
                  <a:schemeClr val="accent2"/>
                </a:solidFill>
              </a:rPr>
              <a:t>il raggio medio della cavità</a:t>
            </a:r>
          </a:p>
          <a:p>
            <a:pPr>
              <a:buFontTx/>
              <a:buChar char="•"/>
            </a:pPr>
            <a:r>
              <a:rPr lang="it-IT" altLang="it-IT" sz="1400" b="1" i="1">
                <a:solidFill>
                  <a:schemeClr val="accent2"/>
                </a:solidFill>
              </a:rPr>
              <a:t>Lo spessore parietale</a:t>
            </a:r>
          </a:p>
        </p:txBody>
      </p:sp>
      <p:sp>
        <p:nvSpPr>
          <p:cNvPr id="40967" name="Line 13"/>
          <p:cNvSpPr>
            <a:spLocks noChangeShapeType="1"/>
          </p:cNvSpPr>
          <p:nvPr/>
        </p:nvSpPr>
        <p:spPr bwMode="auto">
          <a:xfrm>
            <a:off x="6553200" y="5562600"/>
            <a:ext cx="0" cy="3810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0968" name="Line 14"/>
          <p:cNvSpPr>
            <a:spLocks noChangeShapeType="1"/>
          </p:cNvSpPr>
          <p:nvPr/>
        </p:nvSpPr>
        <p:spPr bwMode="auto">
          <a:xfrm>
            <a:off x="6553200" y="4191000"/>
            <a:ext cx="0" cy="3048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698750" y="893763"/>
            <a:ext cx="3209925" cy="519112"/>
          </a:xfrm>
          <a:prstGeom prst="rect">
            <a:avLst/>
          </a:prstGeom>
          <a:noFill/>
          <a:ln>
            <a:noFill/>
          </a:ln>
          <a:effectLst/>
          <a:extLst/>
        </p:spPr>
        <p:txBody>
          <a:bodyPr wrap="none">
            <a:spAutoFit/>
          </a:bodyPr>
          <a:lstStyle/>
          <a:p>
            <a:pPr fontAlgn="auto">
              <a:spcBef>
                <a:spcPts val="0"/>
              </a:spcBef>
              <a:spcAft>
                <a:spcPts val="0"/>
              </a:spcAft>
              <a:defRPr/>
            </a:pPr>
            <a:r>
              <a:rPr lang="it-IT" sz="2800" b="1">
                <a:effectLst>
                  <a:outerShdw blurRad="38100" dist="38100" dir="2700000" algn="tl">
                    <a:srgbClr val="000000"/>
                  </a:outerShdw>
                </a:effectLst>
                <a:latin typeface="+mn-lt"/>
              </a:rPr>
              <a:t>ATEROSCLEROSI</a:t>
            </a:r>
          </a:p>
        </p:txBody>
      </p:sp>
      <p:sp>
        <p:nvSpPr>
          <p:cNvPr id="36868" name="Text Box 4"/>
          <p:cNvSpPr txBox="1">
            <a:spLocks noChangeArrowheads="1"/>
          </p:cNvSpPr>
          <p:nvPr/>
        </p:nvSpPr>
        <p:spPr bwMode="auto">
          <a:xfrm>
            <a:off x="473075" y="1843088"/>
            <a:ext cx="826928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just">
              <a:lnSpc>
                <a:spcPct val="120000"/>
              </a:lnSpc>
            </a:pPr>
            <a:r>
              <a:rPr lang="it-IT" altLang="it-IT" sz="3200"/>
              <a:t>L</a:t>
            </a:r>
            <a:r>
              <a:rPr lang="ja-JP" altLang="it-IT" sz="3200">
                <a:latin typeface="Arial" pitchFamily="34" charset="0"/>
              </a:rPr>
              <a:t>’</a:t>
            </a:r>
            <a:r>
              <a:rPr lang="it-IT" altLang="it-IT" sz="3200"/>
              <a:t>aterosclerosi, che rappresenta la principale causa di morte nel mondo occidentale, è un processo patologico progressivo, multifattoriale, coinvolgente la parete delle arterie, che generalmente inizia nell</a:t>
            </a:r>
            <a:r>
              <a:rPr lang="ja-JP" altLang="it-IT" sz="3200">
                <a:latin typeface="Arial" pitchFamily="34" charset="0"/>
              </a:rPr>
              <a:t>’</a:t>
            </a:r>
            <a:r>
              <a:rPr lang="it-IT" altLang="it-IT" sz="3200"/>
              <a:t>infanzia, e ha le sue  manifestazioni cliniche nell</a:t>
            </a:r>
            <a:r>
              <a:rPr lang="ja-JP" altLang="it-IT" sz="3200">
                <a:latin typeface="Arial" pitchFamily="34" charset="0"/>
              </a:rPr>
              <a:t>’</a:t>
            </a:r>
            <a:r>
              <a:rPr lang="it-IT" altLang="it-IT" sz="3200"/>
              <a:t>età adulta.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ssolve">
                                      <p:cBhvr>
                                        <p:cTn id="7"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Text Box 10"/>
          <p:cNvSpPr txBox="1">
            <a:spLocks noChangeArrowheads="1"/>
          </p:cNvSpPr>
          <p:nvPr/>
        </p:nvSpPr>
        <p:spPr bwMode="auto">
          <a:xfrm>
            <a:off x="2224088" y="-6350"/>
            <a:ext cx="460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2400" b="1"/>
              <a:t>Patogenesi dell</a:t>
            </a:r>
            <a:r>
              <a:rPr lang="ja-JP" altLang="it-IT" sz="2400" b="1">
                <a:latin typeface="Arial" pitchFamily="34" charset="0"/>
              </a:rPr>
              <a:t>’</a:t>
            </a:r>
            <a:r>
              <a:rPr lang="it-IT" altLang="it-IT" sz="2400" b="1"/>
              <a:t>Aterosclerosi</a:t>
            </a:r>
          </a:p>
        </p:txBody>
      </p:sp>
      <p:grpSp>
        <p:nvGrpSpPr>
          <p:cNvPr id="30729" name="Group 13"/>
          <p:cNvGrpSpPr>
            <a:grpSpLocks/>
          </p:cNvGrpSpPr>
          <p:nvPr/>
        </p:nvGrpSpPr>
        <p:grpSpPr bwMode="auto">
          <a:xfrm>
            <a:off x="320675" y="698500"/>
            <a:ext cx="8431213" cy="5313363"/>
            <a:chOff x="237" y="544"/>
            <a:chExt cx="5311" cy="3347"/>
          </a:xfrm>
        </p:grpSpPr>
        <p:pic>
          <p:nvPicPr>
            <p:cNvPr id="3073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 y="544"/>
              <a:ext cx="5311" cy="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7" name="Object 7"/>
            <p:cNvGraphicFramePr>
              <a:graphicFrameLocks noChangeAspect="1"/>
            </p:cNvGraphicFramePr>
            <p:nvPr/>
          </p:nvGraphicFramePr>
          <p:xfrm>
            <a:off x="332" y="1418"/>
            <a:ext cx="1123" cy="310"/>
          </p:xfrm>
          <a:graphic>
            <a:graphicData uri="http://schemas.openxmlformats.org/presentationml/2006/ole">
              <mc:AlternateContent xmlns:mc="http://schemas.openxmlformats.org/markup-compatibility/2006">
                <mc:Choice xmlns:v="urn:schemas-microsoft-com:vml" Requires="v">
                  <p:oleObj spid="_x0000_s30734" name="Fotografia Photo Editor" r:id="rId5" imgW="1209524" imgH="476316" progId="">
                    <p:embed/>
                  </p:oleObj>
                </mc:Choice>
                <mc:Fallback>
                  <p:oleObj name="Fotografia Photo Editor" r:id="rId5" imgW="1209524" imgH="476316" progId="">
                    <p:embed/>
                    <p:pic>
                      <p:nvPicPr>
                        <p:cNvPr id="0" name="Object 7"/>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332" y="1418"/>
                          <a:ext cx="11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8437" name="Text Box 5"/>
            <p:cNvSpPr txBox="1">
              <a:spLocks noChangeArrowheads="1"/>
            </p:cNvSpPr>
            <p:nvPr/>
          </p:nvSpPr>
          <p:spPr bwMode="auto">
            <a:xfrm>
              <a:off x="259" y="577"/>
              <a:ext cx="3211" cy="1136"/>
            </a:xfrm>
            <a:prstGeom prst="rect">
              <a:avLst/>
            </a:prstGeom>
            <a:solidFill>
              <a:schemeClr val="bg1"/>
            </a:solidFill>
            <a:ln w="9525">
              <a:solidFill>
                <a:schemeClr val="folHlink"/>
              </a:solidFill>
              <a:miter lim="800000"/>
              <a:headEnd/>
              <a:tailEnd/>
            </a:ln>
            <a:effectLst>
              <a:outerShdw blurRad="63500" dist="46662" dir="3284183" algn="ctr" rotWithShape="0">
                <a:schemeClr val="bg2">
                  <a:alpha val="74998"/>
                </a:schemeClr>
              </a:outerShdw>
            </a:effectLst>
          </p:spPr>
          <p:txBody>
            <a:bodyPr>
              <a:spAutoFit/>
            </a:bodyPr>
            <a:lstStyle/>
            <a:p>
              <a:pPr fontAlgn="auto">
                <a:spcBef>
                  <a:spcPts val="0"/>
                </a:spcBef>
                <a:spcAft>
                  <a:spcPts val="0"/>
                </a:spcAft>
                <a:defRPr/>
              </a:pPr>
              <a:r>
                <a:rPr lang="it-IT" sz="1400" b="1">
                  <a:latin typeface="+mn-lt"/>
                </a:rPr>
                <a:t>L</a:t>
              </a:r>
              <a:r>
                <a:rPr lang="ja-JP" altLang="it-IT" sz="1400" b="1">
                  <a:latin typeface="Arial"/>
                </a:rPr>
                <a:t>’</a:t>
              </a:r>
              <a:r>
                <a:rPr lang="it-IT" sz="1400" b="1">
                  <a:latin typeface="+mn-lt"/>
                </a:rPr>
                <a:t>esatto meccanismo dell</a:t>
              </a:r>
              <a:r>
                <a:rPr lang="ja-JP" altLang="it-IT" sz="1400" b="1">
                  <a:latin typeface="Arial"/>
                </a:rPr>
                <a:t>’</a:t>
              </a:r>
              <a:r>
                <a:rPr lang="it-IT" sz="1400" b="1">
                  <a:latin typeface="+mn-lt"/>
                </a:rPr>
                <a:t>aterosclerosi non è conosciuto completamente anche se l</a:t>
              </a:r>
              <a:r>
                <a:rPr lang="ja-JP" altLang="it-IT" sz="1400" b="1">
                  <a:latin typeface="Arial"/>
                </a:rPr>
                <a:t>’</a:t>
              </a:r>
              <a:r>
                <a:rPr lang="it-IT" sz="1400" b="1">
                  <a:latin typeface="+mn-lt"/>
                </a:rPr>
                <a:t>evento chiave sembra essere una qualche forma di danno della parete arteriosa.</a:t>
              </a:r>
            </a:p>
            <a:p>
              <a:pPr fontAlgn="auto">
                <a:spcBef>
                  <a:spcPts val="0"/>
                </a:spcBef>
                <a:spcAft>
                  <a:spcPts val="0"/>
                </a:spcAft>
                <a:defRPr/>
              </a:pPr>
              <a:r>
                <a:rPr lang="it-IT" sz="1400" b="1">
                  <a:latin typeface="+mn-lt"/>
                </a:rPr>
                <a:t>Questo altera la barriera endoteliale e modifica le attività delle cellule endoteliali, portando allo sviluppo delle lesioni aterosclerotiche. </a:t>
              </a:r>
            </a:p>
            <a:p>
              <a:pPr fontAlgn="auto">
                <a:spcBef>
                  <a:spcPts val="0"/>
                </a:spcBef>
                <a:spcAft>
                  <a:spcPts val="0"/>
                </a:spcAft>
                <a:defRPr/>
              </a:pPr>
              <a:endParaRPr lang="it-IT" sz="1400" b="1">
                <a:latin typeface="+mn-lt"/>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2" name="Group 20"/>
          <p:cNvGrpSpPr>
            <a:grpSpLocks/>
          </p:cNvGrpSpPr>
          <p:nvPr/>
        </p:nvGrpSpPr>
        <p:grpSpPr bwMode="auto">
          <a:xfrm>
            <a:off x="447675" y="765175"/>
            <a:ext cx="8437563" cy="5318125"/>
            <a:chOff x="283" y="618"/>
            <a:chExt cx="5315" cy="3350"/>
          </a:xfrm>
        </p:grpSpPr>
        <p:sp>
          <p:nvSpPr>
            <p:cNvPr id="31754" name="Text Box 7"/>
            <p:cNvSpPr txBox="1">
              <a:spLocks noChangeArrowheads="1"/>
            </p:cNvSpPr>
            <p:nvPr/>
          </p:nvSpPr>
          <p:spPr bwMode="auto">
            <a:xfrm>
              <a:off x="2798" y="1872"/>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sz="2400" b="1"/>
            </a:p>
          </p:txBody>
        </p:sp>
        <p:pic>
          <p:nvPicPr>
            <p:cNvPr id="3175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 y="618"/>
              <a:ext cx="5315" cy="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751" name="Object 7"/>
            <p:cNvGraphicFramePr>
              <a:graphicFrameLocks noChangeAspect="1"/>
            </p:cNvGraphicFramePr>
            <p:nvPr/>
          </p:nvGraphicFramePr>
          <p:xfrm>
            <a:off x="458" y="1410"/>
            <a:ext cx="1123" cy="318"/>
          </p:xfrm>
          <a:graphic>
            <a:graphicData uri="http://schemas.openxmlformats.org/presentationml/2006/ole">
              <mc:AlternateContent xmlns:mc="http://schemas.openxmlformats.org/markup-compatibility/2006">
                <mc:Choice xmlns:v="urn:schemas-microsoft-com:vml" Requires="v">
                  <p:oleObj spid="_x0000_s31759" name="Fotografia Photo Editor" r:id="rId5" imgW="1209524" imgH="476316" progId="">
                    <p:embed/>
                  </p:oleObj>
                </mc:Choice>
                <mc:Fallback>
                  <p:oleObj name="Fotografia Photo Editor" r:id="rId5" imgW="1209524" imgH="476316" progId="">
                    <p:embed/>
                    <p:pic>
                      <p:nvPicPr>
                        <p:cNvPr id="0" name="Object 7"/>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458" y="1410"/>
                          <a:ext cx="1123"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9464" name="Text Box 8"/>
            <p:cNvSpPr txBox="1">
              <a:spLocks noChangeArrowheads="1"/>
            </p:cNvSpPr>
            <p:nvPr/>
          </p:nvSpPr>
          <p:spPr bwMode="auto">
            <a:xfrm>
              <a:off x="290" y="637"/>
              <a:ext cx="3560" cy="834"/>
            </a:xfrm>
            <a:prstGeom prst="rect">
              <a:avLst/>
            </a:prstGeom>
            <a:solidFill>
              <a:schemeClr val="bg1"/>
            </a:solidFill>
            <a:ln w="9525">
              <a:solidFill>
                <a:schemeClr val="folHlink"/>
              </a:solidFill>
              <a:miter lim="800000"/>
              <a:headEnd/>
              <a:tailEnd/>
            </a:ln>
            <a:effectLst>
              <a:outerShdw blurRad="63500" dist="46662" dir="3284183" algn="ctr" rotWithShape="0">
                <a:schemeClr val="bg2">
                  <a:alpha val="74998"/>
                </a:schemeClr>
              </a:outerShdw>
            </a:effectLst>
          </p:spPr>
          <p:txBody>
            <a:bodyPr wrap="none">
              <a:spAutoFit/>
            </a:bodyPr>
            <a:lstStyle/>
            <a:p>
              <a:pPr fontAlgn="auto">
                <a:spcBef>
                  <a:spcPts val="0"/>
                </a:spcBef>
                <a:spcAft>
                  <a:spcPts val="0"/>
                </a:spcAft>
                <a:defRPr/>
              </a:pPr>
              <a:r>
                <a:rPr lang="it-IT" sz="1600" b="1">
                  <a:latin typeface="+mn-lt"/>
                </a:rPr>
                <a:t>Lo stadio più precoce nello sviluppo della placca </a:t>
              </a:r>
            </a:p>
            <a:p>
              <a:pPr fontAlgn="auto">
                <a:spcBef>
                  <a:spcPts val="0"/>
                </a:spcBef>
                <a:spcAft>
                  <a:spcPts val="0"/>
                </a:spcAft>
                <a:defRPr/>
              </a:pPr>
              <a:r>
                <a:rPr lang="it-IT" sz="1600" b="1">
                  <a:latin typeface="+mn-lt"/>
                </a:rPr>
                <a:t>aterosclerotica è rappresentato dalla stria lipidica.</a:t>
              </a:r>
            </a:p>
            <a:p>
              <a:pPr fontAlgn="auto">
                <a:spcBef>
                  <a:spcPts val="0"/>
                </a:spcBef>
                <a:spcAft>
                  <a:spcPts val="0"/>
                </a:spcAft>
                <a:defRPr/>
              </a:pPr>
              <a:r>
                <a:rPr lang="it-IT" sz="1600" b="1">
                  <a:latin typeface="+mn-lt"/>
                </a:rPr>
                <a:t>Le strie lipidiche sono aree di ispessimento intimale</a:t>
              </a:r>
            </a:p>
            <a:p>
              <a:pPr fontAlgn="auto">
                <a:spcBef>
                  <a:spcPts val="0"/>
                </a:spcBef>
                <a:spcAft>
                  <a:spcPts val="0"/>
                </a:spcAft>
                <a:defRPr/>
              </a:pPr>
              <a:r>
                <a:rPr lang="it-IT" sz="1600" b="1">
                  <a:latin typeface="+mn-lt"/>
                </a:rPr>
                <a:t>sostenuto dall</a:t>
              </a:r>
              <a:r>
                <a:rPr lang="ja-JP" altLang="it-IT" sz="1600" b="1">
                  <a:latin typeface="Arial"/>
                </a:rPr>
                <a:t>’</a:t>
              </a:r>
              <a:r>
                <a:rPr lang="it-IT" sz="1600" b="1">
                  <a:latin typeface="+mn-lt"/>
                </a:rPr>
                <a:t>accumulo intimale di macrofagi carichi</a:t>
              </a:r>
            </a:p>
            <a:p>
              <a:pPr fontAlgn="auto">
                <a:spcBef>
                  <a:spcPts val="0"/>
                </a:spcBef>
                <a:spcAft>
                  <a:spcPts val="0"/>
                </a:spcAft>
                <a:defRPr/>
              </a:pPr>
              <a:r>
                <a:rPr lang="it-IT" sz="1600" b="1">
                  <a:latin typeface="+mn-lt"/>
                </a:rPr>
                <a:t>di lipidi </a:t>
              </a:r>
            </a:p>
          </p:txBody>
        </p:sp>
      </p:grpSp>
      <p:sp>
        <p:nvSpPr>
          <p:cNvPr id="31753" name="Text Box 14"/>
          <p:cNvSpPr txBox="1">
            <a:spLocks noChangeArrowheads="1"/>
          </p:cNvSpPr>
          <p:nvPr/>
        </p:nvSpPr>
        <p:spPr bwMode="auto">
          <a:xfrm>
            <a:off x="2076450" y="-6350"/>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2400" b="1"/>
              <a:t>Patogenesi dell</a:t>
            </a:r>
            <a:r>
              <a:rPr lang="ja-JP" altLang="it-IT" sz="2400" b="1">
                <a:latin typeface="Arial" pitchFamily="34" charset="0"/>
              </a:rPr>
              <a:t>’</a:t>
            </a:r>
            <a:r>
              <a:rPr lang="it-IT" altLang="it-IT" sz="2400" b="1"/>
              <a:t>Aterosclerosi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Text Box 6"/>
          <p:cNvSpPr txBox="1">
            <a:spLocks noChangeArrowheads="1"/>
          </p:cNvSpPr>
          <p:nvPr/>
        </p:nvSpPr>
        <p:spPr bwMode="auto">
          <a:xfrm>
            <a:off x="2224088" y="-6350"/>
            <a:ext cx="460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2400" b="1"/>
              <a:t>Patogenesi dell</a:t>
            </a:r>
            <a:r>
              <a:rPr lang="ja-JP" altLang="it-IT" sz="2400" b="1">
                <a:latin typeface="Arial" pitchFamily="34" charset="0"/>
              </a:rPr>
              <a:t>’</a:t>
            </a:r>
            <a:r>
              <a:rPr lang="it-IT" altLang="it-IT" sz="2400" b="1"/>
              <a:t>Aterosclerosi</a:t>
            </a:r>
          </a:p>
        </p:txBody>
      </p:sp>
      <p:grpSp>
        <p:nvGrpSpPr>
          <p:cNvPr id="32777" name="Group 18"/>
          <p:cNvGrpSpPr>
            <a:grpSpLocks/>
          </p:cNvGrpSpPr>
          <p:nvPr/>
        </p:nvGrpSpPr>
        <p:grpSpPr bwMode="auto">
          <a:xfrm>
            <a:off x="282575" y="565150"/>
            <a:ext cx="8510588" cy="5419725"/>
            <a:chOff x="215" y="600"/>
            <a:chExt cx="5361" cy="3414"/>
          </a:xfrm>
        </p:grpSpPr>
        <p:pic>
          <p:nvPicPr>
            <p:cNvPr id="3277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 y="600"/>
              <a:ext cx="5361" cy="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775" name="Object 7"/>
            <p:cNvGraphicFramePr>
              <a:graphicFrameLocks noChangeAspect="1"/>
            </p:cNvGraphicFramePr>
            <p:nvPr/>
          </p:nvGraphicFramePr>
          <p:xfrm>
            <a:off x="458" y="1482"/>
            <a:ext cx="1123" cy="270"/>
          </p:xfrm>
          <a:graphic>
            <a:graphicData uri="http://schemas.openxmlformats.org/presentationml/2006/ole">
              <mc:AlternateContent xmlns:mc="http://schemas.openxmlformats.org/markup-compatibility/2006">
                <mc:Choice xmlns:v="urn:schemas-microsoft-com:vml" Requires="v">
                  <p:oleObj spid="_x0000_s32782" name="Fotografia Photo Editor" r:id="rId5" imgW="1209524" imgH="476316" progId="">
                    <p:embed/>
                  </p:oleObj>
                </mc:Choice>
                <mc:Fallback>
                  <p:oleObj name="Fotografia Photo Editor" r:id="rId5" imgW="1209524" imgH="476316" progId="">
                    <p:embed/>
                    <p:pic>
                      <p:nvPicPr>
                        <p:cNvPr id="0" name="Object 7"/>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458" y="1482"/>
                          <a:ext cx="1123"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0493" name="Text Box 13"/>
            <p:cNvSpPr txBox="1">
              <a:spLocks noChangeArrowheads="1"/>
            </p:cNvSpPr>
            <p:nvPr/>
          </p:nvSpPr>
          <p:spPr bwMode="auto">
            <a:xfrm>
              <a:off x="217" y="630"/>
              <a:ext cx="3436" cy="1099"/>
            </a:xfrm>
            <a:prstGeom prst="rect">
              <a:avLst/>
            </a:prstGeom>
            <a:solidFill>
              <a:schemeClr val="bg1"/>
            </a:solidFill>
            <a:ln w="9525">
              <a:solidFill>
                <a:schemeClr val="folHlink"/>
              </a:solidFill>
              <a:miter lim="800000"/>
              <a:headEnd/>
              <a:tailEnd/>
            </a:ln>
            <a:effectLst>
              <a:outerShdw blurRad="63500" dist="46662" dir="3284183" algn="ctr" rotWithShape="0">
                <a:schemeClr val="bg2">
                  <a:alpha val="74998"/>
                </a:schemeClr>
              </a:outerShdw>
            </a:effec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200" b="1"/>
                <a:t>L</a:t>
              </a:r>
              <a:r>
                <a:rPr lang="ja-JP" altLang="it-IT" sz="1200" b="1">
                  <a:latin typeface="Arial" pitchFamily="34" charset="0"/>
                </a:rPr>
                <a:t>’</a:t>
              </a:r>
              <a:r>
                <a:rPr lang="it-IT" altLang="it-IT" sz="1200" b="1"/>
                <a:t>aggregazione dei monociti continua, e dalla media migrano cellule muscolari lisce. Anche queste cellule diventano macrofagi e, come i monociti, cominciano a fagocitare lipidi mentre creano e rilasciano fattori di crescita come il PDGF (fattore di crescita piastrinico). Entrambi i tipi di macrofagi continuano ad inglobare lipidi e diventano cellule schiumose. Quando le cellule schiumose muoiono rilasciano lipidi che vengono fagocitati da altre cellule simili. Il risultato di questa attività cellulare collettiva è un elevato livello di macrofagi, lipidi e fattori di crescita.</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Text Box 9"/>
          <p:cNvSpPr txBox="1">
            <a:spLocks noChangeArrowheads="1"/>
          </p:cNvSpPr>
          <p:nvPr/>
        </p:nvSpPr>
        <p:spPr bwMode="auto">
          <a:xfrm>
            <a:off x="2332038" y="-6350"/>
            <a:ext cx="460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2400" b="1"/>
              <a:t>Patogenesi dell</a:t>
            </a:r>
            <a:r>
              <a:rPr lang="ja-JP" altLang="it-IT" sz="2400" b="1">
                <a:latin typeface="Arial" pitchFamily="34" charset="0"/>
              </a:rPr>
              <a:t>’</a:t>
            </a:r>
            <a:r>
              <a:rPr lang="it-IT" altLang="it-IT" sz="2400" b="1"/>
              <a:t>Aterosclerosi</a:t>
            </a:r>
          </a:p>
        </p:txBody>
      </p:sp>
      <p:grpSp>
        <p:nvGrpSpPr>
          <p:cNvPr id="33801" name="Group 11"/>
          <p:cNvGrpSpPr>
            <a:grpSpLocks/>
          </p:cNvGrpSpPr>
          <p:nvPr/>
        </p:nvGrpSpPr>
        <p:grpSpPr bwMode="auto">
          <a:xfrm>
            <a:off x="376238" y="590550"/>
            <a:ext cx="8507412" cy="5418138"/>
            <a:chOff x="220" y="529"/>
            <a:chExt cx="5359" cy="3413"/>
          </a:xfrm>
        </p:grpSpPr>
        <p:pic>
          <p:nvPicPr>
            <p:cNvPr id="338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 y="529"/>
              <a:ext cx="5359" cy="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799" name="Object 7"/>
            <p:cNvGraphicFramePr>
              <a:graphicFrameLocks noChangeAspect="1"/>
            </p:cNvGraphicFramePr>
            <p:nvPr/>
          </p:nvGraphicFramePr>
          <p:xfrm>
            <a:off x="458" y="1489"/>
            <a:ext cx="1123" cy="287"/>
          </p:xfrm>
          <a:graphic>
            <a:graphicData uri="http://schemas.openxmlformats.org/presentationml/2006/ole">
              <mc:AlternateContent xmlns:mc="http://schemas.openxmlformats.org/markup-compatibility/2006">
                <mc:Choice xmlns:v="urn:schemas-microsoft-com:vml" Requires="v">
                  <p:oleObj spid="_x0000_s33806" name="Fotografia Photo Editor" r:id="rId5" imgW="1209524" imgH="476316" progId="">
                    <p:embed/>
                  </p:oleObj>
                </mc:Choice>
                <mc:Fallback>
                  <p:oleObj name="Fotografia Photo Editor" r:id="rId5" imgW="1209524" imgH="476316" progId="">
                    <p:embed/>
                    <p:pic>
                      <p:nvPicPr>
                        <p:cNvPr id="0" name="Object 7"/>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458" y="1489"/>
                          <a:ext cx="1123"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1511" name="Text Box 7"/>
            <p:cNvSpPr txBox="1">
              <a:spLocks noChangeArrowheads="1"/>
            </p:cNvSpPr>
            <p:nvPr/>
          </p:nvSpPr>
          <p:spPr bwMode="auto">
            <a:xfrm>
              <a:off x="233" y="616"/>
              <a:ext cx="3286" cy="1136"/>
            </a:xfrm>
            <a:prstGeom prst="rect">
              <a:avLst/>
            </a:prstGeom>
            <a:solidFill>
              <a:schemeClr val="bg1"/>
            </a:solidFill>
            <a:ln w="9525">
              <a:solidFill>
                <a:schemeClr val="folHlink"/>
              </a:solidFill>
              <a:miter lim="800000"/>
              <a:headEnd/>
              <a:tailEnd/>
            </a:ln>
            <a:effectLst>
              <a:outerShdw blurRad="63500" dist="46662" dir="3284183" algn="ctr" rotWithShape="0">
                <a:schemeClr val="bg2">
                  <a:alpha val="74998"/>
                </a:schemeClr>
              </a:outerShdw>
            </a:effectLst>
          </p:spPr>
          <p:txBody>
            <a:bodyPr>
              <a:spAutoFit/>
            </a:bodyPr>
            <a:lstStyle/>
            <a:p>
              <a:pPr fontAlgn="auto">
                <a:spcBef>
                  <a:spcPts val="0"/>
                </a:spcBef>
                <a:spcAft>
                  <a:spcPts val="0"/>
                </a:spcAft>
                <a:defRPr/>
              </a:pPr>
              <a:r>
                <a:rPr lang="it-IT" sz="1400" b="1">
                  <a:latin typeface="+mn-lt"/>
                </a:rPr>
                <a:t>Il tessuto connettivo si necrotizza portando alla formazione di un pool ateromatoso alla base della placca. La perdita del rivestimento endoteliale può portare all</a:t>
              </a:r>
              <a:r>
                <a:rPr lang="ja-JP" altLang="it-IT" sz="1400" b="1">
                  <a:latin typeface="Arial"/>
                </a:rPr>
                <a:t>’</a:t>
              </a:r>
              <a:r>
                <a:rPr lang="it-IT" sz="1400" b="1">
                  <a:latin typeface="+mn-lt"/>
                </a:rPr>
                <a:t>attacco di piastrine alla lesione e quindi all</a:t>
              </a:r>
              <a:r>
                <a:rPr lang="ja-JP" altLang="it-IT" sz="1400" b="1">
                  <a:latin typeface="Arial"/>
                </a:rPr>
                <a:t>’</a:t>
              </a:r>
              <a:r>
                <a:rPr lang="it-IT" sz="1400" b="1">
                  <a:latin typeface="+mn-lt"/>
                </a:rPr>
                <a:t>aumento delle sorgenti di fattori di crescita. La progressione ulteriore della lesione, crescita della placca, e l</a:t>
              </a:r>
              <a:r>
                <a:rPr lang="ja-JP" altLang="it-IT" sz="1400" b="1">
                  <a:latin typeface="Arial"/>
                </a:rPr>
                <a:t>’</a:t>
              </a:r>
              <a:r>
                <a:rPr lang="it-IT" sz="1400" b="1">
                  <a:latin typeface="+mn-lt"/>
                </a:rPr>
                <a:t>inclusione di trombi murali sono gli stadi finali del restringimento del lume arterioso.</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p:txBody>
          <a:bodyPr/>
          <a:lstStyle/>
          <a:p>
            <a:r>
              <a:rPr lang="it-IT" altLang="it-IT" smtClean="0"/>
              <a:t>Definizione</a:t>
            </a:r>
          </a:p>
        </p:txBody>
      </p:sp>
      <p:sp>
        <p:nvSpPr>
          <p:cNvPr id="20482" name="Rectangle 5"/>
          <p:cNvSpPr>
            <a:spLocks noGrp="1" noChangeArrowheads="1"/>
          </p:cNvSpPr>
          <p:nvPr>
            <p:ph idx="1"/>
          </p:nvPr>
        </p:nvSpPr>
        <p:spPr>
          <a:xfrm>
            <a:off x="457200" y="1219200"/>
            <a:ext cx="8229600" cy="4906963"/>
          </a:xfrm>
        </p:spPr>
        <p:txBody>
          <a:bodyPr/>
          <a:lstStyle/>
          <a:p>
            <a:pPr algn="ctr">
              <a:lnSpc>
                <a:spcPct val="90000"/>
              </a:lnSpc>
              <a:buFontTx/>
              <a:buNone/>
            </a:pPr>
            <a:endParaRPr lang="it-IT" altLang="it-IT" smtClean="0"/>
          </a:p>
          <a:p>
            <a:pPr algn="ctr">
              <a:lnSpc>
                <a:spcPct val="90000"/>
              </a:lnSpc>
              <a:buFontTx/>
              <a:buNone/>
            </a:pPr>
            <a:endParaRPr lang="it-IT" altLang="it-IT" smtClean="0"/>
          </a:p>
          <a:p>
            <a:pPr algn="ctr">
              <a:lnSpc>
                <a:spcPct val="90000"/>
              </a:lnSpc>
              <a:buFontTx/>
              <a:buNone/>
            </a:pPr>
            <a:r>
              <a:rPr lang="it-IT" altLang="it-IT" smtClean="0"/>
              <a:t>Spettro di malattie a diversa eziologia, in cui il fattore fisiopatologico unificante è rappresentato da uno squilibrio tra la richiesta metabolica e l</a:t>
            </a:r>
            <a:r>
              <a:rPr lang="ja-JP" altLang="it-IT" smtClean="0">
                <a:latin typeface="Arial" pitchFamily="34" charset="0"/>
              </a:rPr>
              <a:t>’</a:t>
            </a:r>
            <a:r>
              <a:rPr lang="it-IT" altLang="it-IT" smtClean="0"/>
              <a:t>apporto di ossigeno al miocardio.</a:t>
            </a:r>
          </a:p>
          <a:p>
            <a:pPr algn="ctr">
              <a:lnSpc>
                <a:spcPct val="90000"/>
              </a:lnSpc>
              <a:buFontTx/>
              <a:buNone/>
            </a:pPr>
            <a:r>
              <a:rPr lang="it-IT" altLang="it-IT" smtClean="0"/>
              <a:t>Questo squilibrio causa un alterazione dell</a:t>
            </a:r>
            <a:r>
              <a:rPr lang="ja-JP" altLang="it-IT" smtClean="0">
                <a:latin typeface="Arial" pitchFamily="34" charset="0"/>
              </a:rPr>
              <a:t>’</a:t>
            </a:r>
            <a:r>
              <a:rPr lang="it-IT" altLang="it-IT" smtClean="0"/>
              <a:t>attività elettrica e della capacità contrattile delle zone colpite</a:t>
            </a:r>
          </a:p>
          <a:p>
            <a:pPr>
              <a:lnSpc>
                <a:spcPct val="90000"/>
              </a:lnSpc>
            </a:pPr>
            <a:endParaRPr lang="it-IT" altLang="it-IT"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713" y="893763"/>
            <a:ext cx="5280025"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Text Box 4"/>
          <p:cNvSpPr txBox="1">
            <a:spLocks noChangeArrowheads="1"/>
          </p:cNvSpPr>
          <p:nvPr/>
        </p:nvSpPr>
        <p:spPr bwMode="auto">
          <a:xfrm>
            <a:off x="1163638" y="315913"/>
            <a:ext cx="688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2400" b="1"/>
              <a:t>ORGANI BERSAGLIO DELL</a:t>
            </a:r>
            <a:r>
              <a:rPr lang="ja-JP" altLang="it-IT" sz="2400" b="1">
                <a:latin typeface="Arial" pitchFamily="34" charset="0"/>
              </a:rPr>
              <a:t>’</a:t>
            </a:r>
            <a:r>
              <a:rPr lang="it-IT" altLang="it-IT" sz="2400" b="1"/>
              <a:t>ATEROSCLEROSI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5" name="Group 15"/>
          <p:cNvGrpSpPr>
            <a:grpSpLocks/>
          </p:cNvGrpSpPr>
          <p:nvPr/>
        </p:nvGrpSpPr>
        <p:grpSpPr bwMode="auto">
          <a:xfrm>
            <a:off x="495300" y="317500"/>
            <a:ext cx="8382000" cy="5313363"/>
            <a:chOff x="192" y="384"/>
            <a:chExt cx="5280" cy="3347"/>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384"/>
              <a:ext cx="5280" cy="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p:cNvSpPr txBox="1">
              <a:spLocks noChangeArrowheads="1"/>
            </p:cNvSpPr>
            <p:nvPr/>
          </p:nvSpPr>
          <p:spPr bwMode="auto">
            <a:xfrm>
              <a:off x="3504" y="429"/>
              <a:ext cx="1308" cy="2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b="1">
                  <a:solidFill>
                    <a:schemeClr val="bg2"/>
                  </a:solidFill>
                </a:rPr>
                <a:t>Ischemia Cronica</a:t>
              </a:r>
            </a:p>
          </p:txBody>
        </p:sp>
        <p:sp>
          <p:nvSpPr>
            <p:cNvPr id="57348" name="Text Box 4"/>
            <p:cNvSpPr txBox="1">
              <a:spLocks noChangeArrowheads="1"/>
            </p:cNvSpPr>
            <p:nvPr/>
          </p:nvSpPr>
          <p:spPr bwMode="auto">
            <a:xfrm>
              <a:off x="3072" y="912"/>
              <a:ext cx="2208" cy="2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a:r>
                <a:rPr lang="it-IT" altLang="it-IT" b="1">
                  <a:solidFill>
                    <a:schemeClr val="bg2"/>
                  </a:solidFill>
                </a:rPr>
                <a:t>Deterioramento mentale</a:t>
              </a:r>
            </a:p>
          </p:txBody>
        </p:sp>
        <p:sp>
          <p:nvSpPr>
            <p:cNvPr id="57349" name="Text Box 5"/>
            <p:cNvSpPr txBox="1">
              <a:spLocks noChangeArrowheads="1"/>
            </p:cNvSpPr>
            <p:nvPr/>
          </p:nvSpPr>
          <p:spPr bwMode="auto">
            <a:xfrm>
              <a:off x="3456" y="1248"/>
              <a:ext cx="1968" cy="1531"/>
            </a:xfrm>
            <a:prstGeom prst="rect">
              <a:avLst/>
            </a:prstGeom>
            <a:solidFill>
              <a:schemeClr val="bg1"/>
            </a:solidFill>
            <a:ln w="38100">
              <a:solidFill>
                <a:schemeClr val="tx1"/>
              </a:solidFill>
              <a:miter lim="800000"/>
              <a:headEnd/>
              <a:tailEnd/>
            </a:ln>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nSpc>
                  <a:spcPct val="120000"/>
                </a:lnSpc>
              </a:pPr>
              <a:r>
                <a:rPr lang="it-IT" altLang="it-IT" sz="1400"/>
                <a:t>La circolazione cerebrale è</a:t>
              </a:r>
            </a:p>
            <a:p>
              <a:pPr>
                <a:lnSpc>
                  <a:spcPct val="120000"/>
                </a:lnSpc>
              </a:pPr>
              <a:r>
                <a:rPr lang="it-IT" altLang="it-IT" sz="1400"/>
                <a:t>particolarmente vulnerabile alla</a:t>
              </a:r>
            </a:p>
            <a:p>
              <a:pPr>
                <a:lnSpc>
                  <a:spcPct val="120000"/>
                </a:lnSpc>
              </a:pPr>
              <a:r>
                <a:rPr lang="it-IT" altLang="it-IT" sz="1400"/>
                <a:t>vasculopatia ipertensiva. </a:t>
              </a:r>
            </a:p>
            <a:p>
              <a:pPr>
                <a:lnSpc>
                  <a:spcPct val="120000"/>
                </a:lnSpc>
              </a:pPr>
              <a:r>
                <a:rPr lang="it-IT" altLang="it-IT" sz="1400"/>
                <a:t>Lo stroke è la maggior causa di morte. </a:t>
              </a:r>
            </a:p>
            <a:p>
              <a:pPr>
                <a:lnSpc>
                  <a:spcPct val="120000"/>
                </a:lnSpc>
              </a:pPr>
              <a:r>
                <a:rPr lang="it-IT" altLang="it-IT" sz="1400"/>
                <a:t>Le lesioni arteriose sono conseguenza dell</a:t>
              </a:r>
              <a:r>
                <a:rPr lang="ja-JP" altLang="it-IT" sz="1400">
                  <a:latin typeface="Arial" pitchFamily="34" charset="0"/>
                </a:rPr>
                <a:t>’</a:t>
              </a:r>
              <a:r>
                <a:rPr lang="it-IT" altLang="it-IT" sz="1400"/>
                <a:t>aterosclerosi.</a:t>
              </a:r>
            </a:p>
            <a:p>
              <a:pPr>
                <a:lnSpc>
                  <a:spcPct val="120000"/>
                </a:lnSpc>
              </a:pPr>
              <a:r>
                <a:rPr lang="it-IT" altLang="it-IT" sz="1400"/>
                <a:t>L</a:t>
              </a:r>
              <a:r>
                <a:rPr lang="ja-JP" altLang="it-IT" sz="1400">
                  <a:latin typeface="Arial" pitchFamily="34" charset="0"/>
                </a:rPr>
                <a:t>’</a:t>
              </a:r>
              <a:r>
                <a:rPr lang="it-IT" altLang="it-IT" sz="1400"/>
                <a:t>infarto cerebrale è più comune dell</a:t>
              </a:r>
              <a:r>
                <a:rPr lang="ja-JP" altLang="it-IT" sz="1400">
                  <a:latin typeface="Arial" pitchFamily="34" charset="0"/>
                </a:rPr>
                <a:t>’</a:t>
              </a:r>
              <a:r>
                <a:rPr lang="it-IT" altLang="it-IT" sz="1400"/>
                <a:t>emorragia. </a:t>
              </a:r>
            </a:p>
          </p:txBody>
        </p:sp>
        <p:sp>
          <p:nvSpPr>
            <p:cNvPr id="57350" name="Text Box 6"/>
            <p:cNvSpPr txBox="1">
              <a:spLocks noChangeArrowheads="1"/>
            </p:cNvSpPr>
            <p:nvPr/>
          </p:nvSpPr>
          <p:spPr bwMode="auto">
            <a:xfrm>
              <a:off x="2304" y="1584"/>
              <a:ext cx="110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400" b="1">
                  <a:solidFill>
                    <a:schemeClr val="bg2"/>
                  </a:solidFill>
                </a:rPr>
                <a:t>Arterie cerebrali</a:t>
              </a:r>
            </a:p>
          </p:txBody>
        </p:sp>
        <p:sp>
          <p:nvSpPr>
            <p:cNvPr id="57351" name="Text Box 7"/>
            <p:cNvSpPr txBox="1">
              <a:spLocks noChangeArrowheads="1"/>
            </p:cNvSpPr>
            <p:nvPr/>
          </p:nvSpPr>
          <p:spPr bwMode="auto">
            <a:xfrm>
              <a:off x="2016" y="1773"/>
              <a:ext cx="986"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400" b="1">
                  <a:solidFill>
                    <a:schemeClr val="bg2"/>
                  </a:solidFill>
                </a:rPr>
                <a:t>Arteria basilare</a:t>
              </a:r>
            </a:p>
          </p:txBody>
        </p:sp>
        <p:sp>
          <p:nvSpPr>
            <p:cNvPr id="57352" name="Text Box 8"/>
            <p:cNvSpPr txBox="1">
              <a:spLocks noChangeArrowheads="1"/>
            </p:cNvSpPr>
            <p:nvPr/>
          </p:nvSpPr>
          <p:spPr bwMode="auto">
            <a:xfrm>
              <a:off x="1680" y="1968"/>
              <a:ext cx="1440" cy="32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400" b="1">
                  <a:solidFill>
                    <a:schemeClr val="bg2"/>
                  </a:solidFill>
                </a:rPr>
                <a:t>Arteria carotide interna</a:t>
              </a:r>
            </a:p>
          </p:txBody>
        </p:sp>
        <p:sp>
          <p:nvSpPr>
            <p:cNvPr id="57353" name="Text Box 9"/>
            <p:cNvSpPr txBox="1">
              <a:spLocks noChangeArrowheads="1"/>
            </p:cNvSpPr>
            <p:nvPr/>
          </p:nvSpPr>
          <p:spPr bwMode="auto">
            <a:xfrm>
              <a:off x="1488" y="2157"/>
              <a:ext cx="112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400" b="1">
                  <a:solidFill>
                    <a:schemeClr val="bg2"/>
                  </a:solidFill>
                </a:rPr>
                <a:t>Arteria vertebrale</a:t>
              </a:r>
            </a:p>
          </p:txBody>
        </p:sp>
        <p:sp>
          <p:nvSpPr>
            <p:cNvPr id="57354" name="Text Box 10"/>
            <p:cNvSpPr txBox="1">
              <a:spLocks noChangeArrowheads="1"/>
            </p:cNvSpPr>
            <p:nvPr/>
          </p:nvSpPr>
          <p:spPr bwMode="auto">
            <a:xfrm>
              <a:off x="3696" y="2863"/>
              <a:ext cx="1296" cy="2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600" b="1"/>
                <a:t>Occlusione acuta</a:t>
              </a:r>
            </a:p>
          </p:txBody>
        </p:sp>
        <p:sp>
          <p:nvSpPr>
            <p:cNvPr id="57355" name="Text Box 11"/>
            <p:cNvSpPr txBox="1">
              <a:spLocks noChangeArrowheads="1"/>
            </p:cNvSpPr>
            <p:nvPr/>
          </p:nvSpPr>
          <p:spPr bwMode="auto">
            <a:xfrm>
              <a:off x="624" y="2880"/>
              <a:ext cx="576" cy="36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600" b="1"/>
                <a:t>Rottura</a:t>
              </a:r>
            </a:p>
          </p:txBody>
        </p:sp>
        <p:sp>
          <p:nvSpPr>
            <p:cNvPr id="57356" name="Text Box 12"/>
            <p:cNvSpPr txBox="1">
              <a:spLocks noChangeArrowheads="1"/>
            </p:cNvSpPr>
            <p:nvPr/>
          </p:nvSpPr>
          <p:spPr bwMode="auto">
            <a:xfrm>
              <a:off x="3504" y="3360"/>
              <a:ext cx="816" cy="25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a:r>
                <a:rPr lang="it-IT" altLang="it-IT" b="1"/>
                <a:t>Infarto</a:t>
              </a:r>
            </a:p>
          </p:txBody>
        </p:sp>
        <p:sp>
          <p:nvSpPr>
            <p:cNvPr id="57357" name="Text Box 13"/>
            <p:cNvSpPr txBox="1">
              <a:spLocks noChangeArrowheads="1"/>
            </p:cNvSpPr>
            <p:nvPr/>
          </p:nvSpPr>
          <p:spPr bwMode="auto">
            <a:xfrm>
              <a:off x="528" y="3360"/>
              <a:ext cx="1008" cy="25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a:r>
                <a:rPr lang="it-IT" altLang="it-IT" b="1"/>
                <a:t>Emorragia</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9"/>
          <p:cNvGrpSpPr>
            <a:grpSpLocks/>
          </p:cNvGrpSpPr>
          <p:nvPr/>
        </p:nvGrpSpPr>
        <p:grpSpPr bwMode="auto">
          <a:xfrm>
            <a:off x="261938" y="233363"/>
            <a:ext cx="8305800" cy="5370512"/>
            <a:chOff x="240" y="432"/>
            <a:chExt cx="5232" cy="3383"/>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432"/>
              <a:ext cx="5232" cy="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4"/>
            <p:cNvSpPr txBox="1">
              <a:spLocks noChangeArrowheads="1"/>
            </p:cNvSpPr>
            <p:nvPr/>
          </p:nvSpPr>
          <p:spPr bwMode="auto">
            <a:xfrm>
              <a:off x="1440" y="960"/>
              <a:ext cx="1152" cy="40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b="1">
                  <a:solidFill>
                    <a:schemeClr val="bg2"/>
                  </a:solidFill>
                </a:rPr>
                <a:t>Aterosclerosi intrarenale</a:t>
              </a:r>
            </a:p>
          </p:txBody>
        </p:sp>
        <p:sp>
          <p:nvSpPr>
            <p:cNvPr id="58372" name="Text Box 5"/>
            <p:cNvSpPr txBox="1">
              <a:spLocks noChangeArrowheads="1"/>
            </p:cNvSpPr>
            <p:nvPr/>
          </p:nvSpPr>
          <p:spPr bwMode="auto">
            <a:xfrm>
              <a:off x="3216" y="1968"/>
              <a:ext cx="1584" cy="2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a:r>
                <a:rPr lang="it-IT" altLang="it-IT" sz="1600" b="1">
                  <a:solidFill>
                    <a:schemeClr val="bg2"/>
                  </a:solidFill>
                </a:rPr>
                <a:t>Ipertensione, uremia</a:t>
              </a:r>
            </a:p>
          </p:txBody>
        </p:sp>
        <p:sp>
          <p:nvSpPr>
            <p:cNvPr id="58373" name="Text Box 6"/>
            <p:cNvSpPr txBox="1">
              <a:spLocks noChangeArrowheads="1"/>
            </p:cNvSpPr>
            <p:nvPr/>
          </p:nvSpPr>
          <p:spPr bwMode="auto">
            <a:xfrm>
              <a:off x="1824" y="2688"/>
              <a:ext cx="1392" cy="2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600" b="1">
                  <a:solidFill>
                    <a:schemeClr val="bg2"/>
                  </a:solidFill>
                </a:rPr>
                <a:t>Stenosi extrarenale</a:t>
              </a:r>
            </a:p>
          </p:txBody>
        </p:sp>
        <p:sp>
          <p:nvSpPr>
            <p:cNvPr id="58374" name="Text Box 7"/>
            <p:cNvSpPr txBox="1">
              <a:spLocks noChangeArrowheads="1"/>
            </p:cNvSpPr>
            <p:nvPr/>
          </p:nvSpPr>
          <p:spPr bwMode="auto">
            <a:xfrm>
              <a:off x="2064" y="3168"/>
              <a:ext cx="912" cy="3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600" b="1">
                  <a:solidFill>
                    <a:schemeClr val="bg2"/>
                  </a:solidFill>
                </a:rPr>
                <a:t>Ipertensione</a:t>
              </a:r>
            </a:p>
          </p:txBody>
        </p:sp>
        <p:sp>
          <p:nvSpPr>
            <p:cNvPr id="58375" name="Text Box 8"/>
            <p:cNvSpPr txBox="1">
              <a:spLocks noChangeArrowheads="1"/>
            </p:cNvSpPr>
            <p:nvPr/>
          </p:nvSpPr>
          <p:spPr bwMode="auto">
            <a:xfrm>
              <a:off x="3168" y="2208"/>
              <a:ext cx="2026" cy="1450"/>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600"/>
                <a:t>L</a:t>
              </a:r>
              <a:r>
                <a:rPr lang="ja-JP" altLang="it-IT" sz="1600">
                  <a:latin typeface="Arial" pitchFamily="34" charset="0"/>
                </a:rPr>
                <a:t>’</a:t>
              </a:r>
              <a:r>
                <a:rPr lang="it-IT" altLang="it-IT" sz="1600"/>
                <a:t>aterosclerosi colpisce sia le arterie renali che intrarenali. Stenosi delle arterie extrarenali possono causare ipertensione, mentre stenosi intrarenali causano ipertensione ed uremia. Aneurismi delle arterie renali sono comuni e possono causare dissezione e rottura dei vasi.</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11"/>
          <p:cNvGrpSpPr>
            <a:grpSpLocks/>
          </p:cNvGrpSpPr>
          <p:nvPr/>
        </p:nvGrpSpPr>
        <p:grpSpPr bwMode="auto">
          <a:xfrm>
            <a:off x="0" y="241300"/>
            <a:ext cx="8686800" cy="5532438"/>
            <a:chOff x="144" y="384"/>
            <a:chExt cx="5472" cy="3485"/>
          </a:xfrm>
        </p:grpSpPr>
        <p:pic>
          <p:nvPicPr>
            <p:cNvPr id="593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384"/>
              <a:ext cx="5472" cy="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720" y="393"/>
              <a:ext cx="576" cy="17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a:r>
                <a:rPr lang="it-IT" altLang="it-IT" sz="1200" b="1">
                  <a:solidFill>
                    <a:srgbClr val="000000"/>
                  </a:solidFill>
                </a:rPr>
                <a:t>Stenosi</a:t>
              </a:r>
            </a:p>
          </p:txBody>
        </p:sp>
        <p:sp>
          <p:nvSpPr>
            <p:cNvPr id="59396" name="Text Box 4"/>
            <p:cNvSpPr txBox="1">
              <a:spLocks noChangeArrowheads="1"/>
            </p:cNvSpPr>
            <p:nvPr/>
          </p:nvSpPr>
          <p:spPr bwMode="auto">
            <a:xfrm>
              <a:off x="2448" y="393"/>
              <a:ext cx="553" cy="17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a:r>
                <a:rPr lang="it-IT" altLang="it-IT" sz="1200" b="1">
                  <a:solidFill>
                    <a:srgbClr val="000000"/>
                  </a:solidFill>
                </a:rPr>
                <a:t>Rottura</a:t>
              </a:r>
            </a:p>
          </p:txBody>
        </p:sp>
        <p:sp>
          <p:nvSpPr>
            <p:cNvPr id="59397" name="Text Box 5"/>
            <p:cNvSpPr txBox="1">
              <a:spLocks noChangeArrowheads="1"/>
            </p:cNvSpPr>
            <p:nvPr/>
          </p:nvSpPr>
          <p:spPr bwMode="auto">
            <a:xfrm>
              <a:off x="4272" y="392"/>
              <a:ext cx="637" cy="17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200" b="1">
                  <a:solidFill>
                    <a:srgbClr val="000000"/>
                  </a:solidFill>
                </a:rPr>
                <a:t>Occlusione</a:t>
              </a:r>
            </a:p>
          </p:txBody>
        </p:sp>
        <p:sp>
          <p:nvSpPr>
            <p:cNvPr id="59398" name="Text Box 8"/>
            <p:cNvSpPr txBox="1">
              <a:spLocks noChangeArrowheads="1"/>
            </p:cNvSpPr>
            <p:nvPr/>
          </p:nvSpPr>
          <p:spPr bwMode="auto">
            <a:xfrm>
              <a:off x="3168" y="3321"/>
              <a:ext cx="2352" cy="40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a:r>
                <a:rPr lang="it-IT" altLang="it-IT" b="1">
                  <a:solidFill>
                    <a:schemeClr val="bg2"/>
                  </a:solidFill>
                </a:rPr>
                <a:t>Gangrena viscerale o periferica</a:t>
              </a:r>
            </a:p>
          </p:txBody>
        </p:sp>
        <p:sp>
          <p:nvSpPr>
            <p:cNvPr id="59399" name="Text Box 9"/>
            <p:cNvSpPr txBox="1">
              <a:spLocks noChangeArrowheads="1"/>
            </p:cNvSpPr>
            <p:nvPr/>
          </p:nvSpPr>
          <p:spPr bwMode="auto">
            <a:xfrm>
              <a:off x="336" y="3033"/>
              <a:ext cx="2736" cy="7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just">
                <a:lnSpc>
                  <a:spcPct val="130000"/>
                </a:lnSpc>
              </a:pPr>
              <a:r>
                <a:rPr lang="it-IT" altLang="it-IT" sz="1400"/>
                <a:t>L</a:t>
              </a:r>
              <a:r>
                <a:rPr lang="ja-JP" altLang="it-IT" sz="1400">
                  <a:latin typeface="Arial" pitchFamily="34" charset="0"/>
                </a:rPr>
                <a:t>’</a:t>
              </a:r>
              <a:r>
                <a:rPr lang="it-IT" altLang="it-IT" sz="1400"/>
                <a:t>aterosclerosi di questi vasi è spesso secondaria  ad ipertensione. Gli aneurismi possono portare a dissezione e rottura. L</a:t>
              </a:r>
              <a:r>
                <a:rPr lang="ja-JP" altLang="it-IT" sz="1400">
                  <a:latin typeface="Arial" pitchFamily="34" charset="0"/>
                </a:rPr>
                <a:t>’</a:t>
              </a:r>
              <a:r>
                <a:rPr lang="it-IT" altLang="it-IT" sz="1400"/>
                <a:t>occlusione di un</a:t>
              </a:r>
              <a:r>
                <a:rPr lang="ja-JP" altLang="it-IT" sz="1400">
                  <a:latin typeface="Arial" pitchFamily="34" charset="0"/>
                </a:rPr>
                <a:t>’</a:t>
              </a:r>
              <a:r>
                <a:rPr lang="it-IT" altLang="it-IT" sz="1400"/>
                <a:t>arteria può portare a gangrena viscerale o periferica.</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11"/>
          <p:cNvGrpSpPr>
            <a:grpSpLocks/>
          </p:cNvGrpSpPr>
          <p:nvPr/>
        </p:nvGrpSpPr>
        <p:grpSpPr bwMode="auto">
          <a:xfrm>
            <a:off x="420688" y="357188"/>
            <a:ext cx="8534400" cy="5403850"/>
            <a:chOff x="192" y="384"/>
            <a:chExt cx="5376" cy="3404"/>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384"/>
              <a:ext cx="5376" cy="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4"/>
            <p:cNvSpPr txBox="1">
              <a:spLocks noChangeArrowheads="1"/>
            </p:cNvSpPr>
            <p:nvPr/>
          </p:nvSpPr>
          <p:spPr bwMode="auto">
            <a:xfrm>
              <a:off x="374" y="419"/>
              <a:ext cx="1477" cy="212"/>
            </a:xfrm>
            <a:prstGeom prst="rect">
              <a:avLst/>
            </a:prstGeom>
            <a:solidFill>
              <a:srgbClr val="D0C4C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600" b="1">
                  <a:solidFill>
                    <a:srgbClr val="000000"/>
                  </a:solidFill>
                </a:rPr>
                <a:t>Ischemia intermittente</a:t>
              </a:r>
            </a:p>
          </p:txBody>
        </p:sp>
        <p:sp>
          <p:nvSpPr>
            <p:cNvPr id="60420" name="Text Box 5"/>
            <p:cNvSpPr txBox="1">
              <a:spLocks noChangeArrowheads="1"/>
            </p:cNvSpPr>
            <p:nvPr/>
          </p:nvSpPr>
          <p:spPr bwMode="auto">
            <a:xfrm>
              <a:off x="3408" y="429"/>
              <a:ext cx="1121" cy="212"/>
            </a:xfrm>
            <a:prstGeom prst="rect">
              <a:avLst/>
            </a:prstGeom>
            <a:solidFill>
              <a:srgbClr val="D0C4C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600" b="1">
                  <a:solidFill>
                    <a:schemeClr val="bg2"/>
                  </a:solidFill>
                </a:rPr>
                <a:t>Angina pectoris</a:t>
              </a:r>
            </a:p>
          </p:txBody>
        </p:sp>
        <p:sp>
          <p:nvSpPr>
            <p:cNvPr id="60421" name="Text Box 6"/>
            <p:cNvSpPr txBox="1">
              <a:spLocks noChangeArrowheads="1"/>
            </p:cNvSpPr>
            <p:nvPr/>
          </p:nvSpPr>
          <p:spPr bwMode="auto">
            <a:xfrm>
              <a:off x="240" y="2301"/>
              <a:ext cx="822" cy="366"/>
            </a:xfrm>
            <a:prstGeom prst="rect">
              <a:avLst/>
            </a:prstGeom>
            <a:solidFill>
              <a:srgbClr val="D0C4C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600" b="1">
                  <a:solidFill>
                    <a:srgbClr val="000000"/>
                  </a:solidFill>
                </a:rPr>
                <a:t>Fibrosi </a:t>
              </a:r>
            </a:p>
            <a:p>
              <a:r>
                <a:rPr lang="it-IT" altLang="it-IT" sz="1600" b="1">
                  <a:solidFill>
                    <a:srgbClr val="000000"/>
                  </a:solidFill>
                </a:rPr>
                <a:t>miocardica</a:t>
              </a:r>
            </a:p>
          </p:txBody>
        </p:sp>
        <p:sp>
          <p:nvSpPr>
            <p:cNvPr id="60422" name="Text Box 7"/>
            <p:cNvSpPr txBox="1">
              <a:spLocks noChangeArrowheads="1"/>
            </p:cNvSpPr>
            <p:nvPr/>
          </p:nvSpPr>
          <p:spPr bwMode="auto">
            <a:xfrm>
              <a:off x="2544" y="2301"/>
              <a:ext cx="824" cy="366"/>
            </a:xfrm>
            <a:prstGeom prst="rect">
              <a:avLst/>
            </a:prstGeom>
            <a:solidFill>
              <a:srgbClr val="D0C4C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600" b="1">
                  <a:solidFill>
                    <a:srgbClr val="000000"/>
                  </a:solidFill>
                </a:rPr>
                <a:t>Infarto </a:t>
              </a:r>
            </a:p>
            <a:p>
              <a:r>
                <a:rPr lang="it-IT" altLang="it-IT" sz="1600" b="1">
                  <a:solidFill>
                    <a:srgbClr val="000000"/>
                  </a:solidFill>
                </a:rPr>
                <a:t>miocardico</a:t>
              </a:r>
            </a:p>
          </p:txBody>
        </p:sp>
        <p:sp>
          <p:nvSpPr>
            <p:cNvPr id="60423" name="Text Box 8"/>
            <p:cNvSpPr txBox="1">
              <a:spLocks noChangeArrowheads="1"/>
            </p:cNvSpPr>
            <p:nvPr/>
          </p:nvSpPr>
          <p:spPr bwMode="auto">
            <a:xfrm>
              <a:off x="4272" y="1773"/>
              <a:ext cx="814" cy="212"/>
            </a:xfrm>
            <a:prstGeom prst="rect">
              <a:avLst/>
            </a:prstGeom>
            <a:solidFill>
              <a:srgbClr val="D0C4C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600" b="1">
                  <a:solidFill>
                    <a:schemeClr val="bg2"/>
                  </a:solidFill>
                </a:rPr>
                <a:t>Occlusione</a:t>
              </a:r>
            </a:p>
          </p:txBody>
        </p:sp>
        <p:sp>
          <p:nvSpPr>
            <p:cNvPr id="60424" name="Text Box 9"/>
            <p:cNvSpPr txBox="1">
              <a:spLocks noChangeArrowheads="1"/>
            </p:cNvSpPr>
            <p:nvPr/>
          </p:nvSpPr>
          <p:spPr bwMode="auto">
            <a:xfrm>
              <a:off x="2016" y="2925"/>
              <a:ext cx="1155" cy="212"/>
            </a:xfrm>
            <a:prstGeom prst="rect">
              <a:avLst/>
            </a:prstGeom>
            <a:solidFill>
              <a:srgbClr val="D0C4C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600" b="1">
                  <a:solidFill>
                    <a:srgbClr val="000000"/>
                  </a:solidFill>
                </a:rPr>
                <a:t>Ischemia cronica</a:t>
              </a:r>
            </a:p>
          </p:txBody>
        </p:sp>
        <p:sp>
          <p:nvSpPr>
            <p:cNvPr id="10250" name="Text Box 10"/>
            <p:cNvSpPr txBox="1">
              <a:spLocks noChangeArrowheads="1"/>
            </p:cNvSpPr>
            <p:nvPr/>
          </p:nvSpPr>
          <p:spPr bwMode="auto">
            <a:xfrm>
              <a:off x="2928" y="672"/>
              <a:ext cx="2544" cy="1063"/>
            </a:xfrm>
            <a:prstGeom prst="rect">
              <a:avLst/>
            </a:prstGeom>
            <a:solidFill>
              <a:schemeClr val="bg1"/>
            </a:solidFill>
            <a:ln>
              <a:noFill/>
            </a:ln>
            <a:effectLst>
              <a:outerShdw blurRad="63500" dist="46662" dir="2115817" algn="ctr" rotWithShape="0">
                <a:schemeClr val="bg2">
                  <a:alpha val="74998"/>
                </a:schemeClr>
              </a:outerShdw>
            </a:effectLst>
            <a:extLst/>
          </p:spPr>
          <p:txBody>
            <a:bodyPr>
              <a:spAutoFit/>
            </a:bodyPr>
            <a:lstStyle/>
            <a:p>
              <a:pPr fontAlgn="auto">
                <a:lnSpc>
                  <a:spcPct val="150000"/>
                </a:lnSpc>
                <a:spcBef>
                  <a:spcPts val="0"/>
                </a:spcBef>
                <a:spcAft>
                  <a:spcPts val="0"/>
                </a:spcAft>
                <a:defRPr/>
              </a:pPr>
              <a:r>
                <a:rPr lang="it-IT" sz="1400">
                  <a:latin typeface="+mn-lt"/>
                </a:rPr>
                <a:t>Dopo le arterie del cervello, i vasi coronarici</a:t>
              </a:r>
            </a:p>
            <a:p>
              <a:pPr fontAlgn="auto">
                <a:lnSpc>
                  <a:spcPct val="150000"/>
                </a:lnSpc>
                <a:spcBef>
                  <a:spcPts val="0"/>
                </a:spcBef>
                <a:spcAft>
                  <a:spcPts val="0"/>
                </a:spcAft>
                <a:defRPr/>
              </a:pPr>
              <a:r>
                <a:rPr lang="it-IT" sz="1400">
                  <a:latin typeface="+mn-lt"/>
                </a:rPr>
                <a:t>Sono il sito più comune di aterosclerosi.</a:t>
              </a:r>
            </a:p>
            <a:p>
              <a:pPr fontAlgn="auto">
                <a:lnSpc>
                  <a:spcPct val="150000"/>
                </a:lnSpc>
                <a:spcBef>
                  <a:spcPts val="0"/>
                </a:spcBef>
                <a:spcAft>
                  <a:spcPts val="0"/>
                </a:spcAft>
                <a:defRPr/>
              </a:pPr>
              <a:r>
                <a:rPr lang="it-IT" sz="1400">
                  <a:latin typeface="+mn-lt"/>
                </a:rPr>
                <a:t>In questi vasi l</a:t>
              </a:r>
              <a:r>
                <a:rPr lang="ja-JP" altLang="it-IT" sz="1400">
                  <a:latin typeface="Arial"/>
                </a:rPr>
                <a:t>’</a:t>
              </a:r>
              <a:r>
                <a:rPr lang="it-IT" sz="1400">
                  <a:latin typeface="+mn-lt"/>
                </a:rPr>
                <a:t>aterosclerosi causa l</a:t>
              </a:r>
              <a:r>
                <a:rPr lang="ja-JP" altLang="it-IT" sz="1400">
                  <a:latin typeface="Arial"/>
                </a:rPr>
                <a:t>’</a:t>
              </a:r>
              <a:r>
                <a:rPr lang="it-IT" sz="1400">
                  <a:latin typeface="+mn-lt"/>
                </a:rPr>
                <a:t>angina</a:t>
              </a:r>
            </a:p>
            <a:p>
              <a:pPr fontAlgn="auto">
                <a:lnSpc>
                  <a:spcPct val="150000"/>
                </a:lnSpc>
                <a:spcBef>
                  <a:spcPts val="0"/>
                </a:spcBef>
                <a:spcAft>
                  <a:spcPts val="0"/>
                </a:spcAft>
                <a:defRPr/>
              </a:pPr>
              <a:r>
                <a:rPr lang="it-IT" sz="1400">
                  <a:latin typeface="+mn-lt"/>
                </a:rPr>
                <a:t>Pectoris e l</a:t>
              </a:r>
              <a:r>
                <a:rPr lang="ja-JP" altLang="it-IT" sz="1400">
                  <a:latin typeface="Arial"/>
                </a:rPr>
                <a:t>’</a:t>
              </a:r>
              <a:r>
                <a:rPr lang="it-IT" sz="1400">
                  <a:latin typeface="+mn-lt"/>
                </a:rPr>
                <a:t>infarto del miocardio. L</a:t>
              </a:r>
              <a:r>
                <a:rPr lang="ja-JP" altLang="it-IT" sz="1400">
                  <a:latin typeface="Arial"/>
                </a:rPr>
                <a:t>’</a:t>
              </a:r>
              <a:r>
                <a:rPr lang="it-IT" sz="1400">
                  <a:latin typeface="+mn-lt"/>
                </a:rPr>
                <a:t>ischemia</a:t>
              </a:r>
            </a:p>
            <a:p>
              <a:pPr fontAlgn="auto">
                <a:lnSpc>
                  <a:spcPct val="150000"/>
                </a:lnSpc>
                <a:spcBef>
                  <a:spcPts val="0"/>
                </a:spcBef>
                <a:spcAft>
                  <a:spcPts val="0"/>
                </a:spcAft>
                <a:defRPr/>
              </a:pPr>
              <a:r>
                <a:rPr lang="it-IT" sz="1400">
                  <a:latin typeface="+mn-lt"/>
                </a:rPr>
                <a:t>Cronica porta spesso alla fibrosi miocardica.</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4"/>
          <p:cNvSpPr>
            <a:spLocks noChangeArrowheads="1"/>
          </p:cNvSpPr>
          <p:nvPr/>
        </p:nvSpPr>
        <p:spPr bwMode="auto">
          <a:xfrm>
            <a:off x="234950" y="288925"/>
            <a:ext cx="446405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a:r>
              <a:rPr lang="it-IT" altLang="it-IT" sz="2400"/>
              <a:t>C</a:t>
            </a:r>
            <a:r>
              <a:rPr lang="ja-JP" altLang="it-IT" sz="2400">
                <a:latin typeface="Arial" pitchFamily="34" charset="0"/>
              </a:rPr>
              <a:t>’</a:t>
            </a:r>
            <a:r>
              <a:rPr lang="it-IT" altLang="it-IT" sz="2400"/>
              <a:t>è qualche esame che ci permette di valutare la presenza e l</a:t>
            </a:r>
            <a:r>
              <a:rPr lang="ja-JP" altLang="it-IT" sz="2400">
                <a:latin typeface="Arial" pitchFamily="34" charset="0"/>
              </a:rPr>
              <a:t>’</a:t>
            </a:r>
            <a:r>
              <a:rPr lang="it-IT" altLang="it-IT" sz="2400"/>
              <a:t>entità delle lesioni aterosclerotiche?</a:t>
            </a:r>
          </a:p>
          <a:p>
            <a:pPr algn="ctr"/>
            <a:r>
              <a:rPr lang="it-IT" altLang="it-IT" sz="2400"/>
              <a:t>L</a:t>
            </a:r>
            <a:r>
              <a:rPr lang="ja-JP" altLang="it-IT" sz="2400">
                <a:latin typeface="Arial" pitchFamily="34" charset="0"/>
              </a:rPr>
              <a:t>’</a:t>
            </a:r>
            <a:r>
              <a:rPr lang="it-IT" altLang="it-IT" sz="2400"/>
              <a:t>arteriografia è l</a:t>
            </a:r>
            <a:r>
              <a:rPr lang="ja-JP" altLang="it-IT" sz="2400">
                <a:latin typeface="Arial" pitchFamily="34" charset="0"/>
              </a:rPr>
              <a:t>’</a:t>
            </a:r>
            <a:r>
              <a:rPr lang="it-IT" altLang="it-IT" sz="2400"/>
              <a:t>esame di riferimento. Attraverso l</a:t>
            </a:r>
            <a:r>
              <a:rPr lang="ja-JP" altLang="it-IT" sz="2400">
                <a:latin typeface="Arial" pitchFamily="34" charset="0"/>
              </a:rPr>
              <a:t>’</a:t>
            </a:r>
            <a:r>
              <a:rPr lang="it-IT" altLang="it-IT" sz="2400"/>
              <a:t>opacizzazione delle arterie con l</a:t>
            </a:r>
            <a:r>
              <a:rPr lang="ja-JP" altLang="it-IT" sz="2400">
                <a:latin typeface="Arial" pitchFamily="34" charset="0"/>
              </a:rPr>
              <a:t>’</a:t>
            </a:r>
            <a:r>
              <a:rPr lang="it-IT" altLang="it-IT" sz="2400"/>
              <a:t>iniezione di mezzo di contrasto consente di visualizzare eventuali </a:t>
            </a:r>
            <a:r>
              <a:rPr lang="it-IT" altLang="it-IT" sz="2400">
                <a:solidFill>
                  <a:schemeClr val="hlink"/>
                </a:solidFill>
              </a:rPr>
              <a:t>punti di restringimento del diametro dell</a:t>
            </a:r>
            <a:r>
              <a:rPr lang="ja-JP" altLang="it-IT" sz="2400">
                <a:solidFill>
                  <a:schemeClr val="hlink"/>
                </a:solidFill>
                <a:latin typeface="Arial" pitchFamily="34" charset="0"/>
              </a:rPr>
              <a:t>’</a:t>
            </a:r>
            <a:r>
              <a:rPr lang="it-IT" altLang="it-IT" sz="2400">
                <a:solidFill>
                  <a:schemeClr val="hlink"/>
                </a:solidFill>
              </a:rPr>
              <a:t>arteria</a:t>
            </a:r>
            <a:r>
              <a:rPr lang="it-IT" altLang="it-IT" sz="2400"/>
              <a:t> e di quantificare l</a:t>
            </a:r>
            <a:r>
              <a:rPr lang="ja-JP" altLang="it-IT" sz="2400">
                <a:latin typeface="Arial" pitchFamily="34" charset="0"/>
              </a:rPr>
              <a:t>’</a:t>
            </a:r>
            <a:r>
              <a:rPr lang="it-IT" altLang="it-IT" sz="2400"/>
              <a:t>entità del restringimento stesso.</a:t>
            </a:r>
          </a:p>
          <a:p>
            <a:pPr algn="ctr"/>
            <a:r>
              <a:rPr lang="it-IT" altLang="it-IT" sz="2400"/>
              <a:t> L</a:t>
            </a:r>
            <a:r>
              <a:rPr lang="ja-JP" altLang="it-IT" sz="2400">
                <a:latin typeface="Arial" pitchFamily="34" charset="0"/>
              </a:rPr>
              <a:t>’</a:t>
            </a:r>
            <a:r>
              <a:rPr lang="it-IT" altLang="it-IT" sz="2400"/>
              <a:t>arteriografia delle coronarie prende il nome di </a:t>
            </a:r>
            <a:r>
              <a:rPr lang="it-IT" altLang="it-IT" sz="2400">
                <a:solidFill>
                  <a:schemeClr val="hlink"/>
                </a:solidFill>
              </a:rPr>
              <a:t>CORONAROGRAFIA</a:t>
            </a:r>
            <a:r>
              <a:rPr lang="it-IT" altLang="it-IT" sz="2400"/>
              <a:t>.</a:t>
            </a:r>
          </a:p>
        </p:txBody>
      </p:sp>
      <p:pic>
        <p:nvPicPr>
          <p:cNvPr id="614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063" y="3236913"/>
            <a:ext cx="2636837"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6" descr="corona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238" y="434975"/>
            <a:ext cx="3252787"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581025"/>
            <a:ext cx="7642225"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462088"/>
            <a:ext cx="8243888"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Rectangle 5"/>
          <p:cNvSpPr>
            <a:spLocks noChangeArrowheads="1"/>
          </p:cNvSpPr>
          <p:nvPr/>
        </p:nvSpPr>
        <p:spPr bwMode="auto">
          <a:xfrm>
            <a:off x="523875" y="265113"/>
            <a:ext cx="77470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eaLnBrk="0" hangingPunct="0">
              <a:spcBef>
                <a:spcPct val="50000"/>
              </a:spcBef>
            </a:pPr>
            <a:r>
              <a:rPr kumimoji="1" lang="en-US" altLang="it-IT" sz="1200"/>
              <a:t>Molti fattori possono portare alla fissurazione o alla rottura della placca, liberando fattori  trombogenici come il collageno e il fattore von Willebrand che causano adesione piastrinica all’area danneggiata e formazione di trombo. I trombi possono essere incorporati nell’ateroma aumentando le dimensioni della placca e riducendo il lume arterioso. Questi eventi possono essere clinicamente silenti. Se la placca si stabilizza il processo può rimanere asintomatico. </a:t>
            </a:r>
          </a:p>
        </p:txBody>
      </p:sp>
      <p:sp>
        <p:nvSpPr>
          <p:cNvPr id="64515" name="Rectangle 6"/>
          <p:cNvSpPr>
            <a:spLocks noChangeArrowheads="1"/>
          </p:cNvSpPr>
          <p:nvPr/>
        </p:nvSpPr>
        <p:spPr bwMode="auto">
          <a:xfrm>
            <a:off x="596900" y="5243513"/>
            <a:ext cx="78628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eaLnBrk="0" hangingPunct="0">
              <a:spcBef>
                <a:spcPct val="50000"/>
              </a:spcBef>
            </a:pPr>
            <a:r>
              <a:rPr kumimoji="1" lang="en-US" altLang="it-IT" sz="1200"/>
              <a:t>Tuttavia, se il trombo è instabile e si stacca l’embolo risultante può essere trasportato attraverso la circolazione e fermarsi, molto spesso in una biforcazione vascolare, ostruendo pertanto la circolazione. In alternativa un trombo crescendo  può esso stesso occludere l’arteria. In entrambi I casi può verificarsi un evento vascolare acuto quale un infarto del miocardio, angina instabile, uno stroke ischemico, un attacco ischemico transitorio o perfino una morte vascolare.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ChangeArrowheads="1"/>
          </p:cNvSpPr>
          <p:nvPr/>
        </p:nvSpPr>
        <p:spPr bwMode="auto">
          <a:xfrm>
            <a:off x="190500" y="1328738"/>
            <a:ext cx="8723313"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2800">
                <a:solidFill>
                  <a:schemeClr val="hlink"/>
                </a:solidFill>
                <a:cs typeface="Times New Roman" pitchFamily="18" charset="0"/>
              </a:rPr>
              <a:t>Conseguenze dell</a:t>
            </a:r>
            <a:r>
              <a:rPr lang="ja-JP" altLang="it-IT" sz="2800">
                <a:solidFill>
                  <a:schemeClr val="hlink"/>
                </a:solidFill>
                <a:cs typeface="Times New Roman" pitchFamily="18" charset="0"/>
              </a:rPr>
              <a:t>’</a:t>
            </a:r>
            <a:r>
              <a:rPr lang="it-IT" altLang="it-IT" sz="2800">
                <a:solidFill>
                  <a:schemeClr val="hlink"/>
                </a:solidFill>
                <a:cs typeface="Times New Roman" pitchFamily="18" charset="0"/>
              </a:rPr>
              <a:t>ischemia:</a:t>
            </a:r>
          </a:p>
          <a:p>
            <a:endParaRPr lang="it-IT" altLang="it-IT" sz="2800">
              <a:solidFill>
                <a:schemeClr val="hlink"/>
              </a:solidFill>
              <a:cs typeface="Times New Roman" pitchFamily="18" charset="0"/>
            </a:endParaRPr>
          </a:p>
          <a:p>
            <a:pPr lvl="1" eaLnBrk="0" hangingPunct="0"/>
            <a:r>
              <a:rPr lang="it-IT" altLang="it-IT" sz="2400"/>
              <a:t>	</a:t>
            </a:r>
            <a:r>
              <a:rPr lang="it-IT" altLang="it-IT" sz="2400">
                <a:solidFill>
                  <a:schemeClr val="hlink"/>
                </a:solidFill>
              </a:rPr>
              <a:t>Dolore.</a:t>
            </a:r>
          </a:p>
          <a:p>
            <a:pPr lvl="1" eaLnBrk="0" hangingPunct="0"/>
            <a:endParaRPr lang="it-IT" altLang="it-IT" sz="2400">
              <a:solidFill>
                <a:schemeClr val="hlink"/>
              </a:solidFill>
            </a:endParaRPr>
          </a:p>
          <a:p>
            <a:pPr lvl="1" eaLnBrk="0" hangingPunct="0"/>
            <a:r>
              <a:rPr lang="it-IT" altLang="it-IT" sz="2400"/>
              <a:t>	Alterazioni </a:t>
            </a:r>
            <a:r>
              <a:rPr lang="ja-JP" altLang="it-IT" sz="2400"/>
              <a:t>“</a:t>
            </a:r>
            <a:r>
              <a:rPr lang="it-IT" altLang="it-IT" sz="2400"/>
              <a:t>elettriche</a:t>
            </a:r>
            <a:r>
              <a:rPr lang="ja-JP" altLang="it-IT" sz="2400"/>
              <a:t>”</a:t>
            </a:r>
            <a:r>
              <a:rPr lang="it-IT" altLang="it-IT" sz="2400"/>
              <a:t> cardiache.</a:t>
            </a:r>
          </a:p>
          <a:p>
            <a:pPr lvl="1" eaLnBrk="0" hangingPunct="0">
              <a:buFontTx/>
              <a:buChar char="•"/>
            </a:pPr>
            <a:endParaRPr lang="it-IT" altLang="it-IT" sz="2400"/>
          </a:p>
          <a:p>
            <a:pPr lvl="1" eaLnBrk="0" hangingPunct="0"/>
            <a:r>
              <a:rPr lang="it-IT" altLang="it-IT" sz="2400"/>
              <a:t>	Alterazioni </a:t>
            </a:r>
            <a:r>
              <a:rPr lang="ja-JP" altLang="it-IT" sz="2400"/>
              <a:t>“</a:t>
            </a:r>
            <a:r>
              <a:rPr lang="it-IT" altLang="it-IT" sz="2400"/>
              <a:t>meccaniche</a:t>
            </a:r>
            <a:r>
              <a:rPr lang="ja-JP" altLang="it-IT" sz="2400"/>
              <a:t>”</a:t>
            </a:r>
            <a:r>
              <a:rPr lang="it-IT" altLang="it-IT" sz="2400"/>
              <a:t> cardiache.</a:t>
            </a:r>
          </a:p>
          <a:p>
            <a:pPr lvl="1" eaLnBrk="0" hangingPunct="0"/>
            <a:endParaRPr lang="it-IT" altLang="it-IT" sz="2400"/>
          </a:p>
          <a:p>
            <a:pPr lvl="1" eaLnBrk="0" hangingPunct="0"/>
            <a:r>
              <a:rPr lang="it-IT" altLang="it-IT" sz="2400"/>
              <a:t>	Morte di cellule miocardiche (necrosi).</a:t>
            </a:r>
          </a:p>
          <a:p>
            <a:pPr eaLnBrk="0" hangingPunct="0"/>
            <a:r>
              <a:rPr lang="it-IT" altLang="it-IT" sz="2400">
                <a:cs typeface="Times New Roman" pitchFamily="18" charset="0"/>
              </a:rPr>
              <a:t> </a:t>
            </a:r>
          </a:p>
          <a:p>
            <a:pPr eaLnBrk="0" hangingPunct="0"/>
            <a:endParaRPr lang="it-IT" altLang="it-IT" sz="2400"/>
          </a:p>
        </p:txBody>
      </p:sp>
      <p:sp>
        <p:nvSpPr>
          <p:cNvPr id="65538" name="AutoShape 4"/>
          <p:cNvSpPr>
            <a:spLocks noChangeArrowheads="1"/>
          </p:cNvSpPr>
          <p:nvPr/>
        </p:nvSpPr>
        <p:spPr bwMode="auto">
          <a:xfrm>
            <a:off x="312738" y="2224088"/>
            <a:ext cx="661987"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65539" name="AutoShape 5"/>
          <p:cNvSpPr>
            <a:spLocks noChangeArrowheads="1"/>
          </p:cNvSpPr>
          <p:nvPr/>
        </p:nvSpPr>
        <p:spPr bwMode="auto">
          <a:xfrm>
            <a:off x="307975" y="2928938"/>
            <a:ext cx="661988"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65540" name="AutoShape 6"/>
          <p:cNvSpPr>
            <a:spLocks noChangeArrowheads="1"/>
          </p:cNvSpPr>
          <p:nvPr/>
        </p:nvSpPr>
        <p:spPr bwMode="auto">
          <a:xfrm>
            <a:off x="280988" y="3671888"/>
            <a:ext cx="661987"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65541" name="AutoShape 7"/>
          <p:cNvSpPr>
            <a:spLocks noChangeArrowheads="1"/>
          </p:cNvSpPr>
          <p:nvPr/>
        </p:nvSpPr>
        <p:spPr bwMode="auto">
          <a:xfrm>
            <a:off x="288925" y="4402138"/>
            <a:ext cx="661988"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ChangeArrowheads="1"/>
          </p:cNvSpPr>
          <p:nvPr/>
        </p:nvSpPr>
        <p:spPr bwMode="auto">
          <a:xfrm>
            <a:off x="371475" y="1349375"/>
            <a:ext cx="8615363"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1200">
                <a:latin typeface="Times New Roman" pitchFamily="18" charset="0"/>
                <a:cs typeface="Times New Roman" pitchFamily="18" charset="0"/>
              </a:rPr>
              <a:t> </a:t>
            </a:r>
          </a:p>
          <a:p>
            <a:pPr eaLnBrk="0" hangingPunct="0"/>
            <a:r>
              <a:rPr lang="it-IT" altLang="it-IT" sz="3200" b="1">
                <a:solidFill>
                  <a:schemeClr val="hlink"/>
                </a:solidFill>
                <a:cs typeface="Times New Roman" pitchFamily="18" charset="0"/>
              </a:rPr>
              <a:t>IL DOLORE TORACICO</a:t>
            </a:r>
            <a:r>
              <a:rPr lang="it-IT" altLang="it-IT" sz="3200">
                <a:cs typeface="Times New Roman" pitchFamily="18" charset="0"/>
              </a:rPr>
              <a:t> = sintomo guida.</a:t>
            </a:r>
          </a:p>
          <a:p>
            <a:pPr eaLnBrk="0" hangingPunct="0"/>
            <a:r>
              <a:rPr lang="it-IT" altLang="it-IT" sz="3200">
                <a:cs typeface="Times New Roman" pitchFamily="18" charset="0"/>
              </a:rPr>
              <a:t> </a:t>
            </a:r>
          </a:p>
          <a:p>
            <a:pPr eaLnBrk="0" hangingPunct="0"/>
            <a:endParaRPr lang="it-IT" altLang="it-IT" sz="3200" b="1" i="1">
              <a:solidFill>
                <a:schemeClr val="hlink"/>
              </a:solidFill>
              <a:cs typeface="Times New Roman" pitchFamily="18" charset="0"/>
            </a:endParaRPr>
          </a:p>
          <a:p>
            <a:pPr eaLnBrk="0" hangingPunct="0"/>
            <a:r>
              <a:rPr lang="it-IT" altLang="it-IT" sz="3200" b="1" i="1">
                <a:solidFill>
                  <a:schemeClr val="hlink"/>
                </a:solidFill>
                <a:cs typeface="Times New Roman" pitchFamily="18" charset="0"/>
              </a:rPr>
              <a:t>Anamnesi</a:t>
            </a:r>
            <a:r>
              <a:rPr lang="it-IT" altLang="it-IT" sz="3200">
                <a:solidFill>
                  <a:schemeClr val="hlink"/>
                </a:solidFill>
                <a:cs typeface="Times New Roman" pitchFamily="18" charset="0"/>
              </a:rPr>
              <a:t>:</a:t>
            </a:r>
            <a:r>
              <a:rPr lang="it-IT" altLang="it-IT" sz="3200">
                <a:cs typeface="Times New Roman" pitchFamily="18" charset="0"/>
              </a:rPr>
              <a:t> caratteristiche del dolore, diagnosi 		   differenziale.</a:t>
            </a:r>
          </a:p>
          <a:p>
            <a:pPr eaLnBrk="0" hangingPunct="0"/>
            <a:r>
              <a:rPr lang="it-IT" altLang="it-IT" sz="3200">
                <a:cs typeface="Times New Roman" pitchFamily="18" charset="0"/>
              </a:rPr>
              <a:t> </a:t>
            </a:r>
          </a:p>
          <a:p>
            <a:pPr eaLnBrk="0" hangingPunct="0"/>
            <a:endParaRPr lang="it-IT" altLang="it-IT" sz="3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it-IT" altLang="it-IT" smtClean="0"/>
              <a:t>Elementi peculiari</a:t>
            </a:r>
          </a:p>
        </p:txBody>
      </p:sp>
      <p:sp>
        <p:nvSpPr>
          <p:cNvPr id="21506" name="Rectangle 3"/>
          <p:cNvSpPr>
            <a:spLocks noGrp="1" noChangeArrowheads="1"/>
          </p:cNvSpPr>
          <p:nvPr>
            <p:ph idx="1"/>
          </p:nvPr>
        </p:nvSpPr>
        <p:spPr>
          <a:xfrm>
            <a:off x="457200" y="2332038"/>
            <a:ext cx="8229600" cy="2925762"/>
          </a:xfrm>
        </p:spPr>
        <p:txBody>
          <a:bodyPr/>
          <a:lstStyle/>
          <a:p>
            <a:r>
              <a:rPr lang="it-IT" altLang="it-IT" sz="3600" smtClean="0"/>
              <a:t>Il carattere ischemico della lesione</a:t>
            </a:r>
          </a:p>
          <a:p>
            <a:r>
              <a:rPr lang="it-IT" altLang="it-IT" sz="3600" smtClean="0"/>
              <a:t>La segmentarietà delle alterazioni</a:t>
            </a:r>
          </a:p>
          <a:p>
            <a:r>
              <a:rPr lang="it-IT" altLang="it-IT" sz="3600" smtClean="0"/>
              <a:t>L</a:t>
            </a:r>
            <a:r>
              <a:rPr lang="ja-JP" altLang="it-IT" sz="3600" smtClean="0">
                <a:latin typeface="Arial" pitchFamily="34" charset="0"/>
              </a:rPr>
              <a:t>’</a:t>
            </a:r>
            <a:r>
              <a:rPr lang="it-IT" altLang="it-IT" sz="3600" smtClean="0"/>
              <a:t>espressività clinica del danno miocardico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Matamer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2001838"/>
            <a:ext cx="7591425" cy="4521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9634" name="Rectangle 3"/>
          <p:cNvSpPr>
            <a:spLocks noGrp="1" noChangeArrowheads="1"/>
          </p:cNvSpPr>
          <p:nvPr>
            <p:ph type="title"/>
          </p:nvPr>
        </p:nvSpPr>
        <p:spPr>
          <a:xfrm>
            <a:off x="736600" y="190500"/>
            <a:ext cx="7772400" cy="1068388"/>
          </a:xfrm>
        </p:spPr>
        <p:txBody>
          <a:bodyPr lIns="92075" tIns="46038" rIns="92075" bIns="46038"/>
          <a:lstStyle/>
          <a:p>
            <a:r>
              <a:rPr lang="it-IT" altLang="it-IT" sz="3200" smtClean="0">
                <a:solidFill>
                  <a:srgbClr val="FF0000"/>
                </a:solidFill>
              </a:rPr>
              <a:t>Patogenesi del dolore </a:t>
            </a:r>
            <a:r>
              <a:rPr lang="it-IT" altLang="it-IT" sz="3200" i="1" smtClean="0">
                <a:solidFill>
                  <a:srgbClr val="FF0000"/>
                </a:solidFill>
              </a:rPr>
              <a:t>radicolare riferito al dermatomero T1</a:t>
            </a:r>
            <a:r>
              <a:rPr lang="it-IT" altLang="it-IT" sz="3200" smtClean="0">
                <a:solidFill>
                  <a:srgbClr val="FF0000"/>
                </a:solidFill>
              </a:rPr>
              <a:t> nell</a:t>
            </a:r>
            <a:r>
              <a:rPr lang="ja-JP" altLang="it-IT" sz="3200" smtClean="0">
                <a:solidFill>
                  <a:srgbClr val="FF0000"/>
                </a:solidFill>
                <a:latin typeface="Arial" pitchFamily="34" charset="0"/>
              </a:rPr>
              <a:t>’</a:t>
            </a:r>
            <a:r>
              <a:rPr lang="it-IT" altLang="it-IT" sz="3200" smtClean="0">
                <a:solidFill>
                  <a:srgbClr val="FF0000"/>
                </a:solidFill>
              </a:rPr>
              <a:t>angina pectoris</a:t>
            </a:r>
          </a:p>
        </p:txBody>
      </p:sp>
    </p:spTree>
  </p:cSld>
  <p:clrMapOvr>
    <a:masterClrMapping/>
  </p:clrMapOvr>
  <p:transition>
    <p:strips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reeform 2"/>
          <p:cNvSpPr>
            <a:spLocks noChangeAspect="1"/>
          </p:cNvSpPr>
          <p:nvPr/>
        </p:nvSpPr>
        <p:spPr bwMode="auto">
          <a:xfrm>
            <a:off x="2305050" y="960438"/>
            <a:ext cx="2573338" cy="2794000"/>
          </a:xfrm>
          <a:custGeom>
            <a:avLst/>
            <a:gdLst>
              <a:gd name="T0" fmla="*/ 1100348 w 2196"/>
              <a:gd name="T1" fmla="*/ 139573 h 2202"/>
              <a:gd name="T2" fmla="*/ 870669 w 2196"/>
              <a:gd name="T3" fmla="*/ 262651 h 2202"/>
              <a:gd name="T4" fmla="*/ 619898 w 2196"/>
              <a:gd name="T5" fmla="*/ 352739 h 2202"/>
              <a:gd name="T6" fmla="*/ 510918 w 2196"/>
              <a:gd name="T7" fmla="*/ 508807 h 2202"/>
              <a:gd name="T8" fmla="*/ 472247 w 2196"/>
              <a:gd name="T9" fmla="*/ 803180 h 2202"/>
              <a:gd name="T10" fmla="*/ 479278 w 2196"/>
              <a:gd name="T11" fmla="*/ 932602 h 2202"/>
              <a:gd name="T12" fmla="*/ 435921 w 2196"/>
              <a:gd name="T13" fmla="*/ 1176220 h 2202"/>
              <a:gd name="T14" fmla="*/ 391391 w 2196"/>
              <a:gd name="T15" fmla="*/ 1435065 h 2202"/>
              <a:gd name="T16" fmla="*/ 233194 w 2196"/>
              <a:gd name="T17" fmla="*/ 1919765 h 2202"/>
              <a:gd name="T18" fmla="*/ 191008 w 2196"/>
              <a:gd name="T19" fmla="*/ 2259815 h 2202"/>
              <a:gd name="T20" fmla="*/ 0 w 2196"/>
              <a:gd name="T21" fmla="*/ 2490745 h 2202"/>
              <a:gd name="T22" fmla="*/ 49217 w 2196"/>
              <a:gd name="T23" fmla="*/ 2485670 h 2202"/>
              <a:gd name="T24" fmla="*/ 99606 w 2196"/>
              <a:gd name="T25" fmla="*/ 2446336 h 2202"/>
              <a:gd name="T26" fmla="*/ 21093 w 2196"/>
              <a:gd name="T27" fmla="*/ 2679804 h 2202"/>
              <a:gd name="T28" fmla="*/ 29296 w 2196"/>
              <a:gd name="T29" fmla="*/ 2710256 h 2202"/>
              <a:gd name="T30" fmla="*/ 138276 w 2196"/>
              <a:gd name="T31" fmla="*/ 2559263 h 2202"/>
              <a:gd name="T32" fmla="*/ 94918 w 2196"/>
              <a:gd name="T33" fmla="*/ 2767354 h 2202"/>
              <a:gd name="T34" fmla="*/ 123042 w 2196"/>
              <a:gd name="T35" fmla="*/ 2782580 h 2202"/>
              <a:gd name="T36" fmla="*/ 228507 w 2196"/>
              <a:gd name="T37" fmla="*/ 2592253 h 2202"/>
              <a:gd name="T38" fmla="*/ 201555 w 2196"/>
              <a:gd name="T39" fmla="*/ 2794000 h 2202"/>
              <a:gd name="T40" fmla="*/ 290614 w 2196"/>
              <a:gd name="T41" fmla="*/ 2577027 h 2202"/>
              <a:gd name="T42" fmla="*/ 291786 w 2196"/>
              <a:gd name="T43" fmla="*/ 2743246 h 2202"/>
              <a:gd name="T44" fmla="*/ 331628 w 2196"/>
              <a:gd name="T45" fmla="*/ 2741977 h 2202"/>
              <a:gd name="T46" fmla="*/ 487481 w 2196"/>
              <a:gd name="T47" fmla="*/ 2082177 h 2202"/>
              <a:gd name="T48" fmla="*/ 553104 w 2196"/>
              <a:gd name="T49" fmla="*/ 1891850 h 2202"/>
              <a:gd name="T50" fmla="*/ 626929 w 2196"/>
              <a:gd name="T51" fmla="*/ 1572101 h 2202"/>
              <a:gd name="T52" fmla="*/ 723019 w 2196"/>
              <a:gd name="T53" fmla="*/ 1226974 h 2202"/>
              <a:gd name="T54" fmla="*/ 723019 w 2196"/>
              <a:gd name="T55" fmla="*/ 914838 h 2202"/>
              <a:gd name="T56" fmla="*/ 767548 w 2196"/>
              <a:gd name="T57" fmla="*/ 1244738 h 2202"/>
              <a:gd name="T58" fmla="*/ 865982 w 2196"/>
              <a:gd name="T59" fmla="*/ 1608897 h 2202"/>
              <a:gd name="T60" fmla="*/ 837858 w 2196"/>
              <a:gd name="T61" fmla="*/ 1844903 h 2202"/>
              <a:gd name="T62" fmla="*/ 1765947 w 2196"/>
              <a:gd name="T63" fmla="*/ 1745933 h 2202"/>
              <a:gd name="T64" fmla="*/ 1744854 w 2196"/>
              <a:gd name="T65" fmla="*/ 1540380 h 2202"/>
              <a:gd name="T66" fmla="*/ 1813992 w 2196"/>
              <a:gd name="T67" fmla="*/ 1098821 h 2202"/>
              <a:gd name="T68" fmla="*/ 1823367 w 2196"/>
              <a:gd name="T69" fmla="*/ 1237125 h 2202"/>
              <a:gd name="T70" fmla="*/ 1866724 w 2196"/>
              <a:gd name="T71" fmla="*/ 1663458 h 2202"/>
              <a:gd name="T72" fmla="*/ 2162025 w 2196"/>
              <a:gd name="T73" fmla="*/ 2257278 h 2202"/>
              <a:gd name="T74" fmla="*/ 2235851 w 2196"/>
              <a:gd name="T75" fmla="*/ 2637932 h 2202"/>
              <a:gd name="T76" fmla="*/ 2258115 w 2196"/>
              <a:gd name="T77" fmla="*/ 2752128 h 2202"/>
              <a:gd name="T78" fmla="*/ 2280380 w 2196"/>
              <a:gd name="T79" fmla="*/ 2744515 h 2202"/>
              <a:gd name="T80" fmla="*/ 2294442 w 2196"/>
              <a:gd name="T81" fmla="*/ 2577027 h 2202"/>
              <a:gd name="T82" fmla="*/ 2371783 w 2196"/>
              <a:gd name="T83" fmla="*/ 2792731 h 2202"/>
              <a:gd name="T84" fmla="*/ 2398735 w 2196"/>
              <a:gd name="T85" fmla="*/ 2774967 h 2202"/>
              <a:gd name="T86" fmla="*/ 2368267 w 2196"/>
              <a:gd name="T87" fmla="*/ 2584640 h 2202"/>
              <a:gd name="T88" fmla="*/ 2491310 w 2196"/>
              <a:gd name="T89" fmla="*/ 2788925 h 2202"/>
              <a:gd name="T90" fmla="*/ 2494825 w 2196"/>
              <a:gd name="T91" fmla="*/ 2744515 h 2202"/>
              <a:gd name="T92" fmla="*/ 2447952 w 2196"/>
              <a:gd name="T93" fmla="*/ 2561801 h 2202"/>
              <a:gd name="T94" fmla="*/ 2567479 w 2196"/>
              <a:gd name="T95" fmla="*/ 2705181 h 2202"/>
              <a:gd name="T96" fmla="*/ 2487794 w 2196"/>
              <a:gd name="T97" fmla="*/ 2516122 h 2202"/>
              <a:gd name="T98" fmla="*/ 2439749 w 2196"/>
              <a:gd name="T99" fmla="*/ 2394313 h 2202"/>
              <a:gd name="T100" fmla="*/ 2572166 w 2196"/>
              <a:gd name="T101" fmla="*/ 2493283 h 2202"/>
              <a:gd name="T102" fmla="*/ 2517090 w 2196"/>
              <a:gd name="T103" fmla="*/ 2379087 h 2202"/>
              <a:gd name="T104" fmla="*/ 2361236 w 2196"/>
              <a:gd name="T105" fmla="*/ 2231901 h 2202"/>
              <a:gd name="T106" fmla="*/ 2226476 w 2196"/>
              <a:gd name="T107" fmla="*/ 1564488 h 2202"/>
              <a:gd name="T108" fmla="*/ 2162025 w 2196"/>
              <a:gd name="T109" fmla="*/ 1313256 h 2202"/>
              <a:gd name="T110" fmla="*/ 2110465 w 2196"/>
              <a:gd name="T111" fmla="*/ 749888 h 2202"/>
              <a:gd name="T112" fmla="*/ 2074138 w 2196"/>
              <a:gd name="T113" fmla="*/ 518958 h 2202"/>
              <a:gd name="T114" fmla="*/ 1983907 w 2196"/>
              <a:gd name="T115" fmla="*/ 367965 h 2202"/>
              <a:gd name="T116" fmla="*/ 1674544 w 2196"/>
              <a:gd name="T117" fmla="*/ 215704 h 2202"/>
              <a:gd name="T118" fmla="*/ 1468303 w 2196"/>
              <a:gd name="T119" fmla="*/ 0 h 2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96"/>
              <a:gd name="T181" fmla="*/ 0 h 2202"/>
              <a:gd name="T182" fmla="*/ 2196 w 2196"/>
              <a:gd name="T183" fmla="*/ 2202 h 2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96" h="2202">
                <a:moveTo>
                  <a:pt x="953" y="6"/>
                </a:moveTo>
                <a:lnTo>
                  <a:pt x="939" y="110"/>
                </a:lnTo>
                <a:lnTo>
                  <a:pt x="841" y="155"/>
                </a:lnTo>
                <a:lnTo>
                  <a:pt x="743" y="207"/>
                </a:lnTo>
                <a:lnTo>
                  <a:pt x="613" y="236"/>
                </a:lnTo>
                <a:lnTo>
                  <a:pt x="529" y="278"/>
                </a:lnTo>
                <a:lnTo>
                  <a:pt x="481" y="326"/>
                </a:lnTo>
                <a:lnTo>
                  <a:pt x="436" y="401"/>
                </a:lnTo>
                <a:lnTo>
                  <a:pt x="397" y="518"/>
                </a:lnTo>
                <a:lnTo>
                  <a:pt x="403" y="633"/>
                </a:lnTo>
                <a:lnTo>
                  <a:pt x="414" y="681"/>
                </a:lnTo>
                <a:lnTo>
                  <a:pt x="409" y="735"/>
                </a:lnTo>
                <a:lnTo>
                  <a:pt x="384" y="831"/>
                </a:lnTo>
                <a:lnTo>
                  <a:pt x="372" y="927"/>
                </a:lnTo>
                <a:lnTo>
                  <a:pt x="365" y="1021"/>
                </a:lnTo>
                <a:lnTo>
                  <a:pt x="334" y="1131"/>
                </a:lnTo>
                <a:lnTo>
                  <a:pt x="283" y="1203"/>
                </a:lnTo>
                <a:lnTo>
                  <a:pt x="199" y="1513"/>
                </a:lnTo>
                <a:lnTo>
                  <a:pt x="199" y="1729"/>
                </a:lnTo>
                <a:cubicBezTo>
                  <a:pt x="193" y="1774"/>
                  <a:pt x="182" y="1767"/>
                  <a:pt x="163" y="1781"/>
                </a:cubicBezTo>
                <a:cubicBezTo>
                  <a:pt x="144" y="1795"/>
                  <a:pt x="115" y="1786"/>
                  <a:pt x="86" y="1815"/>
                </a:cubicBezTo>
                <a:cubicBezTo>
                  <a:pt x="57" y="1844"/>
                  <a:pt x="12" y="1937"/>
                  <a:pt x="0" y="1963"/>
                </a:cubicBezTo>
                <a:lnTo>
                  <a:pt x="16" y="1973"/>
                </a:lnTo>
                <a:lnTo>
                  <a:pt x="42" y="1959"/>
                </a:lnTo>
                <a:lnTo>
                  <a:pt x="126" y="1897"/>
                </a:lnTo>
                <a:lnTo>
                  <a:pt x="85" y="1928"/>
                </a:lnTo>
                <a:lnTo>
                  <a:pt x="82" y="1983"/>
                </a:lnTo>
                <a:lnTo>
                  <a:pt x="18" y="2112"/>
                </a:lnTo>
                <a:lnTo>
                  <a:pt x="19" y="2127"/>
                </a:lnTo>
                <a:lnTo>
                  <a:pt x="25" y="2136"/>
                </a:lnTo>
                <a:lnTo>
                  <a:pt x="43" y="2135"/>
                </a:lnTo>
                <a:lnTo>
                  <a:pt x="118" y="2017"/>
                </a:lnTo>
                <a:lnTo>
                  <a:pt x="128" y="2021"/>
                </a:lnTo>
                <a:lnTo>
                  <a:pt x="81" y="2181"/>
                </a:lnTo>
                <a:lnTo>
                  <a:pt x="93" y="2195"/>
                </a:lnTo>
                <a:lnTo>
                  <a:pt x="105" y="2193"/>
                </a:lnTo>
                <a:lnTo>
                  <a:pt x="185" y="2042"/>
                </a:lnTo>
                <a:lnTo>
                  <a:pt x="195" y="2043"/>
                </a:lnTo>
                <a:lnTo>
                  <a:pt x="157" y="2192"/>
                </a:lnTo>
                <a:lnTo>
                  <a:pt x="172" y="2202"/>
                </a:lnTo>
                <a:lnTo>
                  <a:pt x="187" y="2197"/>
                </a:lnTo>
                <a:lnTo>
                  <a:pt x="248" y="2031"/>
                </a:lnTo>
                <a:lnTo>
                  <a:pt x="258" y="2029"/>
                </a:lnTo>
                <a:lnTo>
                  <a:pt x="249" y="2162"/>
                </a:lnTo>
                <a:lnTo>
                  <a:pt x="271" y="2168"/>
                </a:lnTo>
                <a:lnTo>
                  <a:pt x="283" y="2161"/>
                </a:lnTo>
                <a:lnTo>
                  <a:pt x="359" y="1771"/>
                </a:lnTo>
                <a:lnTo>
                  <a:pt x="416" y="1641"/>
                </a:lnTo>
                <a:lnTo>
                  <a:pt x="466" y="1497"/>
                </a:lnTo>
                <a:lnTo>
                  <a:pt x="472" y="1491"/>
                </a:lnTo>
                <a:lnTo>
                  <a:pt x="523" y="1359"/>
                </a:lnTo>
                <a:lnTo>
                  <a:pt x="535" y="1239"/>
                </a:lnTo>
                <a:lnTo>
                  <a:pt x="573" y="1095"/>
                </a:lnTo>
                <a:lnTo>
                  <a:pt x="617" y="967"/>
                </a:lnTo>
                <a:lnTo>
                  <a:pt x="636" y="879"/>
                </a:lnTo>
                <a:lnTo>
                  <a:pt x="617" y="721"/>
                </a:lnTo>
                <a:lnTo>
                  <a:pt x="642" y="943"/>
                </a:lnTo>
                <a:lnTo>
                  <a:pt x="655" y="981"/>
                </a:lnTo>
                <a:lnTo>
                  <a:pt x="721" y="1172"/>
                </a:lnTo>
                <a:lnTo>
                  <a:pt x="739" y="1268"/>
                </a:lnTo>
                <a:lnTo>
                  <a:pt x="715" y="1364"/>
                </a:lnTo>
                <a:lnTo>
                  <a:pt x="715" y="1454"/>
                </a:lnTo>
                <a:lnTo>
                  <a:pt x="1516" y="1454"/>
                </a:lnTo>
                <a:lnTo>
                  <a:pt x="1507" y="1376"/>
                </a:lnTo>
                <a:lnTo>
                  <a:pt x="1486" y="1283"/>
                </a:lnTo>
                <a:lnTo>
                  <a:pt x="1489" y="1214"/>
                </a:lnTo>
                <a:lnTo>
                  <a:pt x="1521" y="1046"/>
                </a:lnTo>
                <a:lnTo>
                  <a:pt x="1548" y="866"/>
                </a:lnTo>
                <a:lnTo>
                  <a:pt x="1561" y="710"/>
                </a:lnTo>
                <a:lnTo>
                  <a:pt x="1556" y="975"/>
                </a:lnTo>
                <a:lnTo>
                  <a:pt x="1593" y="1143"/>
                </a:lnTo>
                <a:cubicBezTo>
                  <a:pt x="1600" y="1199"/>
                  <a:pt x="1580" y="1239"/>
                  <a:pt x="1593" y="1311"/>
                </a:cubicBezTo>
                <a:cubicBezTo>
                  <a:pt x="1607" y="1383"/>
                  <a:pt x="1675" y="1479"/>
                  <a:pt x="1717" y="1557"/>
                </a:cubicBezTo>
                <a:cubicBezTo>
                  <a:pt x="1759" y="1635"/>
                  <a:pt x="1818" y="1716"/>
                  <a:pt x="1845" y="1779"/>
                </a:cubicBezTo>
                <a:cubicBezTo>
                  <a:pt x="1873" y="1842"/>
                  <a:pt x="1873" y="1885"/>
                  <a:pt x="1883" y="1935"/>
                </a:cubicBezTo>
                <a:lnTo>
                  <a:pt x="1908" y="2079"/>
                </a:lnTo>
                <a:lnTo>
                  <a:pt x="1920" y="2139"/>
                </a:lnTo>
                <a:lnTo>
                  <a:pt x="1927" y="2169"/>
                </a:lnTo>
                <a:lnTo>
                  <a:pt x="1940" y="2172"/>
                </a:lnTo>
                <a:lnTo>
                  <a:pt x="1946" y="2163"/>
                </a:lnTo>
                <a:lnTo>
                  <a:pt x="1946" y="2031"/>
                </a:lnTo>
                <a:lnTo>
                  <a:pt x="1958" y="2031"/>
                </a:lnTo>
                <a:lnTo>
                  <a:pt x="2008" y="2169"/>
                </a:lnTo>
                <a:lnTo>
                  <a:pt x="2024" y="2201"/>
                </a:lnTo>
                <a:lnTo>
                  <a:pt x="2043" y="2202"/>
                </a:lnTo>
                <a:lnTo>
                  <a:pt x="2047" y="2187"/>
                </a:lnTo>
                <a:lnTo>
                  <a:pt x="2009" y="2043"/>
                </a:lnTo>
                <a:lnTo>
                  <a:pt x="2021" y="2037"/>
                </a:lnTo>
                <a:lnTo>
                  <a:pt x="2107" y="2196"/>
                </a:lnTo>
                <a:lnTo>
                  <a:pt x="2126" y="2198"/>
                </a:lnTo>
                <a:lnTo>
                  <a:pt x="2129" y="2178"/>
                </a:lnTo>
                <a:lnTo>
                  <a:pt x="2129" y="2163"/>
                </a:lnTo>
                <a:lnTo>
                  <a:pt x="2075" y="2025"/>
                </a:lnTo>
                <a:lnTo>
                  <a:pt x="2089" y="2019"/>
                </a:lnTo>
                <a:lnTo>
                  <a:pt x="2171" y="2145"/>
                </a:lnTo>
                <a:lnTo>
                  <a:pt x="2191" y="2132"/>
                </a:lnTo>
                <a:lnTo>
                  <a:pt x="2183" y="2109"/>
                </a:lnTo>
                <a:lnTo>
                  <a:pt x="2123" y="1983"/>
                </a:lnTo>
                <a:lnTo>
                  <a:pt x="2116" y="1922"/>
                </a:lnTo>
                <a:lnTo>
                  <a:pt x="2082" y="1887"/>
                </a:lnTo>
                <a:lnTo>
                  <a:pt x="2173" y="1971"/>
                </a:lnTo>
                <a:lnTo>
                  <a:pt x="2195" y="1965"/>
                </a:lnTo>
                <a:lnTo>
                  <a:pt x="2196" y="1947"/>
                </a:lnTo>
                <a:lnTo>
                  <a:pt x="2148" y="1875"/>
                </a:lnTo>
                <a:cubicBezTo>
                  <a:pt x="2132" y="1852"/>
                  <a:pt x="2123" y="1828"/>
                  <a:pt x="2104" y="1811"/>
                </a:cubicBezTo>
                <a:cubicBezTo>
                  <a:pt x="2082" y="1792"/>
                  <a:pt x="2036" y="1782"/>
                  <a:pt x="2015" y="1759"/>
                </a:cubicBezTo>
                <a:cubicBezTo>
                  <a:pt x="1994" y="1736"/>
                  <a:pt x="1965" y="1531"/>
                  <a:pt x="1946" y="1443"/>
                </a:cubicBezTo>
                <a:lnTo>
                  <a:pt x="1900" y="1233"/>
                </a:lnTo>
                <a:cubicBezTo>
                  <a:pt x="1885" y="1183"/>
                  <a:pt x="1865" y="1174"/>
                  <a:pt x="1856" y="1141"/>
                </a:cubicBezTo>
                <a:cubicBezTo>
                  <a:pt x="1846" y="1108"/>
                  <a:pt x="1854" y="1095"/>
                  <a:pt x="1845" y="1035"/>
                </a:cubicBezTo>
                <a:lnTo>
                  <a:pt x="1833" y="790"/>
                </a:lnTo>
                <a:lnTo>
                  <a:pt x="1801" y="591"/>
                </a:lnTo>
                <a:lnTo>
                  <a:pt x="1804" y="485"/>
                </a:lnTo>
                <a:lnTo>
                  <a:pt x="1770" y="409"/>
                </a:lnTo>
                <a:lnTo>
                  <a:pt x="1747" y="350"/>
                </a:lnTo>
                <a:lnTo>
                  <a:pt x="1693" y="290"/>
                </a:lnTo>
                <a:lnTo>
                  <a:pt x="1585" y="242"/>
                </a:lnTo>
                <a:lnTo>
                  <a:pt x="1429" y="170"/>
                </a:lnTo>
                <a:lnTo>
                  <a:pt x="1277" y="126"/>
                </a:lnTo>
                <a:lnTo>
                  <a:pt x="1253" y="0"/>
                </a:lnTo>
                <a:lnTo>
                  <a:pt x="953" y="6"/>
                </a:lnTo>
                <a:close/>
              </a:path>
            </a:pathLst>
          </a:custGeom>
          <a:solidFill>
            <a:srgbClr val="FFCC99"/>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58" name="Freeform 3"/>
          <p:cNvSpPr>
            <a:spLocks noChangeAspect="1"/>
          </p:cNvSpPr>
          <p:nvPr/>
        </p:nvSpPr>
        <p:spPr bwMode="auto">
          <a:xfrm>
            <a:off x="3284538" y="260350"/>
            <a:ext cx="631825" cy="827088"/>
          </a:xfrm>
          <a:custGeom>
            <a:avLst/>
            <a:gdLst>
              <a:gd name="T0" fmla="*/ 301205 w 537"/>
              <a:gd name="T1" fmla="*/ 1269 h 652"/>
              <a:gd name="T2" fmla="*/ 258848 w 537"/>
              <a:gd name="T3" fmla="*/ 8880 h 652"/>
              <a:gd name="T4" fmla="*/ 202372 w 537"/>
              <a:gd name="T5" fmla="*/ 30445 h 652"/>
              <a:gd name="T6" fmla="*/ 129424 w 537"/>
              <a:gd name="T7" fmla="*/ 64696 h 652"/>
              <a:gd name="T8" fmla="*/ 75301 w 537"/>
              <a:gd name="T9" fmla="*/ 119243 h 652"/>
              <a:gd name="T10" fmla="*/ 47063 w 537"/>
              <a:gd name="T11" fmla="*/ 205503 h 652"/>
              <a:gd name="T12" fmla="*/ 40004 w 537"/>
              <a:gd name="T13" fmla="*/ 282884 h 652"/>
              <a:gd name="T14" fmla="*/ 35297 w 537"/>
              <a:gd name="T15" fmla="*/ 358997 h 652"/>
              <a:gd name="T16" fmla="*/ 3530 w 537"/>
              <a:gd name="T17" fmla="*/ 366608 h 652"/>
              <a:gd name="T18" fmla="*/ 10589 w 537"/>
              <a:gd name="T19" fmla="*/ 404664 h 652"/>
              <a:gd name="T20" fmla="*/ 31768 w 537"/>
              <a:gd name="T21" fmla="*/ 432572 h 652"/>
              <a:gd name="T22" fmla="*/ 43534 w 537"/>
              <a:gd name="T23" fmla="*/ 488388 h 652"/>
              <a:gd name="T24" fmla="*/ 57653 w 537"/>
              <a:gd name="T25" fmla="*/ 550546 h 652"/>
              <a:gd name="T26" fmla="*/ 78831 w 537"/>
              <a:gd name="T27" fmla="*/ 561963 h 652"/>
              <a:gd name="T28" fmla="*/ 114129 w 537"/>
              <a:gd name="T29" fmla="*/ 693891 h 652"/>
              <a:gd name="T30" fmla="*/ 202372 w 537"/>
              <a:gd name="T31" fmla="*/ 777615 h 652"/>
              <a:gd name="T32" fmla="*/ 289439 w 537"/>
              <a:gd name="T33" fmla="*/ 820745 h 652"/>
              <a:gd name="T34" fmla="*/ 397685 w 537"/>
              <a:gd name="T35" fmla="*/ 805523 h 652"/>
              <a:gd name="T36" fmla="*/ 514167 w 537"/>
              <a:gd name="T37" fmla="*/ 695160 h 652"/>
              <a:gd name="T38" fmla="*/ 541228 w 537"/>
              <a:gd name="T39" fmla="*/ 626659 h 652"/>
              <a:gd name="T40" fmla="*/ 550641 w 537"/>
              <a:gd name="T41" fmla="*/ 548009 h 652"/>
              <a:gd name="T42" fmla="*/ 585938 w 537"/>
              <a:gd name="T43" fmla="*/ 548009 h 652"/>
              <a:gd name="T44" fmla="*/ 589468 w 537"/>
              <a:gd name="T45" fmla="*/ 460480 h 652"/>
              <a:gd name="T46" fmla="*/ 627119 w 537"/>
              <a:gd name="T47" fmla="*/ 397053 h 652"/>
              <a:gd name="T48" fmla="*/ 623589 w 537"/>
              <a:gd name="T49" fmla="*/ 347580 h 652"/>
              <a:gd name="T50" fmla="*/ 597704 w 537"/>
              <a:gd name="T51" fmla="*/ 358997 h 652"/>
              <a:gd name="T52" fmla="*/ 597704 w 537"/>
              <a:gd name="T53" fmla="*/ 209309 h 652"/>
              <a:gd name="T54" fmla="*/ 545934 w 537"/>
              <a:gd name="T55" fmla="*/ 97678 h 652"/>
              <a:gd name="T56" fmla="*/ 481222 w 537"/>
              <a:gd name="T57" fmla="*/ 36788 h 652"/>
              <a:gd name="T58" fmla="*/ 409451 w 537"/>
              <a:gd name="T59" fmla="*/ 11417 h 652"/>
              <a:gd name="T60" fmla="*/ 347092 w 537"/>
              <a:gd name="T61" fmla="*/ 2537 h 652"/>
              <a:gd name="T62" fmla="*/ 301205 w 537"/>
              <a:gd name="T63" fmla="*/ 1269 h 6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7"/>
              <a:gd name="T97" fmla="*/ 0 h 652"/>
              <a:gd name="T98" fmla="*/ 537 w 537"/>
              <a:gd name="T99" fmla="*/ 652 h 6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7" h="652">
                <a:moveTo>
                  <a:pt x="256" y="1"/>
                </a:moveTo>
                <a:cubicBezTo>
                  <a:pt x="244" y="2"/>
                  <a:pt x="234" y="3"/>
                  <a:pt x="220" y="7"/>
                </a:cubicBezTo>
                <a:cubicBezTo>
                  <a:pt x="206" y="11"/>
                  <a:pt x="190" y="17"/>
                  <a:pt x="172" y="24"/>
                </a:cubicBezTo>
                <a:cubicBezTo>
                  <a:pt x="154" y="31"/>
                  <a:pt x="129" y="41"/>
                  <a:pt x="110" y="51"/>
                </a:cubicBezTo>
                <a:cubicBezTo>
                  <a:pt x="92" y="63"/>
                  <a:pt x="77" y="76"/>
                  <a:pt x="64" y="94"/>
                </a:cubicBezTo>
                <a:cubicBezTo>
                  <a:pt x="53" y="111"/>
                  <a:pt x="44" y="140"/>
                  <a:pt x="40" y="162"/>
                </a:cubicBezTo>
                <a:cubicBezTo>
                  <a:pt x="36" y="184"/>
                  <a:pt x="36" y="202"/>
                  <a:pt x="34" y="223"/>
                </a:cubicBezTo>
                <a:cubicBezTo>
                  <a:pt x="33" y="243"/>
                  <a:pt x="36" y="272"/>
                  <a:pt x="30" y="283"/>
                </a:cubicBezTo>
                <a:cubicBezTo>
                  <a:pt x="26" y="294"/>
                  <a:pt x="6" y="283"/>
                  <a:pt x="3" y="289"/>
                </a:cubicBezTo>
                <a:cubicBezTo>
                  <a:pt x="0" y="294"/>
                  <a:pt x="4" y="310"/>
                  <a:pt x="9" y="319"/>
                </a:cubicBezTo>
                <a:cubicBezTo>
                  <a:pt x="14" y="327"/>
                  <a:pt x="23" y="330"/>
                  <a:pt x="27" y="341"/>
                </a:cubicBezTo>
                <a:cubicBezTo>
                  <a:pt x="33" y="352"/>
                  <a:pt x="34" y="370"/>
                  <a:pt x="37" y="385"/>
                </a:cubicBezTo>
                <a:cubicBezTo>
                  <a:pt x="40" y="401"/>
                  <a:pt x="44" y="425"/>
                  <a:pt x="49" y="434"/>
                </a:cubicBezTo>
                <a:cubicBezTo>
                  <a:pt x="54" y="444"/>
                  <a:pt x="60" y="424"/>
                  <a:pt x="67" y="443"/>
                </a:cubicBezTo>
                <a:cubicBezTo>
                  <a:pt x="75" y="462"/>
                  <a:pt x="79" y="518"/>
                  <a:pt x="97" y="547"/>
                </a:cubicBezTo>
                <a:cubicBezTo>
                  <a:pt x="115" y="575"/>
                  <a:pt x="147" y="596"/>
                  <a:pt x="172" y="613"/>
                </a:cubicBezTo>
                <a:cubicBezTo>
                  <a:pt x="198" y="630"/>
                  <a:pt x="219" y="643"/>
                  <a:pt x="246" y="647"/>
                </a:cubicBezTo>
                <a:cubicBezTo>
                  <a:pt x="274" y="651"/>
                  <a:pt x="306" y="652"/>
                  <a:pt x="338" y="635"/>
                </a:cubicBezTo>
                <a:cubicBezTo>
                  <a:pt x="371" y="619"/>
                  <a:pt x="417" y="571"/>
                  <a:pt x="437" y="548"/>
                </a:cubicBezTo>
                <a:cubicBezTo>
                  <a:pt x="457" y="525"/>
                  <a:pt x="455" y="513"/>
                  <a:pt x="460" y="494"/>
                </a:cubicBezTo>
                <a:cubicBezTo>
                  <a:pt x="466" y="475"/>
                  <a:pt x="461" y="443"/>
                  <a:pt x="468" y="432"/>
                </a:cubicBezTo>
                <a:cubicBezTo>
                  <a:pt x="474" y="422"/>
                  <a:pt x="493" y="443"/>
                  <a:pt x="498" y="432"/>
                </a:cubicBezTo>
                <a:cubicBezTo>
                  <a:pt x="504" y="421"/>
                  <a:pt x="495" y="383"/>
                  <a:pt x="501" y="363"/>
                </a:cubicBezTo>
                <a:cubicBezTo>
                  <a:pt x="508" y="344"/>
                  <a:pt x="528" y="328"/>
                  <a:pt x="533" y="313"/>
                </a:cubicBezTo>
                <a:cubicBezTo>
                  <a:pt x="537" y="299"/>
                  <a:pt x="534" y="281"/>
                  <a:pt x="530" y="274"/>
                </a:cubicBezTo>
                <a:cubicBezTo>
                  <a:pt x="524" y="269"/>
                  <a:pt x="511" y="301"/>
                  <a:pt x="508" y="283"/>
                </a:cubicBezTo>
                <a:cubicBezTo>
                  <a:pt x="504" y="265"/>
                  <a:pt x="516" y="199"/>
                  <a:pt x="508" y="165"/>
                </a:cubicBezTo>
                <a:cubicBezTo>
                  <a:pt x="500" y="130"/>
                  <a:pt x="481" y="99"/>
                  <a:pt x="464" y="77"/>
                </a:cubicBezTo>
                <a:cubicBezTo>
                  <a:pt x="448" y="55"/>
                  <a:pt x="428" y="40"/>
                  <a:pt x="409" y="29"/>
                </a:cubicBezTo>
                <a:cubicBezTo>
                  <a:pt x="390" y="18"/>
                  <a:pt x="367" y="13"/>
                  <a:pt x="348" y="9"/>
                </a:cubicBezTo>
                <a:cubicBezTo>
                  <a:pt x="329" y="5"/>
                  <a:pt x="310" y="3"/>
                  <a:pt x="295" y="2"/>
                </a:cubicBezTo>
                <a:cubicBezTo>
                  <a:pt x="280" y="1"/>
                  <a:pt x="268" y="0"/>
                  <a:pt x="256" y="1"/>
                </a:cubicBezTo>
                <a:close/>
              </a:path>
            </a:pathLst>
          </a:custGeom>
          <a:solidFill>
            <a:srgbClr val="FFCC99"/>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59" name="Freeform 4"/>
          <p:cNvSpPr>
            <a:spLocks noChangeAspect="1"/>
          </p:cNvSpPr>
          <p:nvPr/>
        </p:nvSpPr>
        <p:spPr bwMode="auto">
          <a:xfrm>
            <a:off x="3408363" y="573088"/>
            <a:ext cx="166687" cy="101600"/>
          </a:xfrm>
          <a:custGeom>
            <a:avLst/>
            <a:gdLst>
              <a:gd name="T0" fmla="*/ 0 w 92"/>
              <a:gd name="T1" fmla="*/ 31531 h 58"/>
              <a:gd name="T2" fmla="*/ 39860 w 92"/>
              <a:gd name="T3" fmla="*/ 7007 h 58"/>
              <a:gd name="T4" fmla="*/ 97838 w 92"/>
              <a:gd name="T5" fmla="*/ 0 h 58"/>
              <a:gd name="T6" fmla="*/ 134074 w 92"/>
              <a:gd name="T7" fmla="*/ 7007 h 58"/>
              <a:gd name="T8" fmla="*/ 152192 w 92"/>
              <a:gd name="T9" fmla="*/ 31531 h 58"/>
              <a:gd name="T10" fmla="*/ 159440 w 92"/>
              <a:gd name="T11" fmla="*/ 73572 h 58"/>
              <a:gd name="T12" fmla="*/ 166687 w 92"/>
              <a:gd name="T13" fmla="*/ 101600 h 58"/>
              <a:gd name="T14" fmla="*/ 0 60000 65536"/>
              <a:gd name="T15" fmla="*/ 0 60000 65536"/>
              <a:gd name="T16" fmla="*/ 0 60000 65536"/>
              <a:gd name="T17" fmla="*/ 0 60000 65536"/>
              <a:gd name="T18" fmla="*/ 0 60000 65536"/>
              <a:gd name="T19" fmla="*/ 0 60000 65536"/>
              <a:gd name="T20" fmla="*/ 0 60000 65536"/>
              <a:gd name="T21" fmla="*/ 0 w 92"/>
              <a:gd name="T22" fmla="*/ 0 h 58"/>
              <a:gd name="T23" fmla="*/ 92 w 9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58">
                <a:moveTo>
                  <a:pt x="0" y="18"/>
                </a:moveTo>
                <a:lnTo>
                  <a:pt x="22" y="4"/>
                </a:lnTo>
                <a:lnTo>
                  <a:pt x="54" y="0"/>
                </a:lnTo>
                <a:lnTo>
                  <a:pt x="74" y="4"/>
                </a:lnTo>
                <a:lnTo>
                  <a:pt x="84" y="18"/>
                </a:lnTo>
                <a:lnTo>
                  <a:pt x="88" y="42"/>
                </a:lnTo>
                <a:lnTo>
                  <a:pt x="92" y="58"/>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60" name="Freeform 5"/>
          <p:cNvSpPr>
            <a:spLocks noChangeAspect="1"/>
          </p:cNvSpPr>
          <p:nvPr/>
        </p:nvSpPr>
        <p:spPr bwMode="auto">
          <a:xfrm>
            <a:off x="3625850" y="579438"/>
            <a:ext cx="165100" cy="95250"/>
          </a:xfrm>
          <a:custGeom>
            <a:avLst/>
            <a:gdLst>
              <a:gd name="T0" fmla="*/ 165100 w 92"/>
              <a:gd name="T1" fmla="*/ 32349 h 53"/>
              <a:gd name="T2" fmla="*/ 145360 w 92"/>
              <a:gd name="T3" fmla="*/ 16175 h 53"/>
              <a:gd name="T4" fmla="*/ 127414 w 92"/>
              <a:gd name="T5" fmla="*/ 5392 h 53"/>
              <a:gd name="T6" fmla="*/ 53837 w 92"/>
              <a:gd name="T7" fmla="*/ 0 h 53"/>
              <a:gd name="T8" fmla="*/ 21535 w 92"/>
              <a:gd name="T9" fmla="*/ 14377 h 53"/>
              <a:gd name="T10" fmla="*/ 14357 w 92"/>
              <a:gd name="T11" fmla="*/ 53915 h 53"/>
              <a:gd name="T12" fmla="*/ 14357 w 92"/>
              <a:gd name="T13" fmla="*/ 79075 h 53"/>
              <a:gd name="T14" fmla="*/ 0 w 92"/>
              <a:gd name="T15" fmla="*/ 95250 h 53"/>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53"/>
              <a:gd name="T26" fmla="*/ 92 w 9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53">
                <a:moveTo>
                  <a:pt x="92" y="18"/>
                </a:moveTo>
                <a:lnTo>
                  <a:pt x="81" y="9"/>
                </a:lnTo>
                <a:lnTo>
                  <a:pt x="71" y="3"/>
                </a:lnTo>
                <a:lnTo>
                  <a:pt x="30" y="0"/>
                </a:lnTo>
                <a:lnTo>
                  <a:pt x="12" y="8"/>
                </a:lnTo>
                <a:lnTo>
                  <a:pt x="8" y="30"/>
                </a:lnTo>
                <a:lnTo>
                  <a:pt x="8" y="44"/>
                </a:lnTo>
                <a:lnTo>
                  <a:pt x="0" y="53"/>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61" name="Freeform 6"/>
          <p:cNvSpPr>
            <a:spLocks noChangeAspect="1"/>
          </p:cNvSpPr>
          <p:nvPr/>
        </p:nvSpPr>
        <p:spPr bwMode="auto">
          <a:xfrm>
            <a:off x="3413125" y="612775"/>
            <a:ext cx="125413" cy="41275"/>
          </a:xfrm>
          <a:custGeom>
            <a:avLst/>
            <a:gdLst>
              <a:gd name="T0" fmla="*/ 0 w 70"/>
              <a:gd name="T1" fmla="*/ 25797 h 24"/>
              <a:gd name="T2" fmla="*/ 32249 w 70"/>
              <a:gd name="T3" fmla="*/ 8599 h 24"/>
              <a:gd name="T4" fmla="*/ 75248 w 70"/>
              <a:gd name="T5" fmla="*/ 0 h 24"/>
              <a:gd name="T6" fmla="*/ 103914 w 70"/>
              <a:gd name="T7" fmla="*/ 8599 h 24"/>
              <a:gd name="T8" fmla="*/ 125413 w 70"/>
              <a:gd name="T9" fmla="*/ 25797 h 24"/>
              <a:gd name="T10" fmla="*/ 114663 w 70"/>
              <a:gd name="T11" fmla="*/ 41275 h 24"/>
              <a:gd name="T12" fmla="*/ 66290 w 70"/>
              <a:gd name="T13" fmla="*/ 41275 h 24"/>
              <a:gd name="T14" fmla="*/ 26874 w 70"/>
              <a:gd name="T15" fmla="*/ 39555 h 24"/>
              <a:gd name="T16" fmla="*/ 0 w 70"/>
              <a:gd name="T17" fmla="*/ 2579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24"/>
              <a:gd name="T29" fmla="*/ 70 w 7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24">
                <a:moveTo>
                  <a:pt x="0" y="15"/>
                </a:moveTo>
                <a:lnTo>
                  <a:pt x="18" y="5"/>
                </a:lnTo>
                <a:lnTo>
                  <a:pt x="42" y="0"/>
                </a:lnTo>
                <a:lnTo>
                  <a:pt x="58" y="5"/>
                </a:lnTo>
                <a:lnTo>
                  <a:pt x="70" y="15"/>
                </a:lnTo>
                <a:lnTo>
                  <a:pt x="64" y="24"/>
                </a:lnTo>
                <a:lnTo>
                  <a:pt x="37" y="24"/>
                </a:lnTo>
                <a:lnTo>
                  <a:pt x="15" y="23"/>
                </a:lnTo>
                <a:lnTo>
                  <a:pt x="0" y="15"/>
                </a:lnTo>
                <a:close/>
              </a:path>
            </a:pathLst>
          </a:custGeom>
          <a:solidFill>
            <a:schemeClr val="tx1"/>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62" name="Freeform 7"/>
          <p:cNvSpPr>
            <a:spLocks noChangeAspect="1"/>
          </p:cNvSpPr>
          <p:nvPr/>
        </p:nvSpPr>
        <p:spPr bwMode="auto">
          <a:xfrm>
            <a:off x="3663950" y="617538"/>
            <a:ext cx="115888" cy="39687"/>
          </a:xfrm>
          <a:custGeom>
            <a:avLst/>
            <a:gdLst>
              <a:gd name="T0" fmla="*/ 0 w 65"/>
              <a:gd name="T1" fmla="*/ 19844 h 24"/>
              <a:gd name="T2" fmla="*/ 35658 w 65"/>
              <a:gd name="T3" fmla="*/ 1654 h 24"/>
              <a:gd name="T4" fmla="*/ 73099 w 65"/>
              <a:gd name="T5" fmla="*/ 0 h 24"/>
              <a:gd name="T6" fmla="*/ 101625 w 65"/>
              <a:gd name="T7" fmla="*/ 9922 h 24"/>
              <a:gd name="T8" fmla="*/ 115888 w 65"/>
              <a:gd name="T9" fmla="*/ 24804 h 24"/>
              <a:gd name="T10" fmla="*/ 99842 w 65"/>
              <a:gd name="T11" fmla="*/ 34726 h 24"/>
              <a:gd name="T12" fmla="*/ 35658 w 65"/>
              <a:gd name="T13" fmla="*/ 39687 h 24"/>
              <a:gd name="T14" fmla="*/ 0 w 65"/>
              <a:gd name="T15" fmla="*/ 19844 h 24"/>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4"/>
              <a:gd name="T26" fmla="*/ 65 w 65"/>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4">
                <a:moveTo>
                  <a:pt x="0" y="12"/>
                </a:moveTo>
                <a:lnTo>
                  <a:pt x="20" y="1"/>
                </a:lnTo>
                <a:lnTo>
                  <a:pt x="41" y="0"/>
                </a:lnTo>
                <a:lnTo>
                  <a:pt x="57" y="6"/>
                </a:lnTo>
                <a:lnTo>
                  <a:pt x="65" y="15"/>
                </a:lnTo>
                <a:lnTo>
                  <a:pt x="56" y="21"/>
                </a:lnTo>
                <a:lnTo>
                  <a:pt x="20" y="24"/>
                </a:lnTo>
                <a:lnTo>
                  <a:pt x="0" y="12"/>
                </a:lnTo>
                <a:close/>
              </a:path>
            </a:pathLst>
          </a:custGeom>
          <a:solidFill>
            <a:schemeClr val="tx1"/>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63" name="Freeform 8"/>
          <p:cNvSpPr>
            <a:spLocks noChangeAspect="1"/>
          </p:cNvSpPr>
          <p:nvPr/>
        </p:nvSpPr>
        <p:spPr bwMode="auto">
          <a:xfrm>
            <a:off x="3524250" y="804863"/>
            <a:ext cx="127000" cy="41275"/>
          </a:xfrm>
          <a:custGeom>
            <a:avLst/>
            <a:gdLst>
              <a:gd name="T0" fmla="*/ 23928 w 69"/>
              <a:gd name="T1" fmla="*/ 0 h 23"/>
              <a:gd name="T2" fmla="*/ 22087 w 69"/>
              <a:gd name="T3" fmla="*/ 34097 h 23"/>
              <a:gd name="T4" fmla="*/ 82826 w 69"/>
              <a:gd name="T5" fmla="*/ 37686 h 23"/>
              <a:gd name="T6" fmla="*/ 121478 w 69"/>
              <a:gd name="T7" fmla="*/ 32302 h 23"/>
              <a:gd name="T8" fmla="*/ 127000 w 69"/>
              <a:gd name="T9" fmla="*/ 7178 h 23"/>
              <a:gd name="T10" fmla="*/ 0 60000 65536"/>
              <a:gd name="T11" fmla="*/ 0 60000 65536"/>
              <a:gd name="T12" fmla="*/ 0 60000 65536"/>
              <a:gd name="T13" fmla="*/ 0 60000 65536"/>
              <a:gd name="T14" fmla="*/ 0 60000 65536"/>
              <a:gd name="T15" fmla="*/ 0 w 69"/>
              <a:gd name="T16" fmla="*/ 0 h 23"/>
              <a:gd name="T17" fmla="*/ 69 w 69"/>
              <a:gd name="T18" fmla="*/ 23 h 23"/>
            </a:gdLst>
            <a:ahLst/>
            <a:cxnLst>
              <a:cxn ang="T10">
                <a:pos x="T0" y="T1"/>
              </a:cxn>
              <a:cxn ang="T11">
                <a:pos x="T2" y="T3"/>
              </a:cxn>
              <a:cxn ang="T12">
                <a:pos x="T4" y="T5"/>
              </a:cxn>
              <a:cxn ang="T13">
                <a:pos x="T6" y="T7"/>
              </a:cxn>
              <a:cxn ang="T14">
                <a:pos x="T8" y="T9"/>
              </a:cxn>
            </a:cxnLst>
            <a:rect l="T15" t="T16" r="T17" b="T18"/>
            <a:pathLst>
              <a:path w="69" h="23">
                <a:moveTo>
                  <a:pt x="13" y="0"/>
                </a:moveTo>
                <a:cubicBezTo>
                  <a:pt x="11" y="11"/>
                  <a:pt x="0" y="4"/>
                  <a:pt x="12" y="19"/>
                </a:cubicBezTo>
                <a:cubicBezTo>
                  <a:pt x="24" y="18"/>
                  <a:pt x="33" y="19"/>
                  <a:pt x="45" y="21"/>
                </a:cubicBezTo>
                <a:cubicBezTo>
                  <a:pt x="52" y="19"/>
                  <a:pt x="61" y="23"/>
                  <a:pt x="66" y="18"/>
                </a:cubicBezTo>
                <a:cubicBezTo>
                  <a:pt x="69" y="15"/>
                  <a:pt x="66" y="7"/>
                  <a:pt x="69" y="4"/>
                </a:cubicBez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64" name="Freeform 9"/>
          <p:cNvSpPr>
            <a:spLocks noChangeAspect="1"/>
          </p:cNvSpPr>
          <p:nvPr/>
        </p:nvSpPr>
        <p:spPr bwMode="auto">
          <a:xfrm>
            <a:off x="3541713" y="947738"/>
            <a:ext cx="123825" cy="9525"/>
          </a:xfrm>
          <a:custGeom>
            <a:avLst/>
            <a:gdLst>
              <a:gd name="T0" fmla="*/ 0 w 69"/>
              <a:gd name="T1" fmla="*/ 6350 h 6"/>
              <a:gd name="T2" fmla="*/ 55632 w 69"/>
              <a:gd name="T3" fmla="*/ 9525 h 6"/>
              <a:gd name="T4" fmla="*/ 93317 w 69"/>
              <a:gd name="T5" fmla="*/ 9525 h 6"/>
              <a:gd name="T6" fmla="*/ 123825 w 69"/>
              <a:gd name="T7" fmla="*/ 0 h 6"/>
              <a:gd name="T8" fmla="*/ 0 60000 65536"/>
              <a:gd name="T9" fmla="*/ 0 60000 65536"/>
              <a:gd name="T10" fmla="*/ 0 60000 65536"/>
              <a:gd name="T11" fmla="*/ 0 60000 65536"/>
              <a:gd name="T12" fmla="*/ 0 w 69"/>
              <a:gd name="T13" fmla="*/ 0 h 6"/>
              <a:gd name="T14" fmla="*/ 69 w 69"/>
              <a:gd name="T15" fmla="*/ 6 h 6"/>
            </a:gdLst>
            <a:ahLst/>
            <a:cxnLst>
              <a:cxn ang="T8">
                <a:pos x="T0" y="T1"/>
              </a:cxn>
              <a:cxn ang="T9">
                <a:pos x="T2" y="T3"/>
              </a:cxn>
              <a:cxn ang="T10">
                <a:pos x="T4" y="T5"/>
              </a:cxn>
              <a:cxn ang="T11">
                <a:pos x="T6" y="T7"/>
              </a:cxn>
            </a:cxnLst>
            <a:rect l="T12" t="T13" r="T14" b="T15"/>
            <a:pathLst>
              <a:path w="69" h="6">
                <a:moveTo>
                  <a:pt x="0" y="4"/>
                </a:moveTo>
                <a:lnTo>
                  <a:pt x="31" y="6"/>
                </a:lnTo>
                <a:lnTo>
                  <a:pt x="52" y="6"/>
                </a:lnTo>
                <a:lnTo>
                  <a:pt x="69" y="0"/>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65" name="Freeform 10"/>
          <p:cNvSpPr>
            <a:spLocks noChangeAspect="1"/>
          </p:cNvSpPr>
          <p:nvPr/>
        </p:nvSpPr>
        <p:spPr bwMode="auto">
          <a:xfrm>
            <a:off x="3498850" y="909638"/>
            <a:ext cx="176213" cy="20637"/>
          </a:xfrm>
          <a:custGeom>
            <a:avLst/>
            <a:gdLst>
              <a:gd name="T0" fmla="*/ 0 w 97"/>
              <a:gd name="T1" fmla="*/ 20637 h 12"/>
              <a:gd name="T2" fmla="*/ 45416 w 97"/>
              <a:gd name="T3" fmla="*/ 5159 h 12"/>
              <a:gd name="T4" fmla="*/ 87198 w 97"/>
              <a:gd name="T5" fmla="*/ 1720 h 12"/>
              <a:gd name="T6" fmla="*/ 110814 w 97"/>
              <a:gd name="T7" fmla="*/ 0 h 12"/>
              <a:gd name="T8" fmla="*/ 176213 w 97"/>
              <a:gd name="T9" fmla="*/ 10319 h 12"/>
              <a:gd name="T10" fmla="*/ 0 60000 65536"/>
              <a:gd name="T11" fmla="*/ 0 60000 65536"/>
              <a:gd name="T12" fmla="*/ 0 60000 65536"/>
              <a:gd name="T13" fmla="*/ 0 60000 65536"/>
              <a:gd name="T14" fmla="*/ 0 60000 65536"/>
              <a:gd name="T15" fmla="*/ 0 w 97"/>
              <a:gd name="T16" fmla="*/ 0 h 12"/>
              <a:gd name="T17" fmla="*/ 97 w 97"/>
              <a:gd name="T18" fmla="*/ 12 h 12"/>
            </a:gdLst>
            <a:ahLst/>
            <a:cxnLst>
              <a:cxn ang="T10">
                <a:pos x="T0" y="T1"/>
              </a:cxn>
              <a:cxn ang="T11">
                <a:pos x="T2" y="T3"/>
              </a:cxn>
              <a:cxn ang="T12">
                <a:pos x="T4" y="T5"/>
              </a:cxn>
              <a:cxn ang="T13">
                <a:pos x="T6" y="T7"/>
              </a:cxn>
              <a:cxn ang="T14">
                <a:pos x="T8" y="T9"/>
              </a:cxn>
            </a:cxnLst>
            <a:rect l="T15" t="T16" r="T17" b="T18"/>
            <a:pathLst>
              <a:path w="97" h="12">
                <a:moveTo>
                  <a:pt x="0" y="12"/>
                </a:moveTo>
                <a:lnTo>
                  <a:pt x="25" y="3"/>
                </a:lnTo>
                <a:lnTo>
                  <a:pt x="48" y="1"/>
                </a:lnTo>
                <a:lnTo>
                  <a:pt x="61" y="0"/>
                </a:lnTo>
                <a:lnTo>
                  <a:pt x="97" y="6"/>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66" name="Freeform 11"/>
          <p:cNvSpPr>
            <a:spLocks noChangeAspect="1"/>
          </p:cNvSpPr>
          <p:nvPr/>
        </p:nvSpPr>
        <p:spPr bwMode="auto">
          <a:xfrm>
            <a:off x="3495675" y="1119188"/>
            <a:ext cx="1041400" cy="2411412"/>
          </a:xfrm>
          <a:custGeom>
            <a:avLst/>
            <a:gdLst>
              <a:gd name="T0" fmla="*/ 16382 w 890"/>
              <a:gd name="T1" fmla="*/ 0 h 1900"/>
              <a:gd name="T2" fmla="*/ 182538 w 890"/>
              <a:gd name="T3" fmla="*/ 2538 h 1900"/>
              <a:gd name="T4" fmla="*/ 194239 w 890"/>
              <a:gd name="T5" fmla="*/ 213220 h 1900"/>
              <a:gd name="T6" fmla="*/ 219981 w 890"/>
              <a:gd name="T7" fmla="*/ 276678 h 1900"/>
              <a:gd name="T8" fmla="*/ 336992 w 890"/>
              <a:gd name="T9" fmla="*/ 284293 h 1900"/>
              <a:gd name="T10" fmla="*/ 484427 w 890"/>
              <a:gd name="T11" fmla="*/ 322368 h 1900"/>
              <a:gd name="T12" fmla="*/ 568675 w 890"/>
              <a:gd name="T13" fmla="*/ 436593 h 1900"/>
              <a:gd name="T14" fmla="*/ 681005 w 890"/>
              <a:gd name="T15" fmla="*/ 687887 h 1900"/>
              <a:gd name="T16" fmla="*/ 730150 w 890"/>
              <a:gd name="T17" fmla="*/ 885877 h 1900"/>
              <a:gd name="T18" fmla="*/ 772274 w 890"/>
              <a:gd name="T19" fmla="*/ 1190476 h 1900"/>
              <a:gd name="T20" fmla="*/ 856522 w 890"/>
              <a:gd name="T21" fmla="*/ 1693065 h 1900"/>
              <a:gd name="T22" fmla="*/ 947791 w 890"/>
              <a:gd name="T23" fmla="*/ 1906285 h 1900"/>
              <a:gd name="T24" fmla="*/ 1022678 w 890"/>
              <a:gd name="T25" fmla="*/ 2167733 h 1900"/>
              <a:gd name="T26" fmla="*/ 1039060 w 890"/>
              <a:gd name="T27" fmla="*/ 2279419 h 1900"/>
              <a:gd name="T28" fmla="*/ 1041400 w 890"/>
              <a:gd name="T29" fmla="*/ 2411412 h 1900"/>
              <a:gd name="T30" fmla="*/ 1017998 w 890"/>
              <a:gd name="T31" fmla="*/ 2287034 h 1900"/>
              <a:gd name="T32" fmla="*/ 999276 w 890"/>
              <a:gd name="T33" fmla="*/ 2162656 h 1900"/>
              <a:gd name="T34" fmla="*/ 957152 w 890"/>
              <a:gd name="T35" fmla="*/ 2056046 h 1900"/>
              <a:gd name="T36" fmla="*/ 824929 w 890"/>
              <a:gd name="T37" fmla="*/ 1809828 h 1900"/>
              <a:gd name="T38" fmla="*/ 793336 w 890"/>
              <a:gd name="T39" fmla="*/ 1748908 h 1900"/>
              <a:gd name="T40" fmla="*/ 746532 w 890"/>
              <a:gd name="T41" fmla="*/ 1666413 h 1900"/>
              <a:gd name="T42" fmla="*/ 716109 w 890"/>
              <a:gd name="T43" fmla="*/ 1601685 h 1900"/>
              <a:gd name="T44" fmla="*/ 693877 w 890"/>
              <a:gd name="T45" fmla="*/ 1547111 h 1900"/>
              <a:gd name="T46" fmla="*/ 677495 w 890"/>
              <a:gd name="T47" fmla="*/ 1489999 h 1900"/>
              <a:gd name="T48" fmla="*/ 677495 w 890"/>
              <a:gd name="T49" fmla="*/ 1418926 h 1900"/>
              <a:gd name="T50" fmla="*/ 681005 w 890"/>
              <a:gd name="T51" fmla="*/ 1276779 h 1900"/>
              <a:gd name="T52" fmla="*/ 662284 w 890"/>
              <a:gd name="T53" fmla="*/ 1209513 h 1900"/>
              <a:gd name="T54" fmla="*/ 636541 w 890"/>
              <a:gd name="T55" fmla="*/ 1061021 h 1900"/>
              <a:gd name="T56" fmla="*/ 638881 w 890"/>
              <a:gd name="T57" fmla="*/ 892223 h 1900"/>
              <a:gd name="T58" fmla="*/ 631861 w 890"/>
              <a:gd name="T59" fmla="*/ 718347 h 1900"/>
              <a:gd name="T60" fmla="*/ 568675 w 890"/>
              <a:gd name="T61" fmla="*/ 642197 h 1900"/>
              <a:gd name="T62" fmla="*/ 463365 w 890"/>
              <a:gd name="T63" fmla="*/ 558432 h 1900"/>
              <a:gd name="T64" fmla="*/ 344013 w 890"/>
              <a:gd name="T65" fmla="*/ 596507 h 1900"/>
              <a:gd name="T66" fmla="*/ 322951 w 890"/>
              <a:gd name="T67" fmla="*/ 733577 h 1900"/>
              <a:gd name="T68" fmla="*/ 308910 w 890"/>
              <a:gd name="T69" fmla="*/ 923952 h 1900"/>
              <a:gd name="T70" fmla="*/ 238703 w 890"/>
              <a:gd name="T71" fmla="*/ 969642 h 1900"/>
              <a:gd name="T72" fmla="*/ 147434 w 890"/>
              <a:gd name="T73" fmla="*/ 962027 h 1900"/>
              <a:gd name="T74" fmla="*/ 49145 w 890"/>
              <a:gd name="T75" fmla="*/ 908722 h 1900"/>
              <a:gd name="T76" fmla="*/ 42124 w 890"/>
              <a:gd name="T77" fmla="*/ 741192 h 1900"/>
              <a:gd name="T78" fmla="*/ 0 w 890"/>
              <a:gd name="T79" fmla="*/ 284293 h 1900"/>
              <a:gd name="T80" fmla="*/ 30423 w 890"/>
              <a:gd name="T81" fmla="*/ 228450 h 1900"/>
              <a:gd name="T82" fmla="*/ 16382 w 890"/>
              <a:gd name="T83" fmla="*/ 0 h 19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0"/>
              <a:gd name="T127" fmla="*/ 0 h 1900"/>
              <a:gd name="T128" fmla="*/ 890 w 890"/>
              <a:gd name="T129" fmla="*/ 1900 h 19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0" h="1900">
                <a:moveTo>
                  <a:pt x="14" y="0"/>
                </a:moveTo>
                <a:lnTo>
                  <a:pt x="156" y="2"/>
                </a:lnTo>
                <a:lnTo>
                  <a:pt x="166" y="168"/>
                </a:lnTo>
                <a:lnTo>
                  <a:pt x="188" y="218"/>
                </a:lnTo>
                <a:lnTo>
                  <a:pt x="288" y="224"/>
                </a:lnTo>
                <a:cubicBezTo>
                  <a:pt x="326" y="230"/>
                  <a:pt x="381" y="234"/>
                  <a:pt x="414" y="254"/>
                </a:cubicBezTo>
                <a:cubicBezTo>
                  <a:pt x="447" y="274"/>
                  <a:pt x="458" y="296"/>
                  <a:pt x="486" y="344"/>
                </a:cubicBezTo>
                <a:lnTo>
                  <a:pt x="582" y="542"/>
                </a:lnTo>
                <a:lnTo>
                  <a:pt x="624" y="698"/>
                </a:lnTo>
                <a:lnTo>
                  <a:pt x="660" y="938"/>
                </a:lnTo>
                <a:lnTo>
                  <a:pt x="732" y="1334"/>
                </a:lnTo>
                <a:lnTo>
                  <a:pt x="810" y="1502"/>
                </a:lnTo>
                <a:lnTo>
                  <a:pt x="874" y="1708"/>
                </a:lnTo>
                <a:lnTo>
                  <a:pt x="888" y="1796"/>
                </a:lnTo>
                <a:lnTo>
                  <a:pt x="890" y="1900"/>
                </a:lnTo>
                <a:lnTo>
                  <a:pt x="870" y="1802"/>
                </a:lnTo>
                <a:lnTo>
                  <a:pt x="854" y="1704"/>
                </a:lnTo>
                <a:lnTo>
                  <a:pt x="818" y="1620"/>
                </a:lnTo>
                <a:lnTo>
                  <a:pt x="705" y="1426"/>
                </a:lnTo>
                <a:lnTo>
                  <a:pt x="678" y="1378"/>
                </a:lnTo>
                <a:lnTo>
                  <a:pt x="638" y="1313"/>
                </a:lnTo>
                <a:lnTo>
                  <a:pt x="612" y="1262"/>
                </a:lnTo>
                <a:lnTo>
                  <a:pt x="593" y="1219"/>
                </a:lnTo>
                <a:lnTo>
                  <a:pt x="579" y="1174"/>
                </a:lnTo>
                <a:lnTo>
                  <a:pt x="579" y="1118"/>
                </a:lnTo>
                <a:lnTo>
                  <a:pt x="582" y="1006"/>
                </a:lnTo>
                <a:lnTo>
                  <a:pt x="566" y="953"/>
                </a:lnTo>
                <a:lnTo>
                  <a:pt x="544" y="836"/>
                </a:lnTo>
                <a:lnTo>
                  <a:pt x="546" y="703"/>
                </a:lnTo>
                <a:cubicBezTo>
                  <a:pt x="545" y="658"/>
                  <a:pt x="550" y="599"/>
                  <a:pt x="540" y="566"/>
                </a:cubicBezTo>
                <a:cubicBezTo>
                  <a:pt x="529" y="534"/>
                  <a:pt x="510" y="527"/>
                  <a:pt x="486" y="506"/>
                </a:cubicBezTo>
                <a:lnTo>
                  <a:pt x="396" y="440"/>
                </a:lnTo>
                <a:lnTo>
                  <a:pt x="294" y="470"/>
                </a:lnTo>
                <a:lnTo>
                  <a:pt x="276" y="578"/>
                </a:lnTo>
                <a:lnTo>
                  <a:pt x="264" y="728"/>
                </a:lnTo>
                <a:lnTo>
                  <a:pt x="204" y="764"/>
                </a:lnTo>
                <a:lnTo>
                  <a:pt x="126" y="758"/>
                </a:lnTo>
                <a:lnTo>
                  <a:pt x="42" y="716"/>
                </a:lnTo>
                <a:lnTo>
                  <a:pt x="36" y="584"/>
                </a:lnTo>
                <a:lnTo>
                  <a:pt x="0" y="224"/>
                </a:lnTo>
                <a:lnTo>
                  <a:pt x="26" y="180"/>
                </a:lnTo>
                <a:lnTo>
                  <a:pt x="14" y="0"/>
                </a:lnTo>
                <a:close/>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grpSp>
        <p:nvGrpSpPr>
          <p:cNvPr id="70667" name="Group 12"/>
          <p:cNvGrpSpPr>
            <a:grpSpLocks noChangeAspect="1"/>
          </p:cNvGrpSpPr>
          <p:nvPr/>
        </p:nvGrpSpPr>
        <p:grpSpPr bwMode="auto">
          <a:xfrm>
            <a:off x="3244850" y="1314450"/>
            <a:ext cx="695325" cy="838200"/>
            <a:chOff x="4281" y="1393"/>
            <a:chExt cx="594" cy="661"/>
          </a:xfrm>
        </p:grpSpPr>
        <p:sp>
          <p:nvSpPr>
            <p:cNvPr id="70721" name="Freeform 13"/>
            <p:cNvSpPr>
              <a:spLocks noChangeAspect="1"/>
            </p:cNvSpPr>
            <p:nvPr/>
          </p:nvSpPr>
          <p:spPr bwMode="auto">
            <a:xfrm>
              <a:off x="4281" y="1393"/>
              <a:ext cx="236" cy="69"/>
            </a:xfrm>
            <a:custGeom>
              <a:avLst/>
              <a:gdLst>
                <a:gd name="T0" fmla="*/ 35 w 236"/>
                <a:gd name="T1" fmla="*/ 0 h 69"/>
                <a:gd name="T2" fmla="*/ 117 w 236"/>
                <a:gd name="T3" fmla="*/ 4 h 69"/>
                <a:gd name="T4" fmla="*/ 201 w 236"/>
                <a:gd name="T5" fmla="*/ 12 h 69"/>
                <a:gd name="T6" fmla="*/ 236 w 236"/>
                <a:gd name="T7" fmla="*/ 34 h 69"/>
                <a:gd name="T8" fmla="*/ 204 w 236"/>
                <a:gd name="T9" fmla="*/ 67 h 69"/>
                <a:gd name="T10" fmla="*/ 150 w 236"/>
                <a:gd name="T11" fmla="*/ 43 h 69"/>
                <a:gd name="T12" fmla="*/ 84 w 236"/>
                <a:gd name="T13" fmla="*/ 31 h 69"/>
                <a:gd name="T14" fmla="*/ 0 w 236"/>
                <a:gd name="T15" fmla="*/ 31 h 69"/>
                <a:gd name="T16" fmla="*/ 0 60000 65536"/>
                <a:gd name="T17" fmla="*/ 0 60000 65536"/>
                <a:gd name="T18" fmla="*/ 0 60000 65536"/>
                <a:gd name="T19" fmla="*/ 0 60000 65536"/>
                <a:gd name="T20" fmla="*/ 0 60000 65536"/>
                <a:gd name="T21" fmla="*/ 0 60000 65536"/>
                <a:gd name="T22" fmla="*/ 0 60000 65536"/>
                <a:gd name="T23" fmla="*/ 0 60000 65536"/>
                <a:gd name="T24" fmla="*/ 0 w 236"/>
                <a:gd name="T25" fmla="*/ 0 h 69"/>
                <a:gd name="T26" fmla="*/ 236 w 236"/>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6" h="69">
                  <a:moveTo>
                    <a:pt x="35" y="0"/>
                  </a:moveTo>
                  <a:cubicBezTo>
                    <a:pt x="49" y="1"/>
                    <a:pt x="89" y="2"/>
                    <a:pt x="117" y="4"/>
                  </a:cubicBezTo>
                  <a:cubicBezTo>
                    <a:pt x="145" y="6"/>
                    <a:pt x="181" y="7"/>
                    <a:pt x="201" y="12"/>
                  </a:cubicBezTo>
                  <a:cubicBezTo>
                    <a:pt x="221" y="17"/>
                    <a:pt x="236" y="25"/>
                    <a:pt x="236" y="34"/>
                  </a:cubicBezTo>
                  <a:cubicBezTo>
                    <a:pt x="236" y="44"/>
                    <a:pt x="218" y="65"/>
                    <a:pt x="204" y="67"/>
                  </a:cubicBezTo>
                  <a:cubicBezTo>
                    <a:pt x="190" y="69"/>
                    <a:pt x="170" y="49"/>
                    <a:pt x="150" y="43"/>
                  </a:cubicBezTo>
                  <a:cubicBezTo>
                    <a:pt x="130" y="37"/>
                    <a:pt x="109" y="33"/>
                    <a:pt x="84" y="31"/>
                  </a:cubicBezTo>
                  <a:cubicBezTo>
                    <a:pt x="59" y="29"/>
                    <a:pt x="29" y="30"/>
                    <a:pt x="0" y="31"/>
                  </a:cubicBezTo>
                </a:path>
              </a:pathLst>
            </a:custGeom>
            <a:noFill/>
            <a:ln w="12700">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22" name="Freeform 14"/>
            <p:cNvSpPr>
              <a:spLocks noChangeAspect="1"/>
            </p:cNvSpPr>
            <p:nvPr/>
          </p:nvSpPr>
          <p:spPr bwMode="auto">
            <a:xfrm>
              <a:off x="4668" y="1400"/>
              <a:ext cx="207" cy="57"/>
            </a:xfrm>
            <a:custGeom>
              <a:avLst/>
              <a:gdLst>
                <a:gd name="T0" fmla="*/ 180 w 207"/>
                <a:gd name="T1" fmla="*/ 0 h 57"/>
                <a:gd name="T2" fmla="*/ 126 w 207"/>
                <a:gd name="T3" fmla="*/ 3 h 57"/>
                <a:gd name="T4" fmla="*/ 78 w 207"/>
                <a:gd name="T5" fmla="*/ 3 h 57"/>
                <a:gd name="T6" fmla="*/ 30 w 207"/>
                <a:gd name="T7" fmla="*/ 12 h 57"/>
                <a:gd name="T8" fmla="*/ 2 w 207"/>
                <a:gd name="T9" fmla="*/ 18 h 57"/>
                <a:gd name="T10" fmla="*/ 20 w 207"/>
                <a:gd name="T11" fmla="*/ 54 h 57"/>
                <a:gd name="T12" fmla="*/ 78 w 207"/>
                <a:gd name="T13" fmla="*/ 37 h 57"/>
                <a:gd name="T14" fmla="*/ 129 w 207"/>
                <a:gd name="T15" fmla="*/ 30 h 57"/>
                <a:gd name="T16" fmla="*/ 186 w 207"/>
                <a:gd name="T17" fmla="*/ 33 h 57"/>
                <a:gd name="T18" fmla="*/ 207 w 207"/>
                <a:gd name="T19" fmla="*/ 3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57"/>
                <a:gd name="T32" fmla="*/ 207 w 207"/>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57">
                  <a:moveTo>
                    <a:pt x="180" y="0"/>
                  </a:moveTo>
                  <a:cubicBezTo>
                    <a:pt x="161" y="1"/>
                    <a:pt x="143" y="2"/>
                    <a:pt x="126" y="3"/>
                  </a:cubicBezTo>
                  <a:cubicBezTo>
                    <a:pt x="109" y="4"/>
                    <a:pt x="94" y="2"/>
                    <a:pt x="78" y="3"/>
                  </a:cubicBezTo>
                  <a:cubicBezTo>
                    <a:pt x="62" y="4"/>
                    <a:pt x="43" y="10"/>
                    <a:pt x="30" y="12"/>
                  </a:cubicBezTo>
                  <a:cubicBezTo>
                    <a:pt x="17" y="14"/>
                    <a:pt x="4" y="11"/>
                    <a:pt x="2" y="18"/>
                  </a:cubicBezTo>
                  <a:cubicBezTo>
                    <a:pt x="0" y="25"/>
                    <a:pt x="7" y="51"/>
                    <a:pt x="20" y="54"/>
                  </a:cubicBezTo>
                  <a:cubicBezTo>
                    <a:pt x="33" y="57"/>
                    <a:pt x="60" y="41"/>
                    <a:pt x="78" y="37"/>
                  </a:cubicBezTo>
                  <a:cubicBezTo>
                    <a:pt x="96" y="33"/>
                    <a:pt x="111" y="31"/>
                    <a:pt x="129" y="30"/>
                  </a:cubicBezTo>
                  <a:cubicBezTo>
                    <a:pt x="147" y="29"/>
                    <a:pt x="173" y="33"/>
                    <a:pt x="186" y="33"/>
                  </a:cubicBezTo>
                  <a:cubicBezTo>
                    <a:pt x="199" y="33"/>
                    <a:pt x="204" y="30"/>
                    <a:pt x="207" y="30"/>
                  </a:cubicBezTo>
                </a:path>
              </a:pathLst>
            </a:custGeom>
            <a:noFill/>
            <a:ln w="12700">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23" name="Freeform 15"/>
            <p:cNvSpPr>
              <a:spLocks noChangeAspect="1"/>
            </p:cNvSpPr>
            <p:nvPr/>
          </p:nvSpPr>
          <p:spPr bwMode="auto">
            <a:xfrm>
              <a:off x="4491" y="1414"/>
              <a:ext cx="195" cy="640"/>
            </a:xfrm>
            <a:custGeom>
              <a:avLst/>
              <a:gdLst>
                <a:gd name="T0" fmla="*/ 35 w 195"/>
                <a:gd name="T1" fmla="*/ 7 h 640"/>
                <a:gd name="T2" fmla="*/ 93 w 195"/>
                <a:gd name="T3" fmla="*/ 0 h 640"/>
                <a:gd name="T4" fmla="*/ 170 w 195"/>
                <a:gd name="T5" fmla="*/ 3 h 640"/>
                <a:gd name="T6" fmla="*/ 186 w 195"/>
                <a:gd name="T7" fmla="*/ 31 h 640"/>
                <a:gd name="T8" fmla="*/ 195 w 195"/>
                <a:gd name="T9" fmla="*/ 64 h 640"/>
                <a:gd name="T10" fmla="*/ 180 w 195"/>
                <a:gd name="T11" fmla="*/ 220 h 640"/>
                <a:gd name="T12" fmla="*/ 165 w 195"/>
                <a:gd name="T13" fmla="*/ 358 h 640"/>
                <a:gd name="T14" fmla="*/ 156 w 195"/>
                <a:gd name="T15" fmla="*/ 514 h 640"/>
                <a:gd name="T16" fmla="*/ 129 w 195"/>
                <a:gd name="T17" fmla="*/ 568 h 640"/>
                <a:gd name="T18" fmla="*/ 117 w 195"/>
                <a:gd name="T19" fmla="*/ 640 h 640"/>
                <a:gd name="T20" fmla="*/ 84 w 195"/>
                <a:gd name="T21" fmla="*/ 607 h 640"/>
                <a:gd name="T22" fmla="*/ 72 w 195"/>
                <a:gd name="T23" fmla="*/ 538 h 640"/>
                <a:gd name="T24" fmla="*/ 42 w 195"/>
                <a:gd name="T25" fmla="*/ 484 h 640"/>
                <a:gd name="T26" fmla="*/ 36 w 195"/>
                <a:gd name="T27" fmla="*/ 370 h 640"/>
                <a:gd name="T28" fmla="*/ 27 w 195"/>
                <a:gd name="T29" fmla="*/ 268 h 640"/>
                <a:gd name="T30" fmla="*/ 24 w 195"/>
                <a:gd name="T31" fmla="*/ 190 h 640"/>
                <a:gd name="T32" fmla="*/ 15 w 195"/>
                <a:gd name="T33" fmla="*/ 103 h 640"/>
                <a:gd name="T34" fmla="*/ 0 w 195"/>
                <a:gd name="T35" fmla="*/ 46 h 640"/>
                <a:gd name="T36" fmla="*/ 35 w 195"/>
                <a:gd name="T37" fmla="*/ 7 h 6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640"/>
                <a:gd name="T59" fmla="*/ 195 w 195"/>
                <a:gd name="T60" fmla="*/ 640 h 6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640">
                  <a:moveTo>
                    <a:pt x="35" y="7"/>
                  </a:moveTo>
                  <a:lnTo>
                    <a:pt x="93" y="0"/>
                  </a:lnTo>
                  <a:lnTo>
                    <a:pt x="170" y="3"/>
                  </a:lnTo>
                  <a:lnTo>
                    <a:pt x="186" y="31"/>
                  </a:lnTo>
                  <a:lnTo>
                    <a:pt x="195" y="64"/>
                  </a:lnTo>
                  <a:lnTo>
                    <a:pt x="180" y="220"/>
                  </a:lnTo>
                  <a:lnTo>
                    <a:pt x="165" y="358"/>
                  </a:lnTo>
                  <a:lnTo>
                    <a:pt x="156" y="514"/>
                  </a:lnTo>
                  <a:lnTo>
                    <a:pt x="129" y="568"/>
                  </a:lnTo>
                  <a:lnTo>
                    <a:pt x="117" y="640"/>
                  </a:lnTo>
                  <a:lnTo>
                    <a:pt x="84" y="607"/>
                  </a:lnTo>
                  <a:lnTo>
                    <a:pt x="72" y="538"/>
                  </a:lnTo>
                  <a:lnTo>
                    <a:pt x="42" y="484"/>
                  </a:lnTo>
                  <a:lnTo>
                    <a:pt x="36" y="370"/>
                  </a:lnTo>
                  <a:lnTo>
                    <a:pt x="27" y="268"/>
                  </a:lnTo>
                  <a:lnTo>
                    <a:pt x="24" y="190"/>
                  </a:lnTo>
                  <a:lnTo>
                    <a:pt x="15" y="103"/>
                  </a:lnTo>
                  <a:lnTo>
                    <a:pt x="0" y="46"/>
                  </a:lnTo>
                  <a:lnTo>
                    <a:pt x="35" y="7"/>
                  </a:lnTo>
                  <a:close/>
                </a:path>
              </a:pathLst>
            </a:custGeom>
            <a:noFill/>
            <a:ln w="12700">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grpSp>
      <p:sp>
        <p:nvSpPr>
          <p:cNvPr id="70668" name="Freeform 16"/>
          <p:cNvSpPr>
            <a:spLocks noChangeAspect="1"/>
          </p:cNvSpPr>
          <p:nvPr/>
        </p:nvSpPr>
        <p:spPr bwMode="auto">
          <a:xfrm>
            <a:off x="284163" y="3363913"/>
            <a:ext cx="2290762" cy="2794000"/>
          </a:xfrm>
          <a:custGeom>
            <a:avLst/>
            <a:gdLst>
              <a:gd name="T0" fmla="*/ 1100680 w 1563"/>
              <a:gd name="T1" fmla="*/ 139700 h 1760"/>
              <a:gd name="T2" fmla="*/ 870578 w 1563"/>
              <a:gd name="T3" fmla="*/ 261938 h 1760"/>
              <a:gd name="T4" fmla="*/ 619957 w 1563"/>
              <a:gd name="T5" fmla="*/ 352425 h 1760"/>
              <a:gd name="T6" fmla="*/ 511501 w 1563"/>
              <a:gd name="T7" fmla="*/ 509588 h 1760"/>
              <a:gd name="T8" fmla="*/ 471929 w 1563"/>
              <a:gd name="T9" fmla="*/ 803275 h 1760"/>
              <a:gd name="T10" fmla="*/ 479257 w 1563"/>
              <a:gd name="T11" fmla="*/ 931863 h 1760"/>
              <a:gd name="T12" fmla="*/ 435289 w 1563"/>
              <a:gd name="T13" fmla="*/ 1176338 h 1760"/>
              <a:gd name="T14" fmla="*/ 391320 w 1563"/>
              <a:gd name="T15" fmla="*/ 1435100 h 1760"/>
              <a:gd name="T16" fmla="*/ 233033 w 1563"/>
              <a:gd name="T17" fmla="*/ 1919288 h 1760"/>
              <a:gd name="T18" fmla="*/ 190530 w 1563"/>
              <a:gd name="T19" fmla="*/ 2260600 h 1760"/>
              <a:gd name="T20" fmla="*/ 0 w 1563"/>
              <a:gd name="T21" fmla="*/ 2490788 h 1760"/>
              <a:gd name="T22" fmla="*/ 49831 w 1563"/>
              <a:gd name="T23" fmla="*/ 2486025 h 1760"/>
              <a:gd name="T24" fmla="*/ 99662 w 1563"/>
              <a:gd name="T25" fmla="*/ 2446338 h 1760"/>
              <a:gd name="T26" fmla="*/ 20519 w 1563"/>
              <a:gd name="T27" fmla="*/ 2679700 h 1760"/>
              <a:gd name="T28" fmla="*/ 29312 w 1563"/>
              <a:gd name="T29" fmla="*/ 2709863 h 1760"/>
              <a:gd name="T30" fmla="*/ 137768 w 1563"/>
              <a:gd name="T31" fmla="*/ 2559050 h 1760"/>
              <a:gd name="T32" fmla="*/ 95265 w 1563"/>
              <a:gd name="T33" fmla="*/ 2767013 h 1760"/>
              <a:gd name="T34" fmla="*/ 123112 w 1563"/>
              <a:gd name="T35" fmla="*/ 2782888 h 1760"/>
              <a:gd name="T36" fmla="*/ 228637 w 1563"/>
              <a:gd name="T37" fmla="*/ 2592388 h 1760"/>
              <a:gd name="T38" fmla="*/ 202255 w 1563"/>
              <a:gd name="T39" fmla="*/ 2794000 h 1760"/>
              <a:gd name="T40" fmla="*/ 290192 w 1563"/>
              <a:gd name="T41" fmla="*/ 2576513 h 1760"/>
              <a:gd name="T42" fmla="*/ 291658 w 1563"/>
              <a:gd name="T43" fmla="*/ 2743200 h 1760"/>
              <a:gd name="T44" fmla="*/ 331230 w 1563"/>
              <a:gd name="T45" fmla="*/ 2741613 h 1760"/>
              <a:gd name="T46" fmla="*/ 488051 w 1563"/>
              <a:gd name="T47" fmla="*/ 2082800 h 1760"/>
              <a:gd name="T48" fmla="*/ 552538 w 1563"/>
              <a:gd name="T49" fmla="*/ 1892300 h 1760"/>
              <a:gd name="T50" fmla="*/ 627285 w 1563"/>
              <a:gd name="T51" fmla="*/ 1571625 h 1760"/>
              <a:gd name="T52" fmla="*/ 722550 w 1563"/>
              <a:gd name="T53" fmla="*/ 1227138 h 1760"/>
              <a:gd name="T54" fmla="*/ 722550 w 1563"/>
              <a:gd name="T55" fmla="*/ 914400 h 1760"/>
              <a:gd name="T56" fmla="*/ 767984 w 1563"/>
              <a:gd name="T57" fmla="*/ 1244600 h 1760"/>
              <a:gd name="T58" fmla="*/ 866181 w 1563"/>
              <a:gd name="T59" fmla="*/ 1608137 h 1760"/>
              <a:gd name="T60" fmla="*/ 838334 w 1563"/>
              <a:gd name="T61" fmla="*/ 1844675 h 1760"/>
              <a:gd name="T62" fmla="*/ 1766071 w 1563"/>
              <a:gd name="T63" fmla="*/ 1746250 h 1760"/>
              <a:gd name="T64" fmla="*/ 1745552 w 1563"/>
              <a:gd name="T65" fmla="*/ 1539875 h 1760"/>
              <a:gd name="T66" fmla="*/ 1814436 w 1563"/>
              <a:gd name="T67" fmla="*/ 1098550 h 1760"/>
              <a:gd name="T68" fmla="*/ 1823230 w 1563"/>
              <a:gd name="T69" fmla="*/ 1236663 h 1760"/>
              <a:gd name="T70" fmla="*/ 1867198 w 1563"/>
              <a:gd name="T71" fmla="*/ 1663700 h 1760"/>
              <a:gd name="T72" fmla="*/ 2290762 w 1563"/>
              <a:gd name="T73" fmla="*/ 1844675 h 1760"/>
              <a:gd name="T74" fmla="*/ 2174978 w 1563"/>
              <a:gd name="T75" fmla="*/ 1447800 h 1760"/>
              <a:gd name="T76" fmla="*/ 2148597 w 1563"/>
              <a:gd name="T77" fmla="*/ 1001713 h 1760"/>
              <a:gd name="T78" fmla="*/ 2114888 w 1563"/>
              <a:gd name="T79" fmla="*/ 615950 h 1760"/>
              <a:gd name="T80" fmla="*/ 2047469 w 1563"/>
              <a:gd name="T81" fmla="*/ 444500 h 1760"/>
              <a:gd name="T82" fmla="*/ 1856939 w 1563"/>
              <a:gd name="T83" fmla="*/ 306388 h 1760"/>
              <a:gd name="T84" fmla="*/ 1496397 w 1563"/>
              <a:gd name="T85" fmla="*/ 160338 h 1760"/>
              <a:gd name="T86" fmla="*/ 1116801 w 1563"/>
              <a:gd name="T87" fmla="*/ 7938 h 1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63"/>
              <a:gd name="T133" fmla="*/ 0 h 1760"/>
              <a:gd name="T134" fmla="*/ 1563 w 1563"/>
              <a:gd name="T135" fmla="*/ 1760 h 17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63" h="1760">
                <a:moveTo>
                  <a:pt x="762" y="5"/>
                </a:moveTo>
                <a:lnTo>
                  <a:pt x="751" y="88"/>
                </a:lnTo>
                <a:lnTo>
                  <a:pt x="672" y="124"/>
                </a:lnTo>
                <a:lnTo>
                  <a:pt x="594" y="165"/>
                </a:lnTo>
                <a:lnTo>
                  <a:pt x="490" y="189"/>
                </a:lnTo>
                <a:lnTo>
                  <a:pt x="423" y="222"/>
                </a:lnTo>
                <a:lnTo>
                  <a:pt x="385" y="261"/>
                </a:lnTo>
                <a:lnTo>
                  <a:pt x="349" y="321"/>
                </a:lnTo>
                <a:lnTo>
                  <a:pt x="317" y="414"/>
                </a:lnTo>
                <a:lnTo>
                  <a:pt x="322" y="506"/>
                </a:lnTo>
                <a:lnTo>
                  <a:pt x="331" y="544"/>
                </a:lnTo>
                <a:lnTo>
                  <a:pt x="327" y="587"/>
                </a:lnTo>
                <a:lnTo>
                  <a:pt x="307" y="664"/>
                </a:lnTo>
                <a:lnTo>
                  <a:pt x="297" y="741"/>
                </a:lnTo>
                <a:lnTo>
                  <a:pt x="292" y="816"/>
                </a:lnTo>
                <a:lnTo>
                  <a:pt x="267" y="904"/>
                </a:lnTo>
                <a:lnTo>
                  <a:pt x="226" y="962"/>
                </a:lnTo>
                <a:lnTo>
                  <a:pt x="159" y="1209"/>
                </a:lnTo>
                <a:lnTo>
                  <a:pt x="159" y="1382"/>
                </a:lnTo>
                <a:cubicBezTo>
                  <a:pt x="154" y="1418"/>
                  <a:pt x="146" y="1412"/>
                  <a:pt x="130" y="1424"/>
                </a:cubicBezTo>
                <a:cubicBezTo>
                  <a:pt x="115" y="1435"/>
                  <a:pt x="92" y="1428"/>
                  <a:pt x="69" y="1451"/>
                </a:cubicBezTo>
                <a:cubicBezTo>
                  <a:pt x="46" y="1474"/>
                  <a:pt x="10" y="1548"/>
                  <a:pt x="0" y="1569"/>
                </a:cubicBezTo>
                <a:lnTo>
                  <a:pt x="13" y="1577"/>
                </a:lnTo>
                <a:lnTo>
                  <a:pt x="34" y="1566"/>
                </a:lnTo>
                <a:lnTo>
                  <a:pt x="101" y="1516"/>
                </a:lnTo>
                <a:lnTo>
                  <a:pt x="68" y="1541"/>
                </a:lnTo>
                <a:lnTo>
                  <a:pt x="66" y="1585"/>
                </a:lnTo>
                <a:lnTo>
                  <a:pt x="14" y="1688"/>
                </a:lnTo>
                <a:lnTo>
                  <a:pt x="15" y="1700"/>
                </a:lnTo>
                <a:lnTo>
                  <a:pt x="20" y="1707"/>
                </a:lnTo>
                <a:lnTo>
                  <a:pt x="34" y="1706"/>
                </a:lnTo>
                <a:lnTo>
                  <a:pt x="94" y="1612"/>
                </a:lnTo>
                <a:lnTo>
                  <a:pt x="102" y="1615"/>
                </a:lnTo>
                <a:lnTo>
                  <a:pt x="65" y="1743"/>
                </a:lnTo>
                <a:lnTo>
                  <a:pt x="74" y="1754"/>
                </a:lnTo>
                <a:lnTo>
                  <a:pt x="84" y="1753"/>
                </a:lnTo>
                <a:lnTo>
                  <a:pt x="148" y="1632"/>
                </a:lnTo>
                <a:lnTo>
                  <a:pt x="156" y="1633"/>
                </a:lnTo>
                <a:lnTo>
                  <a:pt x="126" y="1752"/>
                </a:lnTo>
                <a:lnTo>
                  <a:pt x="138" y="1760"/>
                </a:lnTo>
                <a:lnTo>
                  <a:pt x="150" y="1756"/>
                </a:lnTo>
                <a:lnTo>
                  <a:pt x="198" y="1623"/>
                </a:lnTo>
                <a:lnTo>
                  <a:pt x="206" y="1622"/>
                </a:lnTo>
                <a:lnTo>
                  <a:pt x="199" y="1728"/>
                </a:lnTo>
                <a:lnTo>
                  <a:pt x="217" y="1733"/>
                </a:lnTo>
                <a:lnTo>
                  <a:pt x="226" y="1727"/>
                </a:lnTo>
                <a:lnTo>
                  <a:pt x="287" y="1416"/>
                </a:lnTo>
                <a:lnTo>
                  <a:pt x="333" y="1312"/>
                </a:lnTo>
                <a:lnTo>
                  <a:pt x="373" y="1197"/>
                </a:lnTo>
                <a:lnTo>
                  <a:pt x="377" y="1192"/>
                </a:lnTo>
                <a:lnTo>
                  <a:pt x="418" y="1086"/>
                </a:lnTo>
                <a:lnTo>
                  <a:pt x="428" y="990"/>
                </a:lnTo>
                <a:lnTo>
                  <a:pt x="458" y="875"/>
                </a:lnTo>
                <a:lnTo>
                  <a:pt x="493" y="773"/>
                </a:lnTo>
                <a:lnTo>
                  <a:pt x="509" y="703"/>
                </a:lnTo>
                <a:lnTo>
                  <a:pt x="493" y="576"/>
                </a:lnTo>
                <a:lnTo>
                  <a:pt x="513" y="754"/>
                </a:lnTo>
                <a:lnTo>
                  <a:pt x="524" y="784"/>
                </a:lnTo>
                <a:lnTo>
                  <a:pt x="577" y="937"/>
                </a:lnTo>
                <a:lnTo>
                  <a:pt x="591" y="1013"/>
                </a:lnTo>
                <a:lnTo>
                  <a:pt x="572" y="1090"/>
                </a:lnTo>
                <a:lnTo>
                  <a:pt x="572" y="1162"/>
                </a:lnTo>
                <a:lnTo>
                  <a:pt x="1212" y="1162"/>
                </a:lnTo>
                <a:lnTo>
                  <a:pt x="1205" y="1100"/>
                </a:lnTo>
                <a:lnTo>
                  <a:pt x="1188" y="1025"/>
                </a:lnTo>
                <a:lnTo>
                  <a:pt x="1191" y="970"/>
                </a:lnTo>
                <a:lnTo>
                  <a:pt x="1216" y="836"/>
                </a:lnTo>
                <a:lnTo>
                  <a:pt x="1238" y="692"/>
                </a:lnTo>
                <a:lnTo>
                  <a:pt x="1248" y="567"/>
                </a:lnTo>
                <a:lnTo>
                  <a:pt x="1244" y="779"/>
                </a:lnTo>
                <a:lnTo>
                  <a:pt x="1274" y="914"/>
                </a:lnTo>
                <a:cubicBezTo>
                  <a:pt x="1279" y="958"/>
                  <a:pt x="1266" y="1006"/>
                  <a:pt x="1274" y="1048"/>
                </a:cubicBezTo>
                <a:cubicBezTo>
                  <a:pt x="1285" y="1105"/>
                  <a:pt x="1306" y="1135"/>
                  <a:pt x="1323" y="1165"/>
                </a:cubicBezTo>
                <a:cubicBezTo>
                  <a:pt x="1401" y="1166"/>
                  <a:pt x="1495" y="1165"/>
                  <a:pt x="1563" y="1162"/>
                </a:cubicBezTo>
                <a:cubicBezTo>
                  <a:pt x="1544" y="1078"/>
                  <a:pt x="1532" y="1028"/>
                  <a:pt x="1519" y="986"/>
                </a:cubicBezTo>
                <a:cubicBezTo>
                  <a:pt x="1506" y="944"/>
                  <a:pt x="1491" y="938"/>
                  <a:pt x="1484" y="912"/>
                </a:cubicBezTo>
                <a:cubicBezTo>
                  <a:pt x="1476" y="886"/>
                  <a:pt x="1483" y="875"/>
                  <a:pt x="1475" y="827"/>
                </a:cubicBezTo>
                <a:lnTo>
                  <a:pt x="1466" y="631"/>
                </a:lnTo>
                <a:lnTo>
                  <a:pt x="1440" y="472"/>
                </a:lnTo>
                <a:lnTo>
                  <a:pt x="1443" y="388"/>
                </a:lnTo>
                <a:lnTo>
                  <a:pt x="1415" y="327"/>
                </a:lnTo>
                <a:lnTo>
                  <a:pt x="1397" y="280"/>
                </a:lnTo>
                <a:lnTo>
                  <a:pt x="1354" y="232"/>
                </a:lnTo>
                <a:lnTo>
                  <a:pt x="1267" y="193"/>
                </a:lnTo>
                <a:lnTo>
                  <a:pt x="1143" y="136"/>
                </a:lnTo>
                <a:lnTo>
                  <a:pt x="1021" y="101"/>
                </a:lnTo>
                <a:lnTo>
                  <a:pt x="1002" y="0"/>
                </a:lnTo>
                <a:lnTo>
                  <a:pt x="762" y="5"/>
                </a:lnTo>
                <a:close/>
              </a:path>
            </a:pathLst>
          </a:custGeom>
          <a:solidFill>
            <a:srgbClr val="FFCC99"/>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grpSp>
        <p:nvGrpSpPr>
          <p:cNvPr id="70669" name="Group 17"/>
          <p:cNvGrpSpPr>
            <a:grpSpLocks/>
          </p:cNvGrpSpPr>
          <p:nvPr/>
        </p:nvGrpSpPr>
        <p:grpSpPr bwMode="auto">
          <a:xfrm>
            <a:off x="1263650" y="2663825"/>
            <a:ext cx="631825" cy="827088"/>
            <a:chOff x="1517" y="1985"/>
            <a:chExt cx="430" cy="521"/>
          </a:xfrm>
        </p:grpSpPr>
        <p:sp>
          <p:nvSpPr>
            <p:cNvPr id="70713" name="Freeform 18"/>
            <p:cNvSpPr>
              <a:spLocks noChangeAspect="1"/>
            </p:cNvSpPr>
            <p:nvPr/>
          </p:nvSpPr>
          <p:spPr bwMode="auto">
            <a:xfrm>
              <a:off x="1517" y="1985"/>
              <a:ext cx="430" cy="521"/>
            </a:xfrm>
            <a:custGeom>
              <a:avLst/>
              <a:gdLst>
                <a:gd name="T0" fmla="*/ 205 w 537"/>
                <a:gd name="T1" fmla="*/ 1 h 652"/>
                <a:gd name="T2" fmla="*/ 176 w 537"/>
                <a:gd name="T3" fmla="*/ 6 h 652"/>
                <a:gd name="T4" fmla="*/ 138 w 537"/>
                <a:gd name="T5" fmla="*/ 19 h 652"/>
                <a:gd name="T6" fmla="*/ 88 w 537"/>
                <a:gd name="T7" fmla="*/ 41 h 652"/>
                <a:gd name="T8" fmla="*/ 51 w 537"/>
                <a:gd name="T9" fmla="*/ 75 h 652"/>
                <a:gd name="T10" fmla="*/ 32 w 537"/>
                <a:gd name="T11" fmla="*/ 129 h 652"/>
                <a:gd name="T12" fmla="*/ 27 w 537"/>
                <a:gd name="T13" fmla="*/ 178 h 652"/>
                <a:gd name="T14" fmla="*/ 24 w 537"/>
                <a:gd name="T15" fmla="*/ 226 h 652"/>
                <a:gd name="T16" fmla="*/ 2 w 537"/>
                <a:gd name="T17" fmla="*/ 231 h 652"/>
                <a:gd name="T18" fmla="*/ 7 w 537"/>
                <a:gd name="T19" fmla="*/ 255 h 652"/>
                <a:gd name="T20" fmla="*/ 22 w 537"/>
                <a:gd name="T21" fmla="*/ 272 h 652"/>
                <a:gd name="T22" fmla="*/ 30 w 537"/>
                <a:gd name="T23" fmla="*/ 308 h 652"/>
                <a:gd name="T24" fmla="*/ 39 w 537"/>
                <a:gd name="T25" fmla="*/ 347 h 652"/>
                <a:gd name="T26" fmla="*/ 54 w 537"/>
                <a:gd name="T27" fmla="*/ 354 h 652"/>
                <a:gd name="T28" fmla="*/ 78 w 537"/>
                <a:gd name="T29" fmla="*/ 437 h 652"/>
                <a:gd name="T30" fmla="*/ 138 w 537"/>
                <a:gd name="T31" fmla="*/ 490 h 652"/>
                <a:gd name="T32" fmla="*/ 197 w 537"/>
                <a:gd name="T33" fmla="*/ 517 h 652"/>
                <a:gd name="T34" fmla="*/ 271 w 537"/>
                <a:gd name="T35" fmla="*/ 507 h 652"/>
                <a:gd name="T36" fmla="*/ 350 w 537"/>
                <a:gd name="T37" fmla="*/ 438 h 652"/>
                <a:gd name="T38" fmla="*/ 368 w 537"/>
                <a:gd name="T39" fmla="*/ 395 h 652"/>
                <a:gd name="T40" fmla="*/ 375 w 537"/>
                <a:gd name="T41" fmla="*/ 345 h 652"/>
                <a:gd name="T42" fmla="*/ 399 w 537"/>
                <a:gd name="T43" fmla="*/ 345 h 652"/>
                <a:gd name="T44" fmla="*/ 401 w 537"/>
                <a:gd name="T45" fmla="*/ 290 h 652"/>
                <a:gd name="T46" fmla="*/ 427 w 537"/>
                <a:gd name="T47" fmla="*/ 250 h 652"/>
                <a:gd name="T48" fmla="*/ 424 w 537"/>
                <a:gd name="T49" fmla="*/ 219 h 652"/>
                <a:gd name="T50" fmla="*/ 407 w 537"/>
                <a:gd name="T51" fmla="*/ 226 h 652"/>
                <a:gd name="T52" fmla="*/ 407 w 537"/>
                <a:gd name="T53" fmla="*/ 132 h 652"/>
                <a:gd name="T54" fmla="*/ 372 w 537"/>
                <a:gd name="T55" fmla="*/ 62 h 652"/>
                <a:gd name="T56" fmla="*/ 328 w 537"/>
                <a:gd name="T57" fmla="*/ 23 h 652"/>
                <a:gd name="T58" fmla="*/ 279 w 537"/>
                <a:gd name="T59" fmla="*/ 7 h 652"/>
                <a:gd name="T60" fmla="*/ 236 w 537"/>
                <a:gd name="T61" fmla="*/ 2 h 652"/>
                <a:gd name="T62" fmla="*/ 205 w 537"/>
                <a:gd name="T63" fmla="*/ 1 h 6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7"/>
                <a:gd name="T97" fmla="*/ 0 h 652"/>
                <a:gd name="T98" fmla="*/ 537 w 537"/>
                <a:gd name="T99" fmla="*/ 652 h 6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7" h="652">
                  <a:moveTo>
                    <a:pt x="256" y="1"/>
                  </a:moveTo>
                  <a:cubicBezTo>
                    <a:pt x="244" y="2"/>
                    <a:pt x="234" y="3"/>
                    <a:pt x="220" y="7"/>
                  </a:cubicBezTo>
                  <a:cubicBezTo>
                    <a:pt x="206" y="11"/>
                    <a:pt x="190" y="17"/>
                    <a:pt x="172" y="24"/>
                  </a:cubicBezTo>
                  <a:cubicBezTo>
                    <a:pt x="154" y="31"/>
                    <a:pt x="129" y="41"/>
                    <a:pt x="110" y="51"/>
                  </a:cubicBezTo>
                  <a:cubicBezTo>
                    <a:pt x="92" y="63"/>
                    <a:pt x="77" y="76"/>
                    <a:pt x="64" y="94"/>
                  </a:cubicBezTo>
                  <a:cubicBezTo>
                    <a:pt x="53" y="111"/>
                    <a:pt x="44" y="140"/>
                    <a:pt x="40" y="162"/>
                  </a:cubicBezTo>
                  <a:cubicBezTo>
                    <a:pt x="36" y="184"/>
                    <a:pt x="36" y="202"/>
                    <a:pt x="34" y="223"/>
                  </a:cubicBezTo>
                  <a:cubicBezTo>
                    <a:pt x="33" y="243"/>
                    <a:pt x="36" y="272"/>
                    <a:pt x="30" y="283"/>
                  </a:cubicBezTo>
                  <a:cubicBezTo>
                    <a:pt x="26" y="294"/>
                    <a:pt x="6" y="283"/>
                    <a:pt x="3" y="289"/>
                  </a:cubicBezTo>
                  <a:cubicBezTo>
                    <a:pt x="0" y="294"/>
                    <a:pt x="4" y="310"/>
                    <a:pt x="9" y="319"/>
                  </a:cubicBezTo>
                  <a:cubicBezTo>
                    <a:pt x="14" y="327"/>
                    <a:pt x="23" y="330"/>
                    <a:pt x="27" y="341"/>
                  </a:cubicBezTo>
                  <a:cubicBezTo>
                    <a:pt x="33" y="352"/>
                    <a:pt x="34" y="370"/>
                    <a:pt x="37" y="385"/>
                  </a:cubicBezTo>
                  <a:cubicBezTo>
                    <a:pt x="40" y="401"/>
                    <a:pt x="44" y="425"/>
                    <a:pt x="49" y="434"/>
                  </a:cubicBezTo>
                  <a:cubicBezTo>
                    <a:pt x="54" y="444"/>
                    <a:pt x="60" y="424"/>
                    <a:pt x="67" y="443"/>
                  </a:cubicBezTo>
                  <a:cubicBezTo>
                    <a:pt x="75" y="462"/>
                    <a:pt x="79" y="518"/>
                    <a:pt x="97" y="547"/>
                  </a:cubicBezTo>
                  <a:cubicBezTo>
                    <a:pt x="115" y="575"/>
                    <a:pt x="147" y="596"/>
                    <a:pt x="172" y="613"/>
                  </a:cubicBezTo>
                  <a:cubicBezTo>
                    <a:pt x="198" y="630"/>
                    <a:pt x="219" y="643"/>
                    <a:pt x="246" y="647"/>
                  </a:cubicBezTo>
                  <a:cubicBezTo>
                    <a:pt x="274" y="651"/>
                    <a:pt x="306" y="652"/>
                    <a:pt x="338" y="635"/>
                  </a:cubicBezTo>
                  <a:cubicBezTo>
                    <a:pt x="371" y="619"/>
                    <a:pt x="417" y="571"/>
                    <a:pt x="437" y="548"/>
                  </a:cubicBezTo>
                  <a:cubicBezTo>
                    <a:pt x="457" y="525"/>
                    <a:pt x="455" y="513"/>
                    <a:pt x="460" y="494"/>
                  </a:cubicBezTo>
                  <a:cubicBezTo>
                    <a:pt x="466" y="475"/>
                    <a:pt x="461" y="443"/>
                    <a:pt x="468" y="432"/>
                  </a:cubicBezTo>
                  <a:cubicBezTo>
                    <a:pt x="474" y="422"/>
                    <a:pt x="493" y="443"/>
                    <a:pt x="498" y="432"/>
                  </a:cubicBezTo>
                  <a:cubicBezTo>
                    <a:pt x="504" y="421"/>
                    <a:pt x="495" y="383"/>
                    <a:pt x="501" y="363"/>
                  </a:cubicBezTo>
                  <a:cubicBezTo>
                    <a:pt x="508" y="344"/>
                    <a:pt x="528" y="328"/>
                    <a:pt x="533" y="313"/>
                  </a:cubicBezTo>
                  <a:cubicBezTo>
                    <a:pt x="537" y="299"/>
                    <a:pt x="534" y="281"/>
                    <a:pt x="530" y="274"/>
                  </a:cubicBezTo>
                  <a:cubicBezTo>
                    <a:pt x="524" y="269"/>
                    <a:pt x="511" y="301"/>
                    <a:pt x="508" y="283"/>
                  </a:cubicBezTo>
                  <a:cubicBezTo>
                    <a:pt x="504" y="265"/>
                    <a:pt x="516" y="199"/>
                    <a:pt x="508" y="165"/>
                  </a:cubicBezTo>
                  <a:cubicBezTo>
                    <a:pt x="500" y="130"/>
                    <a:pt x="481" y="99"/>
                    <a:pt x="464" y="77"/>
                  </a:cubicBezTo>
                  <a:cubicBezTo>
                    <a:pt x="448" y="55"/>
                    <a:pt x="428" y="40"/>
                    <a:pt x="409" y="29"/>
                  </a:cubicBezTo>
                  <a:cubicBezTo>
                    <a:pt x="390" y="18"/>
                    <a:pt x="367" y="13"/>
                    <a:pt x="348" y="9"/>
                  </a:cubicBezTo>
                  <a:cubicBezTo>
                    <a:pt x="329" y="5"/>
                    <a:pt x="310" y="3"/>
                    <a:pt x="295" y="2"/>
                  </a:cubicBezTo>
                  <a:cubicBezTo>
                    <a:pt x="280" y="1"/>
                    <a:pt x="268" y="0"/>
                    <a:pt x="256" y="1"/>
                  </a:cubicBezTo>
                  <a:close/>
                </a:path>
              </a:pathLst>
            </a:custGeom>
            <a:solidFill>
              <a:srgbClr val="FFCC99"/>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14" name="Freeform 19"/>
            <p:cNvSpPr>
              <a:spLocks noChangeAspect="1"/>
            </p:cNvSpPr>
            <p:nvPr/>
          </p:nvSpPr>
          <p:spPr bwMode="auto">
            <a:xfrm>
              <a:off x="1601" y="2182"/>
              <a:ext cx="114" cy="64"/>
            </a:xfrm>
            <a:custGeom>
              <a:avLst/>
              <a:gdLst>
                <a:gd name="T0" fmla="*/ 0 w 92"/>
                <a:gd name="T1" fmla="*/ 20 h 58"/>
                <a:gd name="T2" fmla="*/ 27 w 92"/>
                <a:gd name="T3" fmla="*/ 4 h 58"/>
                <a:gd name="T4" fmla="*/ 67 w 92"/>
                <a:gd name="T5" fmla="*/ 0 h 58"/>
                <a:gd name="T6" fmla="*/ 92 w 92"/>
                <a:gd name="T7" fmla="*/ 4 h 58"/>
                <a:gd name="T8" fmla="*/ 104 w 92"/>
                <a:gd name="T9" fmla="*/ 20 h 58"/>
                <a:gd name="T10" fmla="*/ 109 w 92"/>
                <a:gd name="T11" fmla="*/ 46 h 58"/>
                <a:gd name="T12" fmla="*/ 114 w 92"/>
                <a:gd name="T13" fmla="*/ 64 h 58"/>
                <a:gd name="T14" fmla="*/ 0 60000 65536"/>
                <a:gd name="T15" fmla="*/ 0 60000 65536"/>
                <a:gd name="T16" fmla="*/ 0 60000 65536"/>
                <a:gd name="T17" fmla="*/ 0 60000 65536"/>
                <a:gd name="T18" fmla="*/ 0 60000 65536"/>
                <a:gd name="T19" fmla="*/ 0 60000 65536"/>
                <a:gd name="T20" fmla="*/ 0 60000 65536"/>
                <a:gd name="T21" fmla="*/ 0 w 92"/>
                <a:gd name="T22" fmla="*/ 0 h 58"/>
                <a:gd name="T23" fmla="*/ 92 w 9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58">
                  <a:moveTo>
                    <a:pt x="0" y="18"/>
                  </a:moveTo>
                  <a:lnTo>
                    <a:pt x="22" y="4"/>
                  </a:lnTo>
                  <a:lnTo>
                    <a:pt x="54" y="0"/>
                  </a:lnTo>
                  <a:lnTo>
                    <a:pt x="74" y="4"/>
                  </a:lnTo>
                  <a:lnTo>
                    <a:pt x="84" y="18"/>
                  </a:lnTo>
                  <a:lnTo>
                    <a:pt x="88" y="42"/>
                  </a:lnTo>
                  <a:lnTo>
                    <a:pt x="92" y="58"/>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15" name="Freeform 20"/>
            <p:cNvSpPr>
              <a:spLocks noChangeAspect="1"/>
            </p:cNvSpPr>
            <p:nvPr/>
          </p:nvSpPr>
          <p:spPr bwMode="auto">
            <a:xfrm>
              <a:off x="1749" y="2186"/>
              <a:ext cx="113" cy="60"/>
            </a:xfrm>
            <a:custGeom>
              <a:avLst/>
              <a:gdLst>
                <a:gd name="T0" fmla="*/ 113 w 92"/>
                <a:gd name="T1" fmla="*/ 20 h 53"/>
                <a:gd name="T2" fmla="*/ 99 w 92"/>
                <a:gd name="T3" fmla="*/ 10 h 53"/>
                <a:gd name="T4" fmla="*/ 87 w 92"/>
                <a:gd name="T5" fmla="*/ 3 h 53"/>
                <a:gd name="T6" fmla="*/ 37 w 92"/>
                <a:gd name="T7" fmla="*/ 0 h 53"/>
                <a:gd name="T8" fmla="*/ 15 w 92"/>
                <a:gd name="T9" fmla="*/ 9 h 53"/>
                <a:gd name="T10" fmla="*/ 10 w 92"/>
                <a:gd name="T11" fmla="*/ 34 h 53"/>
                <a:gd name="T12" fmla="*/ 10 w 92"/>
                <a:gd name="T13" fmla="*/ 50 h 53"/>
                <a:gd name="T14" fmla="*/ 0 w 92"/>
                <a:gd name="T15" fmla="*/ 60 h 53"/>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53"/>
                <a:gd name="T26" fmla="*/ 92 w 9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53">
                  <a:moveTo>
                    <a:pt x="92" y="18"/>
                  </a:moveTo>
                  <a:lnTo>
                    <a:pt x="81" y="9"/>
                  </a:lnTo>
                  <a:lnTo>
                    <a:pt x="71" y="3"/>
                  </a:lnTo>
                  <a:lnTo>
                    <a:pt x="30" y="0"/>
                  </a:lnTo>
                  <a:lnTo>
                    <a:pt x="12" y="8"/>
                  </a:lnTo>
                  <a:lnTo>
                    <a:pt x="8" y="30"/>
                  </a:lnTo>
                  <a:lnTo>
                    <a:pt x="8" y="44"/>
                  </a:lnTo>
                  <a:lnTo>
                    <a:pt x="0" y="53"/>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16" name="Freeform 21"/>
            <p:cNvSpPr>
              <a:spLocks noChangeAspect="1"/>
            </p:cNvSpPr>
            <p:nvPr/>
          </p:nvSpPr>
          <p:spPr bwMode="auto">
            <a:xfrm>
              <a:off x="1604" y="2207"/>
              <a:ext cx="86" cy="26"/>
            </a:xfrm>
            <a:custGeom>
              <a:avLst/>
              <a:gdLst>
                <a:gd name="T0" fmla="*/ 0 w 70"/>
                <a:gd name="T1" fmla="*/ 16 h 24"/>
                <a:gd name="T2" fmla="*/ 22 w 70"/>
                <a:gd name="T3" fmla="*/ 5 h 24"/>
                <a:gd name="T4" fmla="*/ 52 w 70"/>
                <a:gd name="T5" fmla="*/ 0 h 24"/>
                <a:gd name="T6" fmla="*/ 71 w 70"/>
                <a:gd name="T7" fmla="*/ 5 h 24"/>
                <a:gd name="T8" fmla="*/ 86 w 70"/>
                <a:gd name="T9" fmla="*/ 16 h 24"/>
                <a:gd name="T10" fmla="*/ 79 w 70"/>
                <a:gd name="T11" fmla="*/ 26 h 24"/>
                <a:gd name="T12" fmla="*/ 45 w 70"/>
                <a:gd name="T13" fmla="*/ 26 h 24"/>
                <a:gd name="T14" fmla="*/ 18 w 70"/>
                <a:gd name="T15" fmla="*/ 25 h 24"/>
                <a:gd name="T16" fmla="*/ 0 w 70"/>
                <a:gd name="T17" fmla="*/ 1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24"/>
                <a:gd name="T29" fmla="*/ 70 w 7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24">
                  <a:moveTo>
                    <a:pt x="0" y="15"/>
                  </a:moveTo>
                  <a:lnTo>
                    <a:pt x="18" y="5"/>
                  </a:lnTo>
                  <a:lnTo>
                    <a:pt x="42" y="0"/>
                  </a:lnTo>
                  <a:lnTo>
                    <a:pt x="58" y="5"/>
                  </a:lnTo>
                  <a:lnTo>
                    <a:pt x="70" y="15"/>
                  </a:lnTo>
                  <a:lnTo>
                    <a:pt x="64" y="24"/>
                  </a:lnTo>
                  <a:lnTo>
                    <a:pt x="37" y="24"/>
                  </a:lnTo>
                  <a:lnTo>
                    <a:pt x="15" y="23"/>
                  </a:lnTo>
                  <a:lnTo>
                    <a:pt x="0" y="15"/>
                  </a:lnTo>
                  <a:close/>
                </a:path>
              </a:pathLst>
            </a:custGeom>
            <a:solidFill>
              <a:schemeClr val="tx1"/>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17" name="Freeform 22"/>
            <p:cNvSpPr>
              <a:spLocks noChangeAspect="1"/>
            </p:cNvSpPr>
            <p:nvPr/>
          </p:nvSpPr>
          <p:spPr bwMode="auto">
            <a:xfrm>
              <a:off x="1775" y="2210"/>
              <a:ext cx="80" cy="25"/>
            </a:xfrm>
            <a:custGeom>
              <a:avLst/>
              <a:gdLst>
                <a:gd name="T0" fmla="*/ 0 w 65"/>
                <a:gd name="T1" fmla="*/ 13 h 24"/>
                <a:gd name="T2" fmla="*/ 25 w 65"/>
                <a:gd name="T3" fmla="*/ 1 h 24"/>
                <a:gd name="T4" fmla="*/ 50 w 65"/>
                <a:gd name="T5" fmla="*/ 0 h 24"/>
                <a:gd name="T6" fmla="*/ 70 w 65"/>
                <a:gd name="T7" fmla="*/ 6 h 24"/>
                <a:gd name="T8" fmla="*/ 80 w 65"/>
                <a:gd name="T9" fmla="*/ 16 h 24"/>
                <a:gd name="T10" fmla="*/ 69 w 65"/>
                <a:gd name="T11" fmla="*/ 22 h 24"/>
                <a:gd name="T12" fmla="*/ 25 w 65"/>
                <a:gd name="T13" fmla="*/ 25 h 24"/>
                <a:gd name="T14" fmla="*/ 0 w 65"/>
                <a:gd name="T15" fmla="*/ 13 h 24"/>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4"/>
                <a:gd name="T26" fmla="*/ 65 w 65"/>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4">
                  <a:moveTo>
                    <a:pt x="0" y="12"/>
                  </a:moveTo>
                  <a:lnTo>
                    <a:pt x="20" y="1"/>
                  </a:lnTo>
                  <a:lnTo>
                    <a:pt x="41" y="0"/>
                  </a:lnTo>
                  <a:lnTo>
                    <a:pt x="57" y="6"/>
                  </a:lnTo>
                  <a:lnTo>
                    <a:pt x="65" y="15"/>
                  </a:lnTo>
                  <a:lnTo>
                    <a:pt x="56" y="21"/>
                  </a:lnTo>
                  <a:lnTo>
                    <a:pt x="20" y="24"/>
                  </a:lnTo>
                  <a:lnTo>
                    <a:pt x="0" y="12"/>
                  </a:lnTo>
                  <a:close/>
                </a:path>
              </a:pathLst>
            </a:custGeom>
            <a:solidFill>
              <a:schemeClr val="tx1"/>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18" name="Freeform 23"/>
            <p:cNvSpPr>
              <a:spLocks noChangeAspect="1"/>
            </p:cNvSpPr>
            <p:nvPr/>
          </p:nvSpPr>
          <p:spPr bwMode="auto">
            <a:xfrm>
              <a:off x="1680" y="2328"/>
              <a:ext cx="86" cy="26"/>
            </a:xfrm>
            <a:custGeom>
              <a:avLst/>
              <a:gdLst>
                <a:gd name="T0" fmla="*/ 16 w 69"/>
                <a:gd name="T1" fmla="*/ 0 h 23"/>
                <a:gd name="T2" fmla="*/ 15 w 69"/>
                <a:gd name="T3" fmla="*/ 21 h 23"/>
                <a:gd name="T4" fmla="*/ 56 w 69"/>
                <a:gd name="T5" fmla="*/ 24 h 23"/>
                <a:gd name="T6" fmla="*/ 82 w 69"/>
                <a:gd name="T7" fmla="*/ 20 h 23"/>
                <a:gd name="T8" fmla="*/ 86 w 69"/>
                <a:gd name="T9" fmla="*/ 5 h 23"/>
                <a:gd name="T10" fmla="*/ 0 60000 65536"/>
                <a:gd name="T11" fmla="*/ 0 60000 65536"/>
                <a:gd name="T12" fmla="*/ 0 60000 65536"/>
                <a:gd name="T13" fmla="*/ 0 60000 65536"/>
                <a:gd name="T14" fmla="*/ 0 60000 65536"/>
                <a:gd name="T15" fmla="*/ 0 w 69"/>
                <a:gd name="T16" fmla="*/ 0 h 23"/>
                <a:gd name="T17" fmla="*/ 69 w 69"/>
                <a:gd name="T18" fmla="*/ 23 h 23"/>
              </a:gdLst>
              <a:ahLst/>
              <a:cxnLst>
                <a:cxn ang="T10">
                  <a:pos x="T0" y="T1"/>
                </a:cxn>
                <a:cxn ang="T11">
                  <a:pos x="T2" y="T3"/>
                </a:cxn>
                <a:cxn ang="T12">
                  <a:pos x="T4" y="T5"/>
                </a:cxn>
                <a:cxn ang="T13">
                  <a:pos x="T6" y="T7"/>
                </a:cxn>
                <a:cxn ang="T14">
                  <a:pos x="T8" y="T9"/>
                </a:cxn>
              </a:cxnLst>
              <a:rect l="T15" t="T16" r="T17" b="T18"/>
              <a:pathLst>
                <a:path w="69" h="23">
                  <a:moveTo>
                    <a:pt x="13" y="0"/>
                  </a:moveTo>
                  <a:cubicBezTo>
                    <a:pt x="11" y="11"/>
                    <a:pt x="0" y="4"/>
                    <a:pt x="12" y="19"/>
                  </a:cubicBezTo>
                  <a:cubicBezTo>
                    <a:pt x="24" y="18"/>
                    <a:pt x="33" y="19"/>
                    <a:pt x="45" y="21"/>
                  </a:cubicBezTo>
                  <a:cubicBezTo>
                    <a:pt x="52" y="19"/>
                    <a:pt x="61" y="23"/>
                    <a:pt x="66" y="18"/>
                  </a:cubicBezTo>
                  <a:cubicBezTo>
                    <a:pt x="69" y="15"/>
                    <a:pt x="66" y="7"/>
                    <a:pt x="69" y="4"/>
                  </a:cubicBez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19" name="Freeform 24"/>
            <p:cNvSpPr>
              <a:spLocks noChangeAspect="1"/>
            </p:cNvSpPr>
            <p:nvPr/>
          </p:nvSpPr>
          <p:spPr bwMode="auto">
            <a:xfrm>
              <a:off x="1692" y="2418"/>
              <a:ext cx="85" cy="6"/>
            </a:xfrm>
            <a:custGeom>
              <a:avLst/>
              <a:gdLst>
                <a:gd name="T0" fmla="*/ 0 w 69"/>
                <a:gd name="T1" fmla="*/ 4 h 6"/>
                <a:gd name="T2" fmla="*/ 38 w 69"/>
                <a:gd name="T3" fmla="*/ 6 h 6"/>
                <a:gd name="T4" fmla="*/ 64 w 69"/>
                <a:gd name="T5" fmla="*/ 6 h 6"/>
                <a:gd name="T6" fmla="*/ 85 w 69"/>
                <a:gd name="T7" fmla="*/ 0 h 6"/>
                <a:gd name="T8" fmla="*/ 0 60000 65536"/>
                <a:gd name="T9" fmla="*/ 0 60000 65536"/>
                <a:gd name="T10" fmla="*/ 0 60000 65536"/>
                <a:gd name="T11" fmla="*/ 0 60000 65536"/>
                <a:gd name="T12" fmla="*/ 0 w 69"/>
                <a:gd name="T13" fmla="*/ 0 h 6"/>
                <a:gd name="T14" fmla="*/ 69 w 69"/>
                <a:gd name="T15" fmla="*/ 6 h 6"/>
              </a:gdLst>
              <a:ahLst/>
              <a:cxnLst>
                <a:cxn ang="T8">
                  <a:pos x="T0" y="T1"/>
                </a:cxn>
                <a:cxn ang="T9">
                  <a:pos x="T2" y="T3"/>
                </a:cxn>
                <a:cxn ang="T10">
                  <a:pos x="T4" y="T5"/>
                </a:cxn>
                <a:cxn ang="T11">
                  <a:pos x="T6" y="T7"/>
                </a:cxn>
              </a:cxnLst>
              <a:rect l="T12" t="T13" r="T14" b="T15"/>
              <a:pathLst>
                <a:path w="69" h="6">
                  <a:moveTo>
                    <a:pt x="0" y="4"/>
                  </a:moveTo>
                  <a:lnTo>
                    <a:pt x="31" y="6"/>
                  </a:lnTo>
                  <a:lnTo>
                    <a:pt x="52" y="6"/>
                  </a:lnTo>
                  <a:lnTo>
                    <a:pt x="69" y="0"/>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20" name="Freeform 25"/>
            <p:cNvSpPr>
              <a:spLocks noChangeAspect="1"/>
            </p:cNvSpPr>
            <p:nvPr/>
          </p:nvSpPr>
          <p:spPr bwMode="auto">
            <a:xfrm>
              <a:off x="1662" y="2394"/>
              <a:ext cx="121" cy="13"/>
            </a:xfrm>
            <a:custGeom>
              <a:avLst/>
              <a:gdLst>
                <a:gd name="T0" fmla="*/ 0 w 97"/>
                <a:gd name="T1" fmla="*/ 13 h 12"/>
                <a:gd name="T2" fmla="*/ 31 w 97"/>
                <a:gd name="T3" fmla="*/ 3 h 12"/>
                <a:gd name="T4" fmla="*/ 60 w 97"/>
                <a:gd name="T5" fmla="*/ 1 h 12"/>
                <a:gd name="T6" fmla="*/ 76 w 97"/>
                <a:gd name="T7" fmla="*/ 0 h 12"/>
                <a:gd name="T8" fmla="*/ 121 w 97"/>
                <a:gd name="T9" fmla="*/ 7 h 12"/>
                <a:gd name="T10" fmla="*/ 0 60000 65536"/>
                <a:gd name="T11" fmla="*/ 0 60000 65536"/>
                <a:gd name="T12" fmla="*/ 0 60000 65536"/>
                <a:gd name="T13" fmla="*/ 0 60000 65536"/>
                <a:gd name="T14" fmla="*/ 0 60000 65536"/>
                <a:gd name="T15" fmla="*/ 0 w 97"/>
                <a:gd name="T16" fmla="*/ 0 h 12"/>
                <a:gd name="T17" fmla="*/ 97 w 97"/>
                <a:gd name="T18" fmla="*/ 12 h 12"/>
              </a:gdLst>
              <a:ahLst/>
              <a:cxnLst>
                <a:cxn ang="T10">
                  <a:pos x="T0" y="T1"/>
                </a:cxn>
                <a:cxn ang="T11">
                  <a:pos x="T2" y="T3"/>
                </a:cxn>
                <a:cxn ang="T12">
                  <a:pos x="T4" y="T5"/>
                </a:cxn>
                <a:cxn ang="T13">
                  <a:pos x="T6" y="T7"/>
                </a:cxn>
                <a:cxn ang="T14">
                  <a:pos x="T8" y="T9"/>
                </a:cxn>
              </a:cxnLst>
              <a:rect l="T15" t="T16" r="T17" b="T18"/>
              <a:pathLst>
                <a:path w="97" h="12">
                  <a:moveTo>
                    <a:pt x="0" y="12"/>
                  </a:moveTo>
                  <a:lnTo>
                    <a:pt x="25" y="3"/>
                  </a:lnTo>
                  <a:lnTo>
                    <a:pt x="48" y="1"/>
                  </a:lnTo>
                  <a:lnTo>
                    <a:pt x="61" y="0"/>
                  </a:lnTo>
                  <a:lnTo>
                    <a:pt x="97" y="6"/>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grpSp>
      <p:sp>
        <p:nvSpPr>
          <p:cNvPr id="70670" name="Freeform 26"/>
          <p:cNvSpPr>
            <a:spLocks noChangeAspect="1"/>
          </p:cNvSpPr>
          <p:nvPr/>
        </p:nvSpPr>
        <p:spPr bwMode="auto">
          <a:xfrm>
            <a:off x="623888" y="3790950"/>
            <a:ext cx="919162" cy="2192338"/>
          </a:xfrm>
          <a:custGeom>
            <a:avLst/>
            <a:gdLst>
              <a:gd name="T0" fmla="*/ 841466 w 627"/>
              <a:gd name="T1" fmla="*/ 23813 h 1381"/>
              <a:gd name="T2" fmla="*/ 656754 w 627"/>
              <a:gd name="T3" fmla="*/ 17463 h 1381"/>
              <a:gd name="T4" fmla="*/ 508691 w 627"/>
              <a:gd name="T5" fmla="*/ 55563 h 1381"/>
              <a:gd name="T6" fmla="*/ 425131 w 627"/>
              <a:gd name="T7" fmla="*/ 169863 h 1381"/>
              <a:gd name="T8" fmla="*/ 367958 w 627"/>
              <a:gd name="T9" fmla="*/ 266700 h 1381"/>
              <a:gd name="T10" fmla="*/ 312251 w 627"/>
              <a:gd name="T11" fmla="*/ 420688 h 1381"/>
              <a:gd name="T12" fmla="*/ 263874 w 627"/>
              <a:gd name="T13" fmla="*/ 619125 h 1381"/>
              <a:gd name="T14" fmla="*/ 221361 w 627"/>
              <a:gd name="T15" fmla="*/ 923925 h 1381"/>
              <a:gd name="T16" fmla="*/ 136335 w 627"/>
              <a:gd name="T17" fmla="*/ 1425575 h 1381"/>
              <a:gd name="T18" fmla="*/ 85026 w 627"/>
              <a:gd name="T19" fmla="*/ 1662113 h 1381"/>
              <a:gd name="T20" fmla="*/ 20524 w 627"/>
              <a:gd name="T21" fmla="*/ 1878013 h 1381"/>
              <a:gd name="T22" fmla="*/ 0 w 627"/>
              <a:gd name="T23" fmla="*/ 1992313 h 1381"/>
              <a:gd name="T24" fmla="*/ 8796 w 627"/>
              <a:gd name="T25" fmla="*/ 2192338 h 1381"/>
              <a:gd name="T26" fmla="*/ 39581 w 627"/>
              <a:gd name="T27" fmla="*/ 2036763 h 1381"/>
              <a:gd name="T28" fmla="*/ 58639 w 627"/>
              <a:gd name="T29" fmla="*/ 1919288 h 1381"/>
              <a:gd name="T30" fmla="*/ 74764 w 627"/>
              <a:gd name="T31" fmla="*/ 1831976 h 1381"/>
              <a:gd name="T32" fmla="*/ 112880 w 627"/>
              <a:gd name="T33" fmla="*/ 1731963 h 1381"/>
              <a:gd name="T34" fmla="*/ 145131 w 627"/>
              <a:gd name="T35" fmla="*/ 1649413 h 1381"/>
              <a:gd name="T36" fmla="*/ 170052 w 627"/>
              <a:gd name="T37" fmla="*/ 1576388 h 1381"/>
              <a:gd name="T38" fmla="*/ 209633 w 627"/>
              <a:gd name="T39" fmla="*/ 1460500 h 1381"/>
              <a:gd name="T40" fmla="*/ 237487 w 627"/>
              <a:gd name="T41" fmla="*/ 1393825 h 1381"/>
              <a:gd name="T42" fmla="*/ 268272 w 627"/>
              <a:gd name="T43" fmla="*/ 1298575 h 1381"/>
              <a:gd name="T44" fmla="*/ 275602 w 627"/>
              <a:gd name="T45" fmla="*/ 1220788 h 1381"/>
              <a:gd name="T46" fmla="*/ 287330 w 627"/>
              <a:gd name="T47" fmla="*/ 1135063 h 1381"/>
              <a:gd name="T48" fmla="*/ 319581 w 627"/>
              <a:gd name="T49" fmla="*/ 1003300 h 1381"/>
              <a:gd name="T50" fmla="*/ 331309 w 627"/>
              <a:gd name="T51" fmla="*/ 942975 h 1381"/>
              <a:gd name="T52" fmla="*/ 384084 w 627"/>
              <a:gd name="T53" fmla="*/ 792163 h 1381"/>
              <a:gd name="T54" fmla="*/ 403141 w 627"/>
              <a:gd name="T55" fmla="*/ 700088 h 1381"/>
              <a:gd name="T56" fmla="*/ 395811 w 627"/>
              <a:gd name="T57" fmla="*/ 646113 h 1381"/>
              <a:gd name="T58" fmla="*/ 395811 w 627"/>
              <a:gd name="T59" fmla="*/ 474663 h 1381"/>
              <a:gd name="T60" fmla="*/ 425131 w 627"/>
              <a:gd name="T61" fmla="*/ 376238 h 1381"/>
              <a:gd name="T62" fmla="*/ 530680 w 627"/>
              <a:gd name="T63" fmla="*/ 292100 h 1381"/>
              <a:gd name="T64" fmla="*/ 649424 w 627"/>
              <a:gd name="T65" fmla="*/ 330200 h 1381"/>
              <a:gd name="T66" fmla="*/ 671413 w 627"/>
              <a:gd name="T67" fmla="*/ 466725 h 1381"/>
              <a:gd name="T68" fmla="*/ 684607 w 627"/>
              <a:gd name="T69" fmla="*/ 657225 h 1381"/>
              <a:gd name="T70" fmla="*/ 754974 w 627"/>
              <a:gd name="T71" fmla="*/ 703263 h 1381"/>
              <a:gd name="T72" fmla="*/ 894241 w 627"/>
              <a:gd name="T73" fmla="*/ 671513 h 1381"/>
              <a:gd name="T74" fmla="*/ 886911 w 627"/>
              <a:gd name="T75" fmla="*/ 527050 h 1381"/>
              <a:gd name="T76" fmla="*/ 879581 w 627"/>
              <a:gd name="T77" fmla="*/ 414338 h 1381"/>
              <a:gd name="T78" fmla="*/ 864921 w 627"/>
              <a:gd name="T79" fmla="*/ 155575 h 1381"/>
              <a:gd name="T80" fmla="*/ 841466 w 627"/>
              <a:gd name="T81" fmla="*/ 23813 h 13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7"/>
              <a:gd name="T124" fmla="*/ 0 h 1381"/>
              <a:gd name="T125" fmla="*/ 627 w 627"/>
              <a:gd name="T126" fmla="*/ 1381 h 13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7" h="1381">
                <a:moveTo>
                  <a:pt x="574" y="15"/>
                </a:moveTo>
                <a:cubicBezTo>
                  <a:pt x="550" y="0"/>
                  <a:pt x="486" y="8"/>
                  <a:pt x="448" y="11"/>
                </a:cubicBezTo>
                <a:cubicBezTo>
                  <a:pt x="410" y="14"/>
                  <a:pt x="374" y="19"/>
                  <a:pt x="347" y="35"/>
                </a:cubicBezTo>
                <a:cubicBezTo>
                  <a:pt x="321" y="51"/>
                  <a:pt x="312" y="69"/>
                  <a:pt x="290" y="107"/>
                </a:cubicBezTo>
                <a:lnTo>
                  <a:pt x="251" y="168"/>
                </a:lnTo>
                <a:lnTo>
                  <a:pt x="213" y="265"/>
                </a:lnTo>
                <a:lnTo>
                  <a:pt x="180" y="390"/>
                </a:lnTo>
                <a:lnTo>
                  <a:pt x="151" y="582"/>
                </a:lnTo>
                <a:lnTo>
                  <a:pt x="93" y="898"/>
                </a:lnTo>
                <a:lnTo>
                  <a:pt x="58" y="1047"/>
                </a:lnTo>
                <a:lnTo>
                  <a:pt x="14" y="1183"/>
                </a:lnTo>
                <a:lnTo>
                  <a:pt x="0" y="1255"/>
                </a:lnTo>
                <a:lnTo>
                  <a:pt x="6" y="1381"/>
                </a:lnTo>
                <a:lnTo>
                  <a:pt x="27" y="1283"/>
                </a:lnTo>
                <a:lnTo>
                  <a:pt x="40" y="1209"/>
                </a:lnTo>
                <a:lnTo>
                  <a:pt x="51" y="1154"/>
                </a:lnTo>
                <a:lnTo>
                  <a:pt x="77" y="1091"/>
                </a:lnTo>
                <a:lnTo>
                  <a:pt x="99" y="1039"/>
                </a:lnTo>
                <a:lnTo>
                  <a:pt x="116" y="993"/>
                </a:lnTo>
                <a:lnTo>
                  <a:pt x="143" y="920"/>
                </a:lnTo>
                <a:lnTo>
                  <a:pt x="162" y="878"/>
                </a:lnTo>
                <a:lnTo>
                  <a:pt x="183" y="818"/>
                </a:lnTo>
                <a:lnTo>
                  <a:pt x="188" y="769"/>
                </a:lnTo>
                <a:lnTo>
                  <a:pt x="196" y="715"/>
                </a:lnTo>
                <a:lnTo>
                  <a:pt x="218" y="632"/>
                </a:lnTo>
                <a:lnTo>
                  <a:pt x="226" y="594"/>
                </a:lnTo>
                <a:lnTo>
                  <a:pt x="262" y="499"/>
                </a:lnTo>
                <a:lnTo>
                  <a:pt x="275" y="441"/>
                </a:lnTo>
                <a:lnTo>
                  <a:pt x="270" y="407"/>
                </a:lnTo>
                <a:cubicBezTo>
                  <a:pt x="269" y="383"/>
                  <a:pt x="267" y="327"/>
                  <a:pt x="270" y="299"/>
                </a:cubicBezTo>
                <a:cubicBezTo>
                  <a:pt x="278" y="273"/>
                  <a:pt x="271" y="253"/>
                  <a:pt x="290" y="237"/>
                </a:cubicBezTo>
                <a:cubicBezTo>
                  <a:pt x="305" y="218"/>
                  <a:pt x="337" y="189"/>
                  <a:pt x="362" y="184"/>
                </a:cubicBezTo>
                <a:cubicBezTo>
                  <a:pt x="387" y="179"/>
                  <a:pt x="427" y="190"/>
                  <a:pt x="443" y="208"/>
                </a:cubicBezTo>
                <a:lnTo>
                  <a:pt x="458" y="294"/>
                </a:lnTo>
                <a:lnTo>
                  <a:pt x="467" y="414"/>
                </a:lnTo>
                <a:cubicBezTo>
                  <a:pt x="476" y="439"/>
                  <a:pt x="491" y="442"/>
                  <a:pt x="515" y="443"/>
                </a:cubicBezTo>
                <a:cubicBezTo>
                  <a:pt x="539" y="444"/>
                  <a:pt x="573" y="455"/>
                  <a:pt x="610" y="423"/>
                </a:cubicBezTo>
                <a:cubicBezTo>
                  <a:pt x="627" y="404"/>
                  <a:pt x="607" y="359"/>
                  <a:pt x="605" y="332"/>
                </a:cubicBezTo>
                <a:cubicBezTo>
                  <a:pt x="603" y="305"/>
                  <a:pt x="602" y="300"/>
                  <a:pt x="600" y="261"/>
                </a:cubicBezTo>
                <a:cubicBezTo>
                  <a:pt x="598" y="222"/>
                  <a:pt x="594" y="139"/>
                  <a:pt x="590" y="98"/>
                </a:cubicBezTo>
                <a:cubicBezTo>
                  <a:pt x="586" y="57"/>
                  <a:pt x="598" y="30"/>
                  <a:pt x="574" y="15"/>
                </a:cubicBezTo>
                <a:close/>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grpSp>
        <p:nvGrpSpPr>
          <p:cNvPr id="70671" name="Group 27"/>
          <p:cNvGrpSpPr>
            <a:grpSpLocks noChangeAspect="1"/>
          </p:cNvGrpSpPr>
          <p:nvPr/>
        </p:nvGrpSpPr>
        <p:grpSpPr bwMode="auto">
          <a:xfrm>
            <a:off x="1223963" y="3717925"/>
            <a:ext cx="695325" cy="838200"/>
            <a:chOff x="4281" y="1393"/>
            <a:chExt cx="594" cy="661"/>
          </a:xfrm>
        </p:grpSpPr>
        <p:sp>
          <p:nvSpPr>
            <p:cNvPr id="70710" name="Freeform 28"/>
            <p:cNvSpPr>
              <a:spLocks noChangeAspect="1"/>
            </p:cNvSpPr>
            <p:nvPr/>
          </p:nvSpPr>
          <p:spPr bwMode="auto">
            <a:xfrm>
              <a:off x="4281" y="1393"/>
              <a:ext cx="236" cy="69"/>
            </a:xfrm>
            <a:custGeom>
              <a:avLst/>
              <a:gdLst>
                <a:gd name="T0" fmla="*/ 35 w 236"/>
                <a:gd name="T1" fmla="*/ 0 h 69"/>
                <a:gd name="T2" fmla="*/ 117 w 236"/>
                <a:gd name="T3" fmla="*/ 4 h 69"/>
                <a:gd name="T4" fmla="*/ 201 w 236"/>
                <a:gd name="T5" fmla="*/ 12 h 69"/>
                <a:gd name="T6" fmla="*/ 236 w 236"/>
                <a:gd name="T7" fmla="*/ 34 h 69"/>
                <a:gd name="T8" fmla="*/ 204 w 236"/>
                <a:gd name="T9" fmla="*/ 67 h 69"/>
                <a:gd name="T10" fmla="*/ 150 w 236"/>
                <a:gd name="T11" fmla="*/ 43 h 69"/>
                <a:gd name="T12" fmla="*/ 84 w 236"/>
                <a:gd name="T13" fmla="*/ 31 h 69"/>
                <a:gd name="T14" fmla="*/ 0 w 236"/>
                <a:gd name="T15" fmla="*/ 31 h 69"/>
                <a:gd name="T16" fmla="*/ 0 60000 65536"/>
                <a:gd name="T17" fmla="*/ 0 60000 65536"/>
                <a:gd name="T18" fmla="*/ 0 60000 65536"/>
                <a:gd name="T19" fmla="*/ 0 60000 65536"/>
                <a:gd name="T20" fmla="*/ 0 60000 65536"/>
                <a:gd name="T21" fmla="*/ 0 60000 65536"/>
                <a:gd name="T22" fmla="*/ 0 60000 65536"/>
                <a:gd name="T23" fmla="*/ 0 60000 65536"/>
                <a:gd name="T24" fmla="*/ 0 w 236"/>
                <a:gd name="T25" fmla="*/ 0 h 69"/>
                <a:gd name="T26" fmla="*/ 236 w 236"/>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6" h="69">
                  <a:moveTo>
                    <a:pt x="35" y="0"/>
                  </a:moveTo>
                  <a:cubicBezTo>
                    <a:pt x="49" y="1"/>
                    <a:pt x="89" y="2"/>
                    <a:pt x="117" y="4"/>
                  </a:cubicBezTo>
                  <a:cubicBezTo>
                    <a:pt x="145" y="6"/>
                    <a:pt x="181" y="7"/>
                    <a:pt x="201" y="12"/>
                  </a:cubicBezTo>
                  <a:cubicBezTo>
                    <a:pt x="221" y="17"/>
                    <a:pt x="236" y="25"/>
                    <a:pt x="236" y="34"/>
                  </a:cubicBezTo>
                  <a:cubicBezTo>
                    <a:pt x="236" y="44"/>
                    <a:pt x="218" y="65"/>
                    <a:pt x="204" y="67"/>
                  </a:cubicBezTo>
                  <a:cubicBezTo>
                    <a:pt x="190" y="69"/>
                    <a:pt x="170" y="49"/>
                    <a:pt x="150" y="43"/>
                  </a:cubicBezTo>
                  <a:cubicBezTo>
                    <a:pt x="130" y="37"/>
                    <a:pt x="109" y="33"/>
                    <a:pt x="84" y="31"/>
                  </a:cubicBezTo>
                  <a:cubicBezTo>
                    <a:pt x="59" y="29"/>
                    <a:pt x="29" y="30"/>
                    <a:pt x="0" y="31"/>
                  </a:cubicBezTo>
                </a:path>
              </a:pathLst>
            </a:custGeom>
            <a:noFill/>
            <a:ln w="12700">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11" name="Freeform 29"/>
            <p:cNvSpPr>
              <a:spLocks noChangeAspect="1"/>
            </p:cNvSpPr>
            <p:nvPr/>
          </p:nvSpPr>
          <p:spPr bwMode="auto">
            <a:xfrm>
              <a:off x="4668" y="1400"/>
              <a:ext cx="207" cy="57"/>
            </a:xfrm>
            <a:custGeom>
              <a:avLst/>
              <a:gdLst>
                <a:gd name="T0" fmla="*/ 180 w 207"/>
                <a:gd name="T1" fmla="*/ 0 h 57"/>
                <a:gd name="T2" fmla="*/ 126 w 207"/>
                <a:gd name="T3" fmla="*/ 3 h 57"/>
                <a:gd name="T4" fmla="*/ 78 w 207"/>
                <a:gd name="T5" fmla="*/ 3 h 57"/>
                <a:gd name="T6" fmla="*/ 30 w 207"/>
                <a:gd name="T7" fmla="*/ 12 h 57"/>
                <a:gd name="T8" fmla="*/ 2 w 207"/>
                <a:gd name="T9" fmla="*/ 18 h 57"/>
                <a:gd name="T10" fmla="*/ 20 w 207"/>
                <a:gd name="T11" fmla="*/ 54 h 57"/>
                <a:gd name="T12" fmla="*/ 78 w 207"/>
                <a:gd name="T13" fmla="*/ 37 h 57"/>
                <a:gd name="T14" fmla="*/ 129 w 207"/>
                <a:gd name="T15" fmla="*/ 30 h 57"/>
                <a:gd name="T16" fmla="*/ 186 w 207"/>
                <a:gd name="T17" fmla="*/ 33 h 57"/>
                <a:gd name="T18" fmla="*/ 207 w 207"/>
                <a:gd name="T19" fmla="*/ 3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57"/>
                <a:gd name="T32" fmla="*/ 207 w 207"/>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57">
                  <a:moveTo>
                    <a:pt x="180" y="0"/>
                  </a:moveTo>
                  <a:cubicBezTo>
                    <a:pt x="161" y="1"/>
                    <a:pt x="143" y="2"/>
                    <a:pt x="126" y="3"/>
                  </a:cubicBezTo>
                  <a:cubicBezTo>
                    <a:pt x="109" y="4"/>
                    <a:pt x="94" y="2"/>
                    <a:pt x="78" y="3"/>
                  </a:cubicBezTo>
                  <a:cubicBezTo>
                    <a:pt x="62" y="4"/>
                    <a:pt x="43" y="10"/>
                    <a:pt x="30" y="12"/>
                  </a:cubicBezTo>
                  <a:cubicBezTo>
                    <a:pt x="17" y="14"/>
                    <a:pt x="4" y="11"/>
                    <a:pt x="2" y="18"/>
                  </a:cubicBezTo>
                  <a:cubicBezTo>
                    <a:pt x="0" y="25"/>
                    <a:pt x="7" y="51"/>
                    <a:pt x="20" y="54"/>
                  </a:cubicBezTo>
                  <a:cubicBezTo>
                    <a:pt x="33" y="57"/>
                    <a:pt x="60" y="41"/>
                    <a:pt x="78" y="37"/>
                  </a:cubicBezTo>
                  <a:cubicBezTo>
                    <a:pt x="96" y="33"/>
                    <a:pt x="111" y="31"/>
                    <a:pt x="129" y="30"/>
                  </a:cubicBezTo>
                  <a:cubicBezTo>
                    <a:pt x="147" y="29"/>
                    <a:pt x="173" y="33"/>
                    <a:pt x="186" y="33"/>
                  </a:cubicBezTo>
                  <a:cubicBezTo>
                    <a:pt x="199" y="33"/>
                    <a:pt x="204" y="30"/>
                    <a:pt x="207" y="30"/>
                  </a:cubicBezTo>
                </a:path>
              </a:pathLst>
            </a:custGeom>
            <a:noFill/>
            <a:ln w="12700">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12" name="Freeform 30"/>
            <p:cNvSpPr>
              <a:spLocks noChangeAspect="1"/>
            </p:cNvSpPr>
            <p:nvPr/>
          </p:nvSpPr>
          <p:spPr bwMode="auto">
            <a:xfrm>
              <a:off x="4491" y="1414"/>
              <a:ext cx="195" cy="640"/>
            </a:xfrm>
            <a:custGeom>
              <a:avLst/>
              <a:gdLst>
                <a:gd name="T0" fmla="*/ 35 w 195"/>
                <a:gd name="T1" fmla="*/ 7 h 640"/>
                <a:gd name="T2" fmla="*/ 93 w 195"/>
                <a:gd name="T3" fmla="*/ 0 h 640"/>
                <a:gd name="T4" fmla="*/ 170 w 195"/>
                <a:gd name="T5" fmla="*/ 3 h 640"/>
                <a:gd name="T6" fmla="*/ 186 w 195"/>
                <a:gd name="T7" fmla="*/ 31 h 640"/>
                <a:gd name="T8" fmla="*/ 195 w 195"/>
                <a:gd name="T9" fmla="*/ 64 h 640"/>
                <a:gd name="T10" fmla="*/ 180 w 195"/>
                <a:gd name="T11" fmla="*/ 220 h 640"/>
                <a:gd name="T12" fmla="*/ 165 w 195"/>
                <a:gd name="T13" fmla="*/ 358 h 640"/>
                <a:gd name="T14" fmla="*/ 156 w 195"/>
                <a:gd name="T15" fmla="*/ 514 h 640"/>
                <a:gd name="T16" fmla="*/ 129 w 195"/>
                <a:gd name="T17" fmla="*/ 568 h 640"/>
                <a:gd name="T18" fmla="*/ 117 w 195"/>
                <a:gd name="T19" fmla="*/ 640 h 640"/>
                <a:gd name="T20" fmla="*/ 84 w 195"/>
                <a:gd name="T21" fmla="*/ 607 h 640"/>
                <a:gd name="T22" fmla="*/ 72 w 195"/>
                <a:gd name="T23" fmla="*/ 538 h 640"/>
                <a:gd name="T24" fmla="*/ 42 w 195"/>
                <a:gd name="T25" fmla="*/ 484 h 640"/>
                <a:gd name="T26" fmla="*/ 36 w 195"/>
                <a:gd name="T27" fmla="*/ 370 h 640"/>
                <a:gd name="T28" fmla="*/ 27 w 195"/>
                <a:gd name="T29" fmla="*/ 268 h 640"/>
                <a:gd name="T30" fmla="*/ 24 w 195"/>
                <a:gd name="T31" fmla="*/ 190 h 640"/>
                <a:gd name="T32" fmla="*/ 15 w 195"/>
                <a:gd name="T33" fmla="*/ 103 h 640"/>
                <a:gd name="T34" fmla="*/ 0 w 195"/>
                <a:gd name="T35" fmla="*/ 46 h 640"/>
                <a:gd name="T36" fmla="*/ 35 w 195"/>
                <a:gd name="T37" fmla="*/ 7 h 6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640"/>
                <a:gd name="T59" fmla="*/ 195 w 195"/>
                <a:gd name="T60" fmla="*/ 640 h 6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640">
                  <a:moveTo>
                    <a:pt x="35" y="7"/>
                  </a:moveTo>
                  <a:lnTo>
                    <a:pt x="93" y="0"/>
                  </a:lnTo>
                  <a:lnTo>
                    <a:pt x="170" y="3"/>
                  </a:lnTo>
                  <a:lnTo>
                    <a:pt x="186" y="31"/>
                  </a:lnTo>
                  <a:lnTo>
                    <a:pt x="195" y="64"/>
                  </a:lnTo>
                  <a:lnTo>
                    <a:pt x="180" y="220"/>
                  </a:lnTo>
                  <a:lnTo>
                    <a:pt x="165" y="358"/>
                  </a:lnTo>
                  <a:lnTo>
                    <a:pt x="156" y="514"/>
                  </a:lnTo>
                  <a:lnTo>
                    <a:pt x="129" y="568"/>
                  </a:lnTo>
                  <a:lnTo>
                    <a:pt x="117" y="640"/>
                  </a:lnTo>
                  <a:lnTo>
                    <a:pt x="84" y="607"/>
                  </a:lnTo>
                  <a:lnTo>
                    <a:pt x="72" y="538"/>
                  </a:lnTo>
                  <a:lnTo>
                    <a:pt x="42" y="484"/>
                  </a:lnTo>
                  <a:lnTo>
                    <a:pt x="36" y="370"/>
                  </a:lnTo>
                  <a:lnTo>
                    <a:pt x="27" y="268"/>
                  </a:lnTo>
                  <a:lnTo>
                    <a:pt x="24" y="190"/>
                  </a:lnTo>
                  <a:lnTo>
                    <a:pt x="15" y="103"/>
                  </a:lnTo>
                  <a:lnTo>
                    <a:pt x="0" y="46"/>
                  </a:lnTo>
                  <a:lnTo>
                    <a:pt x="35" y="7"/>
                  </a:lnTo>
                  <a:close/>
                </a:path>
              </a:pathLst>
            </a:custGeom>
            <a:noFill/>
            <a:ln w="12700">
              <a:solidFill>
                <a:srgbClr val="96969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grpSp>
      <p:grpSp>
        <p:nvGrpSpPr>
          <p:cNvPr id="70672" name="Group 31"/>
          <p:cNvGrpSpPr>
            <a:grpSpLocks/>
          </p:cNvGrpSpPr>
          <p:nvPr/>
        </p:nvGrpSpPr>
        <p:grpSpPr bwMode="auto">
          <a:xfrm>
            <a:off x="3306763" y="3460750"/>
            <a:ext cx="628650" cy="827088"/>
            <a:chOff x="2618" y="2432"/>
            <a:chExt cx="430" cy="521"/>
          </a:xfrm>
        </p:grpSpPr>
        <p:grpSp>
          <p:nvGrpSpPr>
            <p:cNvPr id="70700" name="Group 32"/>
            <p:cNvGrpSpPr>
              <a:grpSpLocks/>
            </p:cNvGrpSpPr>
            <p:nvPr/>
          </p:nvGrpSpPr>
          <p:grpSpPr bwMode="auto">
            <a:xfrm>
              <a:off x="2618" y="2432"/>
              <a:ext cx="430" cy="521"/>
              <a:chOff x="1517" y="1985"/>
              <a:chExt cx="430" cy="521"/>
            </a:xfrm>
          </p:grpSpPr>
          <p:sp>
            <p:nvSpPr>
              <p:cNvPr id="70702" name="Freeform 33"/>
              <p:cNvSpPr>
                <a:spLocks noChangeAspect="1"/>
              </p:cNvSpPr>
              <p:nvPr/>
            </p:nvSpPr>
            <p:spPr bwMode="auto">
              <a:xfrm>
                <a:off x="1517" y="1985"/>
                <a:ext cx="430" cy="521"/>
              </a:xfrm>
              <a:custGeom>
                <a:avLst/>
                <a:gdLst>
                  <a:gd name="T0" fmla="*/ 205 w 537"/>
                  <a:gd name="T1" fmla="*/ 1 h 652"/>
                  <a:gd name="T2" fmla="*/ 176 w 537"/>
                  <a:gd name="T3" fmla="*/ 6 h 652"/>
                  <a:gd name="T4" fmla="*/ 138 w 537"/>
                  <a:gd name="T5" fmla="*/ 19 h 652"/>
                  <a:gd name="T6" fmla="*/ 88 w 537"/>
                  <a:gd name="T7" fmla="*/ 41 h 652"/>
                  <a:gd name="T8" fmla="*/ 51 w 537"/>
                  <a:gd name="T9" fmla="*/ 75 h 652"/>
                  <a:gd name="T10" fmla="*/ 32 w 537"/>
                  <a:gd name="T11" fmla="*/ 129 h 652"/>
                  <a:gd name="T12" fmla="*/ 27 w 537"/>
                  <a:gd name="T13" fmla="*/ 178 h 652"/>
                  <a:gd name="T14" fmla="*/ 24 w 537"/>
                  <a:gd name="T15" fmla="*/ 226 h 652"/>
                  <a:gd name="T16" fmla="*/ 2 w 537"/>
                  <a:gd name="T17" fmla="*/ 231 h 652"/>
                  <a:gd name="T18" fmla="*/ 7 w 537"/>
                  <a:gd name="T19" fmla="*/ 255 h 652"/>
                  <a:gd name="T20" fmla="*/ 22 w 537"/>
                  <a:gd name="T21" fmla="*/ 272 h 652"/>
                  <a:gd name="T22" fmla="*/ 30 w 537"/>
                  <a:gd name="T23" fmla="*/ 308 h 652"/>
                  <a:gd name="T24" fmla="*/ 39 w 537"/>
                  <a:gd name="T25" fmla="*/ 347 h 652"/>
                  <a:gd name="T26" fmla="*/ 54 w 537"/>
                  <a:gd name="T27" fmla="*/ 354 h 652"/>
                  <a:gd name="T28" fmla="*/ 78 w 537"/>
                  <a:gd name="T29" fmla="*/ 437 h 652"/>
                  <a:gd name="T30" fmla="*/ 138 w 537"/>
                  <a:gd name="T31" fmla="*/ 490 h 652"/>
                  <a:gd name="T32" fmla="*/ 197 w 537"/>
                  <a:gd name="T33" fmla="*/ 517 h 652"/>
                  <a:gd name="T34" fmla="*/ 271 w 537"/>
                  <a:gd name="T35" fmla="*/ 507 h 652"/>
                  <a:gd name="T36" fmla="*/ 350 w 537"/>
                  <a:gd name="T37" fmla="*/ 438 h 652"/>
                  <a:gd name="T38" fmla="*/ 368 w 537"/>
                  <a:gd name="T39" fmla="*/ 395 h 652"/>
                  <a:gd name="T40" fmla="*/ 375 w 537"/>
                  <a:gd name="T41" fmla="*/ 345 h 652"/>
                  <a:gd name="T42" fmla="*/ 399 w 537"/>
                  <a:gd name="T43" fmla="*/ 345 h 652"/>
                  <a:gd name="T44" fmla="*/ 401 w 537"/>
                  <a:gd name="T45" fmla="*/ 290 h 652"/>
                  <a:gd name="T46" fmla="*/ 427 w 537"/>
                  <a:gd name="T47" fmla="*/ 250 h 652"/>
                  <a:gd name="T48" fmla="*/ 424 w 537"/>
                  <a:gd name="T49" fmla="*/ 219 h 652"/>
                  <a:gd name="T50" fmla="*/ 407 w 537"/>
                  <a:gd name="T51" fmla="*/ 226 h 652"/>
                  <a:gd name="T52" fmla="*/ 407 w 537"/>
                  <a:gd name="T53" fmla="*/ 132 h 652"/>
                  <a:gd name="T54" fmla="*/ 372 w 537"/>
                  <a:gd name="T55" fmla="*/ 62 h 652"/>
                  <a:gd name="T56" fmla="*/ 328 w 537"/>
                  <a:gd name="T57" fmla="*/ 23 h 652"/>
                  <a:gd name="T58" fmla="*/ 279 w 537"/>
                  <a:gd name="T59" fmla="*/ 7 h 652"/>
                  <a:gd name="T60" fmla="*/ 236 w 537"/>
                  <a:gd name="T61" fmla="*/ 2 h 652"/>
                  <a:gd name="T62" fmla="*/ 205 w 537"/>
                  <a:gd name="T63" fmla="*/ 1 h 6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7"/>
                  <a:gd name="T97" fmla="*/ 0 h 652"/>
                  <a:gd name="T98" fmla="*/ 537 w 537"/>
                  <a:gd name="T99" fmla="*/ 652 h 6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7" h="652">
                    <a:moveTo>
                      <a:pt x="256" y="1"/>
                    </a:moveTo>
                    <a:cubicBezTo>
                      <a:pt x="244" y="2"/>
                      <a:pt x="234" y="3"/>
                      <a:pt x="220" y="7"/>
                    </a:cubicBezTo>
                    <a:cubicBezTo>
                      <a:pt x="206" y="11"/>
                      <a:pt x="190" y="17"/>
                      <a:pt x="172" y="24"/>
                    </a:cubicBezTo>
                    <a:cubicBezTo>
                      <a:pt x="154" y="31"/>
                      <a:pt x="129" y="41"/>
                      <a:pt x="110" y="51"/>
                    </a:cubicBezTo>
                    <a:cubicBezTo>
                      <a:pt x="92" y="63"/>
                      <a:pt x="77" y="76"/>
                      <a:pt x="64" y="94"/>
                    </a:cubicBezTo>
                    <a:cubicBezTo>
                      <a:pt x="53" y="111"/>
                      <a:pt x="44" y="140"/>
                      <a:pt x="40" y="162"/>
                    </a:cubicBezTo>
                    <a:cubicBezTo>
                      <a:pt x="36" y="184"/>
                      <a:pt x="36" y="202"/>
                      <a:pt x="34" y="223"/>
                    </a:cubicBezTo>
                    <a:cubicBezTo>
                      <a:pt x="33" y="243"/>
                      <a:pt x="36" y="272"/>
                      <a:pt x="30" y="283"/>
                    </a:cubicBezTo>
                    <a:cubicBezTo>
                      <a:pt x="26" y="294"/>
                      <a:pt x="6" y="283"/>
                      <a:pt x="3" y="289"/>
                    </a:cubicBezTo>
                    <a:cubicBezTo>
                      <a:pt x="0" y="294"/>
                      <a:pt x="4" y="310"/>
                      <a:pt x="9" y="319"/>
                    </a:cubicBezTo>
                    <a:cubicBezTo>
                      <a:pt x="14" y="327"/>
                      <a:pt x="23" y="330"/>
                      <a:pt x="27" y="341"/>
                    </a:cubicBezTo>
                    <a:cubicBezTo>
                      <a:pt x="33" y="352"/>
                      <a:pt x="34" y="370"/>
                      <a:pt x="37" y="385"/>
                    </a:cubicBezTo>
                    <a:cubicBezTo>
                      <a:pt x="40" y="401"/>
                      <a:pt x="44" y="425"/>
                      <a:pt x="49" y="434"/>
                    </a:cubicBezTo>
                    <a:cubicBezTo>
                      <a:pt x="54" y="444"/>
                      <a:pt x="60" y="424"/>
                      <a:pt x="67" y="443"/>
                    </a:cubicBezTo>
                    <a:cubicBezTo>
                      <a:pt x="75" y="462"/>
                      <a:pt x="79" y="518"/>
                      <a:pt x="97" y="547"/>
                    </a:cubicBezTo>
                    <a:cubicBezTo>
                      <a:pt x="115" y="575"/>
                      <a:pt x="147" y="596"/>
                      <a:pt x="172" y="613"/>
                    </a:cubicBezTo>
                    <a:cubicBezTo>
                      <a:pt x="198" y="630"/>
                      <a:pt x="219" y="643"/>
                      <a:pt x="246" y="647"/>
                    </a:cubicBezTo>
                    <a:cubicBezTo>
                      <a:pt x="274" y="651"/>
                      <a:pt x="306" y="652"/>
                      <a:pt x="338" y="635"/>
                    </a:cubicBezTo>
                    <a:cubicBezTo>
                      <a:pt x="371" y="619"/>
                      <a:pt x="417" y="571"/>
                      <a:pt x="437" y="548"/>
                    </a:cubicBezTo>
                    <a:cubicBezTo>
                      <a:pt x="457" y="525"/>
                      <a:pt x="455" y="513"/>
                      <a:pt x="460" y="494"/>
                    </a:cubicBezTo>
                    <a:cubicBezTo>
                      <a:pt x="466" y="475"/>
                      <a:pt x="461" y="443"/>
                      <a:pt x="468" y="432"/>
                    </a:cubicBezTo>
                    <a:cubicBezTo>
                      <a:pt x="474" y="422"/>
                      <a:pt x="493" y="443"/>
                      <a:pt x="498" y="432"/>
                    </a:cubicBezTo>
                    <a:cubicBezTo>
                      <a:pt x="504" y="421"/>
                      <a:pt x="495" y="383"/>
                      <a:pt x="501" y="363"/>
                    </a:cubicBezTo>
                    <a:cubicBezTo>
                      <a:pt x="508" y="344"/>
                      <a:pt x="528" y="328"/>
                      <a:pt x="533" y="313"/>
                    </a:cubicBezTo>
                    <a:cubicBezTo>
                      <a:pt x="537" y="299"/>
                      <a:pt x="534" y="281"/>
                      <a:pt x="530" y="274"/>
                    </a:cubicBezTo>
                    <a:cubicBezTo>
                      <a:pt x="524" y="269"/>
                      <a:pt x="511" y="301"/>
                      <a:pt x="508" y="283"/>
                    </a:cubicBezTo>
                    <a:cubicBezTo>
                      <a:pt x="504" y="265"/>
                      <a:pt x="516" y="199"/>
                      <a:pt x="508" y="165"/>
                    </a:cubicBezTo>
                    <a:cubicBezTo>
                      <a:pt x="500" y="130"/>
                      <a:pt x="481" y="99"/>
                      <a:pt x="464" y="77"/>
                    </a:cubicBezTo>
                    <a:cubicBezTo>
                      <a:pt x="448" y="55"/>
                      <a:pt x="428" y="40"/>
                      <a:pt x="409" y="29"/>
                    </a:cubicBezTo>
                    <a:cubicBezTo>
                      <a:pt x="390" y="18"/>
                      <a:pt x="367" y="13"/>
                      <a:pt x="348" y="9"/>
                    </a:cubicBezTo>
                    <a:cubicBezTo>
                      <a:pt x="329" y="5"/>
                      <a:pt x="310" y="3"/>
                      <a:pt x="295" y="2"/>
                    </a:cubicBezTo>
                    <a:cubicBezTo>
                      <a:pt x="280" y="1"/>
                      <a:pt x="268" y="0"/>
                      <a:pt x="256" y="1"/>
                    </a:cubicBezTo>
                    <a:close/>
                  </a:path>
                </a:pathLst>
              </a:custGeom>
              <a:solidFill>
                <a:srgbClr val="FFCC99"/>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03" name="Freeform 34"/>
              <p:cNvSpPr>
                <a:spLocks noChangeAspect="1"/>
              </p:cNvSpPr>
              <p:nvPr/>
            </p:nvSpPr>
            <p:spPr bwMode="auto">
              <a:xfrm>
                <a:off x="1601" y="2182"/>
                <a:ext cx="114" cy="64"/>
              </a:xfrm>
              <a:custGeom>
                <a:avLst/>
                <a:gdLst>
                  <a:gd name="T0" fmla="*/ 0 w 92"/>
                  <a:gd name="T1" fmla="*/ 20 h 58"/>
                  <a:gd name="T2" fmla="*/ 27 w 92"/>
                  <a:gd name="T3" fmla="*/ 4 h 58"/>
                  <a:gd name="T4" fmla="*/ 67 w 92"/>
                  <a:gd name="T5" fmla="*/ 0 h 58"/>
                  <a:gd name="T6" fmla="*/ 92 w 92"/>
                  <a:gd name="T7" fmla="*/ 4 h 58"/>
                  <a:gd name="T8" fmla="*/ 104 w 92"/>
                  <a:gd name="T9" fmla="*/ 20 h 58"/>
                  <a:gd name="T10" fmla="*/ 109 w 92"/>
                  <a:gd name="T11" fmla="*/ 46 h 58"/>
                  <a:gd name="T12" fmla="*/ 114 w 92"/>
                  <a:gd name="T13" fmla="*/ 64 h 58"/>
                  <a:gd name="T14" fmla="*/ 0 60000 65536"/>
                  <a:gd name="T15" fmla="*/ 0 60000 65536"/>
                  <a:gd name="T16" fmla="*/ 0 60000 65536"/>
                  <a:gd name="T17" fmla="*/ 0 60000 65536"/>
                  <a:gd name="T18" fmla="*/ 0 60000 65536"/>
                  <a:gd name="T19" fmla="*/ 0 60000 65536"/>
                  <a:gd name="T20" fmla="*/ 0 60000 65536"/>
                  <a:gd name="T21" fmla="*/ 0 w 92"/>
                  <a:gd name="T22" fmla="*/ 0 h 58"/>
                  <a:gd name="T23" fmla="*/ 92 w 9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58">
                    <a:moveTo>
                      <a:pt x="0" y="18"/>
                    </a:moveTo>
                    <a:lnTo>
                      <a:pt x="22" y="4"/>
                    </a:lnTo>
                    <a:lnTo>
                      <a:pt x="54" y="0"/>
                    </a:lnTo>
                    <a:lnTo>
                      <a:pt x="74" y="4"/>
                    </a:lnTo>
                    <a:lnTo>
                      <a:pt x="84" y="18"/>
                    </a:lnTo>
                    <a:lnTo>
                      <a:pt x="88" y="42"/>
                    </a:lnTo>
                    <a:lnTo>
                      <a:pt x="92" y="58"/>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04" name="Freeform 35"/>
              <p:cNvSpPr>
                <a:spLocks noChangeAspect="1"/>
              </p:cNvSpPr>
              <p:nvPr/>
            </p:nvSpPr>
            <p:spPr bwMode="auto">
              <a:xfrm>
                <a:off x="1749" y="2186"/>
                <a:ext cx="113" cy="60"/>
              </a:xfrm>
              <a:custGeom>
                <a:avLst/>
                <a:gdLst>
                  <a:gd name="T0" fmla="*/ 113 w 92"/>
                  <a:gd name="T1" fmla="*/ 20 h 53"/>
                  <a:gd name="T2" fmla="*/ 99 w 92"/>
                  <a:gd name="T3" fmla="*/ 10 h 53"/>
                  <a:gd name="T4" fmla="*/ 87 w 92"/>
                  <a:gd name="T5" fmla="*/ 3 h 53"/>
                  <a:gd name="T6" fmla="*/ 37 w 92"/>
                  <a:gd name="T7" fmla="*/ 0 h 53"/>
                  <a:gd name="T8" fmla="*/ 15 w 92"/>
                  <a:gd name="T9" fmla="*/ 9 h 53"/>
                  <a:gd name="T10" fmla="*/ 10 w 92"/>
                  <a:gd name="T11" fmla="*/ 34 h 53"/>
                  <a:gd name="T12" fmla="*/ 10 w 92"/>
                  <a:gd name="T13" fmla="*/ 50 h 53"/>
                  <a:gd name="T14" fmla="*/ 0 w 92"/>
                  <a:gd name="T15" fmla="*/ 60 h 53"/>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53"/>
                  <a:gd name="T26" fmla="*/ 92 w 9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53">
                    <a:moveTo>
                      <a:pt x="92" y="18"/>
                    </a:moveTo>
                    <a:lnTo>
                      <a:pt x="81" y="9"/>
                    </a:lnTo>
                    <a:lnTo>
                      <a:pt x="71" y="3"/>
                    </a:lnTo>
                    <a:lnTo>
                      <a:pt x="30" y="0"/>
                    </a:lnTo>
                    <a:lnTo>
                      <a:pt x="12" y="8"/>
                    </a:lnTo>
                    <a:lnTo>
                      <a:pt x="8" y="30"/>
                    </a:lnTo>
                    <a:lnTo>
                      <a:pt x="8" y="44"/>
                    </a:lnTo>
                    <a:lnTo>
                      <a:pt x="0" y="53"/>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05" name="Freeform 36"/>
              <p:cNvSpPr>
                <a:spLocks noChangeAspect="1"/>
              </p:cNvSpPr>
              <p:nvPr/>
            </p:nvSpPr>
            <p:spPr bwMode="auto">
              <a:xfrm>
                <a:off x="1604" y="2207"/>
                <a:ext cx="86" cy="26"/>
              </a:xfrm>
              <a:custGeom>
                <a:avLst/>
                <a:gdLst>
                  <a:gd name="T0" fmla="*/ 0 w 70"/>
                  <a:gd name="T1" fmla="*/ 16 h 24"/>
                  <a:gd name="T2" fmla="*/ 22 w 70"/>
                  <a:gd name="T3" fmla="*/ 5 h 24"/>
                  <a:gd name="T4" fmla="*/ 52 w 70"/>
                  <a:gd name="T5" fmla="*/ 0 h 24"/>
                  <a:gd name="T6" fmla="*/ 71 w 70"/>
                  <a:gd name="T7" fmla="*/ 5 h 24"/>
                  <a:gd name="T8" fmla="*/ 86 w 70"/>
                  <a:gd name="T9" fmla="*/ 16 h 24"/>
                  <a:gd name="T10" fmla="*/ 79 w 70"/>
                  <a:gd name="T11" fmla="*/ 26 h 24"/>
                  <a:gd name="T12" fmla="*/ 45 w 70"/>
                  <a:gd name="T13" fmla="*/ 26 h 24"/>
                  <a:gd name="T14" fmla="*/ 18 w 70"/>
                  <a:gd name="T15" fmla="*/ 25 h 24"/>
                  <a:gd name="T16" fmla="*/ 0 w 70"/>
                  <a:gd name="T17" fmla="*/ 1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24"/>
                  <a:gd name="T29" fmla="*/ 70 w 7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24">
                    <a:moveTo>
                      <a:pt x="0" y="15"/>
                    </a:moveTo>
                    <a:lnTo>
                      <a:pt x="18" y="5"/>
                    </a:lnTo>
                    <a:lnTo>
                      <a:pt x="42" y="0"/>
                    </a:lnTo>
                    <a:lnTo>
                      <a:pt x="58" y="5"/>
                    </a:lnTo>
                    <a:lnTo>
                      <a:pt x="70" y="15"/>
                    </a:lnTo>
                    <a:lnTo>
                      <a:pt x="64" y="24"/>
                    </a:lnTo>
                    <a:lnTo>
                      <a:pt x="37" y="24"/>
                    </a:lnTo>
                    <a:lnTo>
                      <a:pt x="15" y="23"/>
                    </a:lnTo>
                    <a:lnTo>
                      <a:pt x="0" y="15"/>
                    </a:lnTo>
                    <a:close/>
                  </a:path>
                </a:pathLst>
              </a:custGeom>
              <a:solidFill>
                <a:schemeClr val="tx1"/>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06" name="Freeform 37"/>
              <p:cNvSpPr>
                <a:spLocks noChangeAspect="1"/>
              </p:cNvSpPr>
              <p:nvPr/>
            </p:nvSpPr>
            <p:spPr bwMode="auto">
              <a:xfrm>
                <a:off x="1775" y="2210"/>
                <a:ext cx="80" cy="25"/>
              </a:xfrm>
              <a:custGeom>
                <a:avLst/>
                <a:gdLst>
                  <a:gd name="T0" fmla="*/ 0 w 65"/>
                  <a:gd name="T1" fmla="*/ 13 h 24"/>
                  <a:gd name="T2" fmla="*/ 25 w 65"/>
                  <a:gd name="T3" fmla="*/ 1 h 24"/>
                  <a:gd name="T4" fmla="*/ 50 w 65"/>
                  <a:gd name="T5" fmla="*/ 0 h 24"/>
                  <a:gd name="T6" fmla="*/ 70 w 65"/>
                  <a:gd name="T7" fmla="*/ 6 h 24"/>
                  <a:gd name="T8" fmla="*/ 80 w 65"/>
                  <a:gd name="T9" fmla="*/ 16 h 24"/>
                  <a:gd name="T10" fmla="*/ 69 w 65"/>
                  <a:gd name="T11" fmla="*/ 22 h 24"/>
                  <a:gd name="T12" fmla="*/ 25 w 65"/>
                  <a:gd name="T13" fmla="*/ 25 h 24"/>
                  <a:gd name="T14" fmla="*/ 0 w 65"/>
                  <a:gd name="T15" fmla="*/ 13 h 24"/>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4"/>
                  <a:gd name="T26" fmla="*/ 65 w 65"/>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4">
                    <a:moveTo>
                      <a:pt x="0" y="12"/>
                    </a:moveTo>
                    <a:lnTo>
                      <a:pt x="20" y="1"/>
                    </a:lnTo>
                    <a:lnTo>
                      <a:pt x="41" y="0"/>
                    </a:lnTo>
                    <a:lnTo>
                      <a:pt x="57" y="6"/>
                    </a:lnTo>
                    <a:lnTo>
                      <a:pt x="65" y="15"/>
                    </a:lnTo>
                    <a:lnTo>
                      <a:pt x="56" y="21"/>
                    </a:lnTo>
                    <a:lnTo>
                      <a:pt x="20" y="24"/>
                    </a:lnTo>
                    <a:lnTo>
                      <a:pt x="0" y="12"/>
                    </a:lnTo>
                    <a:close/>
                  </a:path>
                </a:pathLst>
              </a:custGeom>
              <a:solidFill>
                <a:schemeClr val="tx1"/>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07" name="Freeform 38"/>
              <p:cNvSpPr>
                <a:spLocks noChangeAspect="1"/>
              </p:cNvSpPr>
              <p:nvPr/>
            </p:nvSpPr>
            <p:spPr bwMode="auto">
              <a:xfrm>
                <a:off x="1680" y="2328"/>
                <a:ext cx="86" cy="26"/>
              </a:xfrm>
              <a:custGeom>
                <a:avLst/>
                <a:gdLst>
                  <a:gd name="T0" fmla="*/ 16 w 69"/>
                  <a:gd name="T1" fmla="*/ 0 h 23"/>
                  <a:gd name="T2" fmla="*/ 15 w 69"/>
                  <a:gd name="T3" fmla="*/ 21 h 23"/>
                  <a:gd name="T4" fmla="*/ 56 w 69"/>
                  <a:gd name="T5" fmla="*/ 24 h 23"/>
                  <a:gd name="T6" fmla="*/ 82 w 69"/>
                  <a:gd name="T7" fmla="*/ 20 h 23"/>
                  <a:gd name="T8" fmla="*/ 86 w 69"/>
                  <a:gd name="T9" fmla="*/ 5 h 23"/>
                  <a:gd name="T10" fmla="*/ 0 60000 65536"/>
                  <a:gd name="T11" fmla="*/ 0 60000 65536"/>
                  <a:gd name="T12" fmla="*/ 0 60000 65536"/>
                  <a:gd name="T13" fmla="*/ 0 60000 65536"/>
                  <a:gd name="T14" fmla="*/ 0 60000 65536"/>
                  <a:gd name="T15" fmla="*/ 0 w 69"/>
                  <a:gd name="T16" fmla="*/ 0 h 23"/>
                  <a:gd name="T17" fmla="*/ 69 w 69"/>
                  <a:gd name="T18" fmla="*/ 23 h 23"/>
                </a:gdLst>
                <a:ahLst/>
                <a:cxnLst>
                  <a:cxn ang="T10">
                    <a:pos x="T0" y="T1"/>
                  </a:cxn>
                  <a:cxn ang="T11">
                    <a:pos x="T2" y="T3"/>
                  </a:cxn>
                  <a:cxn ang="T12">
                    <a:pos x="T4" y="T5"/>
                  </a:cxn>
                  <a:cxn ang="T13">
                    <a:pos x="T6" y="T7"/>
                  </a:cxn>
                  <a:cxn ang="T14">
                    <a:pos x="T8" y="T9"/>
                  </a:cxn>
                </a:cxnLst>
                <a:rect l="T15" t="T16" r="T17" b="T18"/>
                <a:pathLst>
                  <a:path w="69" h="23">
                    <a:moveTo>
                      <a:pt x="13" y="0"/>
                    </a:moveTo>
                    <a:cubicBezTo>
                      <a:pt x="11" y="11"/>
                      <a:pt x="0" y="4"/>
                      <a:pt x="12" y="19"/>
                    </a:cubicBezTo>
                    <a:cubicBezTo>
                      <a:pt x="24" y="18"/>
                      <a:pt x="33" y="19"/>
                      <a:pt x="45" y="21"/>
                    </a:cubicBezTo>
                    <a:cubicBezTo>
                      <a:pt x="52" y="19"/>
                      <a:pt x="61" y="23"/>
                      <a:pt x="66" y="18"/>
                    </a:cubicBezTo>
                    <a:cubicBezTo>
                      <a:pt x="69" y="15"/>
                      <a:pt x="66" y="7"/>
                      <a:pt x="69" y="4"/>
                    </a:cubicBez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08" name="Freeform 39"/>
              <p:cNvSpPr>
                <a:spLocks noChangeAspect="1"/>
              </p:cNvSpPr>
              <p:nvPr/>
            </p:nvSpPr>
            <p:spPr bwMode="auto">
              <a:xfrm>
                <a:off x="1692" y="2418"/>
                <a:ext cx="85" cy="6"/>
              </a:xfrm>
              <a:custGeom>
                <a:avLst/>
                <a:gdLst>
                  <a:gd name="T0" fmla="*/ 0 w 69"/>
                  <a:gd name="T1" fmla="*/ 4 h 6"/>
                  <a:gd name="T2" fmla="*/ 38 w 69"/>
                  <a:gd name="T3" fmla="*/ 6 h 6"/>
                  <a:gd name="T4" fmla="*/ 64 w 69"/>
                  <a:gd name="T5" fmla="*/ 6 h 6"/>
                  <a:gd name="T6" fmla="*/ 85 w 69"/>
                  <a:gd name="T7" fmla="*/ 0 h 6"/>
                  <a:gd name="T8" fmla="*/ 0 60000 65536"/>
                  <a:gd name="T9" fmla="*/ 0 60000 65536"/>
                  <a:gd name="T10" fmla="*/ 0 60000 65536"/>
                  <a:gd name="T11" fmla="*/ 0 60000 65536"/>
                  <a:gd name="T12" fmla="*/ 0 w 69"/>
                  <a:gd name="T13" fmla="*/ 0 h 6"/>
                  <a:gd name="T14" fmla="*/ 69 w 69"/>
                  <a:gd name="T15" fmla="*/ 6 h 6"/>
                </a:gdLst>
                <a:ahLst/>
                <a:cxnLst>
                  <a:cxn ang="T8">
                    <a:pos x="T0" y="T1"/>
                  </a:cxn>
                  <a:cxn ang="T9">
                    <a:pos x="T2" y="T3"/>
                  </a:cxn>
                  <a:cxn ang="T10">
                    <a:pos x="T4" y="T5"/>
                  </a:cxn>
                  <a:cxn ang="T11">
                    <a:pos x="T6" y="T7"/>
                  </a:cxn>
                </a:cxnLst>
                <a:rect l="T12" t="T13" r="T14" b="T15"/>
                <a:pathLst>
                  <a:path w="69" h="6">
                    <a:moveTo>
                      <a:pt x="0" y="4"/>
                    </a:moveTo>
                    <a:lnTo>
                      <a:pt x="31" y="6"/>
                    </a:lnTo>
                    <a:lnTo>
                      <a:pt x="52" y="6"/>
                    </a:lnTo>
                    <a:lnTo>
                      <a:pt x="69" y="0"/>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709" name="Freeform 40"/>
              <p:cNvSpPr>
                <a:spLocks noChangeAspect="1"/>
              </p:cNvSpPr>
              <p:nvPr/>
            </p:nvSpPr>
            <p:spPr bwMode="auto">
              <a:xfrm>
                <a:off x="1662" y="2394"/>
                <a:ext cx="121" cy="13"/>
              </a:xfrm>
              <a:custGeom>
                <a:avLst/>
                <a:gdLst>
                  <a:gd name="T0" fmla="*/ 0 w 97"/>
                  <a:gd name="T1" fmla="*/ 13 h 12"/>
                  <a:gd name="T2" fmla="*/ 31 w 97"/>
                  <a:gd name="T3" fmla="*/ 3 h 12"/>
                  <a:gd name="T4" fmla="*/ 60 w 97"/>
                  <a:gd name="T5" fmla="*/ 1 h 12"/>
                  <a:gd name="T6" fmla="*/ 76 w 97"/>
                  <a:gd name="T7" fmla="*/ 0 h 12"/>
                  <a:gd name="T8" fmla="*/ 121 w 97"/>
                  <a:gd name="T9" fmla="*/ 7 h 12"/>
                  <a:gd name="T10" fmla="*/ 0 60000 65536"/>
                  <a:gd name="T11" fmla="*/ 0 60000 65536"/>
                  <a:gd name="T12" fmla="*/ 0 60000 65536"/>
                  <a:gd name="T13" fmla="*/ 0 60000 65536"/>
                  <a:gd name="T14" fmla="*/ 0 60000 65536"/>
                  <a:gd name="T15" fmla="*/ 0 w 97"/>
                  <a:gd name="T16" fmla="*/ 0 h 12"/>
                  <a:gd name="T17" fmla="*/ 97 w 97"/>
                  <a:gd name="T18" fmla="*/ 12 h 12"/>
                </a:gdLst>
                <a:ahLst/>
                <a:cxnLst>
                  <a:cxn ang="T10">
                    <a:pos x="T0" y="T1"/>
                  </a:cxn>
                  <a:cxn ang="T11">
                    <a:pos x="T2" y="T3"/>
                  </a:cxn>
                  <a:cxn ang="T12">
                    <a:pos x="T4" y="T5"/>
                  </a:cxn>
                  <a:cxn ang="T13">
                    <a:pos x="T6" y="T7"/>
                  </a:cxn>
                  <a:cxn ang="T14">
                    <a:pos x="T8" y="T9"/>
                  </a:cxn>
                </a:cxnLst>
                <a:rect l="T15" t="T16" r="T17" b="T18"/>
                <a:pathLst>
                  <a:path w="97" h="12">
                    <a:moveTo>
                      <a:pt x="0" y="12"/>
                    </a:moveTo>
                    <a:lnTo>
                      <a:pt x="25" y="3"/>
                    </a:lnTo>
                    <a:lnTo>
                      <a:pt x="48" y="1"/>
                    </a:lnTo>
                    <a:lnTo>
                      <a:pt x="61" y="0"/>
                    </a:lnTo>
                    <a:lnTo>
                      <a:pt x="97" y="6"/>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grpSp>
        <p:sp>
          <p:nvSpPr>
            <p:cNvPr id="70701" name="Freeform 41"/>
            <p:cNvSpPr>
              <a:spLocks/>
            </p:cNvSpPr>
            <p:nvPr/>
          </p:nvSpPr>
          <p:spPr bwMode="auto">
            <a:xfrm>
              <a:off x="2899" y="2766"/>
              <a:ext cx="63" cy="111"/>
            </a:xfrm>
            <a:custGeom>
              <a:avLst/>
              <a:gdLst>
                <a:gd name="T0" fmla="*/ 51 w 63"/>
                <a:gd name="T1" fmla="*/ 0 h 111"/>
                <a:gd name="T2" fmla="*/ 63 w 63"/>
                <a:gd name="T3" fmla="*/ 13 h 111"/>
                <a:gd name="T4" fmla="*/ 60 w 63"/>
                <a:gd name="T5" fmla="*/ 42 h 111"/>
                <a:gd name="T6" fmla="*/ 32 w 63"/>
                <a:gd name="T7" fmla="*/ 85 h 111"/>
                <a:gd name="T8" fmla="*/ 0 w 63"/>
                <a:gd name="T9" fmla="*/ 111 h 111"/>
                <a:gd name="T10" fmla="*/ 6 w 63"/>
                <a:gd name="T11" fmla="*/ 91 h 111"/>
                <a:gd name="T12" fmla="*/ 21 w 63"/>
                <a:gd name="T13" fmla="*/ 60 h 111"/>
                <a:gd name="T14" fmla="*/ 33 w 63"/>
                <a:gd name="T15" fmla="*/ 37 h 111"/>
                <a:gd name="T16" fmla="*/ 44 w 63"/>
                <a:gd name="T17" fmla="*/ 15 h 111"/>
                <a:gd name="T18" fmla="*/ 51 w 63"/>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111"/>
                <a:gd name="T32" fmla="*/ 63 w 63"/>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111">
                  <a:moveTo>
                    <a:pt x="51" y="0"/>
                  </a:moveTo>
                  <a:lnTo>
                    <a:pt x="63" y="13"/>
                  </a:lnTo>
                  <a:lnTo>
                    <a:pt x="60" y="42"/>
                  </a:lnTo>
                  <a:lnTo>
                    <a:pt x="32" y="85"/>
                  </a:lnTo>
                  <a:lnTo>
                    <a:pt x="0" y="111"/>
                  </a:lnTo>
                  <a:lnTo>
                    <a:pt x="6" y="91"/>
                  </a:lnTo>
                  <a:lnTo>
                    <a:pt x="21" y="60"/>
                  </a:lnTo>
                  <a:lnTo>
                    <a:pt x="33" y="37"/>
                  </a:lnTo>
                  <a:lnTo>
                    <a:pt x="44" y="15"/>
                  </a:lnTo>
                  <a:lnTo>
                    <a:pt x="51" y="0"/>
                  </a:lnTo>
                  <a:close/>
                </a:path>
              </a:pathLst>
            </a:custGeom>
            <a:solidFill>
              <a:srgbClr val="CC0000"/>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grpSp>
      <p:sp>
        <p:nvSpPr>
          <p:cNvPr id="70673" name="Freeform 42"/>
          <p:cNvSpPr>
            <a:spLocks noChangeAspect="1"/>
          </p:cNvSpPr>
          <p:nvPr/>
        </p:nvSpPr>
        <p:spPr bwMode="auto">
          <a:xfrm>
            <a:off x="4622800" y="3344863"/>
            <a:ext cx="2041525" cy="1865312"/>
          </a:xfrm>
          <a:custGeom>
            <a:avLst/>
            <a:gdLst>
              <a:gd name="T0" fmla="*/ 870543 w 1393"/>
              <a:gd name="T1" fmla="*/ 7937 h 1175"/>
              <a:gd name="T2" fmla="*/ 854422 w 1393"/>
              <a:gd name="T3" fmla="*/ 139700 h 1175"/>
              <a:gd name="T4" fmla="*/ 738642 w 1393"/>
              <a:gd name="T5" fmla="*/ 196850 h 1175"/>
              <a:gd name="T6" fmla="*/ 624328 w 1393"/>
              <a:gd name="T7" fmla="*/ 261937 h 1175"/>
              <a:gd name="T8" fmla="*/ 471910 w 1393"/>
              <a:gd name="T9" fmla="*/ 300037 h 1175"/>
              <a:gd name="T10" fmla="*/ 373718 w 1393"/>
              <a:gd name="T11" fmla="*/ 352425 h 1175"/>
              <a:gd name="T12" fmla="*/ 318026 w 1393"/>
              <a:gd name="T13" fmla="*/ 414337 h 1175"/>
              <a:gd name="T14" fmla="*/ 265266 w 1393"/>
              <a:gd name="T15" fmla="*/ 509587 h 1175"/>
              <a:gd name="T16" fmla="*/ 218368 w 1393"/>
              <a:gd name="T17" fmla="*/ 657225 h 1175"/>
              <a:gd name="T18" fmla="*/ 225696 w 1393"/>
              <a:gd name="T19" fmla="*/ 803275 h 1175"/>
              <a:gd name="T20" fmla="*/ 238886 w 1393"/>
              <a:gd name="T21" fmla="*/ 863600 h 1175"/>
              <a:gd name="T22" fmla="*/ 233024 w 1393"/>
              <a:gd name="T23" fmla="*/ 931862 h 1175"/>
              <a:gd name="T24" fmla="*/ 203713 w 1393"/>
              <a:gd name="T25" fmla="*/ 1054100 h 1175"/>
              <a:gd name="T26" fmla="*/ 189057 w 1393"/>
              <a:gd name="T27" fmla="*/ 1176337 h 1175"/>
              <a:gd name="T28" fmla="*/ 181729 w 1393"/>
              <a:gd name="T29" fmla="*/ 1295400 h 1175"/>
              <a:gd name="T30" fmla="*/ 145090 w 1393"/>
              <a:gd name="T31" fmla="*/ 1435099 h 1175"/>
              <a:gd name="T32" fmla="*/ 85002 w 1393"/>
              <a:gd name="T33" fmla="*/ 1527174 h 1175"/>
              <a:gd name="T34" fmla="*/ 0 w 1393"/>
              <a:gd name="T35" fmla="*/ 1865312 h 1175"/>
              <a:gd name="T36" fmla="*/ 318026 w 1393"/>
              <a:gd name="T37" fmla="*/ 1863725 h 1175"/>
              <a:gd name="T38" fmla="*/ 366390 w 1393"/>
              <a:gd name="T39" fmla="*/ 1724025 h 1175"/>
              <a:gd name="T40" fmla="*/ 381046 w 1393"/>
              <a:gd name="T41" fmla="*/ 1571624 h 1175"/>
              <a:gd name="T42" fmla="*/ 425012 w 1393"/>
              <a:gd name="T43" fmla="*/ 1389062 h 1175"/>
              <a:gd name="T44" fmla="*/ 476307 w 1393"/>
              <a:gd name="T45" fmla="*/ 1227137 h 1175"/>
              <a:gd name="T46" fmla="*/ 499756 w 1393"/>
              <a:gd name="T47" fmla="*/ 1116012 h 1175"/>
              <a:gd name="T48" fmla="*/ 476307 w 1393"/>
              <a:gd name="T49" fmla="*/ 914400 h 1175"/>
              <a:gd name="T50" fmla="*/ 505618 w 1393"/>
              <a:gd name="T51" fmla="*/ 1196975 h 1175"/>
              <a:gd name="T52" fmla="*/ 521739 w 1393"/>
              <a:gd name="T53" fmla="*/ 1244600 h 1175"/>
              <a:gd name="T54" fmla="*/ 599414 w 1393"/>
              <a:gd name="T55" fmla="*/ 1487487 h 1175"/>
              <a:gd name="T56" fmla="*/ 619932 w 1393"/>
              <a:gd name="T57" fmla="*/ 1608137 h 1175"/>
              <a:gd name="T58" fmla="*/ 592086 w 1393"/>
              <a:gd name="T59" fmla="*/ 1730375 h 1175"/>
              <a:gd name="T60" fmla="*/ 592086 w 1393"/>
              <a:gd name="T61" fmla="*/ 1844675 h 1175"/>
              <a:gd name="T62" fmla="*/ 1530045 w 1393"/>
              <a:gd name="T63" fmla="*/ 1844675 h 1175"/>
              <a:gd name="T64" fmla="*/ 1519786 w 1393"/>
              <a:gd name="T65" fmla="*/ 1746250 h 1175"/>
              <a:gd name="T66" fmla="*/ 1494871 w 1393"/>
              <a:gd name="T67" fmla="*/ 1627187 h 1175"/>
              <a:gd name="T68" fmla="*/ 1499268 w 1393"/>
              <a:gd name="T69" fmla="*/ 1539874 h 1175"/>
              <a:gd name="T70" fmla="*/ 1535907 w 1393"/>
              <a:gd name="T71" fmla="*/ 1327149 h 1175"/>
              <a:gd name="T72" fmla="*/ 1568149 w 1393"/>
              <a:gd name="T73" fmla="*/ 1098550 h 1175"/>
              <a:gd name="T74" fmla="*/ 1582805 w 1393"/>
              <a:gd name="T75" fmla="*/ 900112 h 1175"/>
              <a:gd name="T76" fmla="*/ 1576943 w 1393"/>
              <a:gd name="T77" fmla="*/ 1236662 h 1175"/>
              <a:gd name="T78" fmla="*/ 1620909 w 1393"/>
              <a:gd name="T79" fmla="*/ 1450974 h 1175"/>
              <a:gd name="T80" fmla="*/ 1620909 w 1393"/>
              <a:gd name="T81" fmla="*/ 1663700 h 1175"/>
              <a:gd name="T82" fmla="*/ 1692722 w 1393"/>
              <a:gd name="T83" fmla="*/ 1863725 h 1175"/>
              <a:gd name="T84" fmla="*/ 2041525 w 1393"/>
              <a:gd name="T85" fmla="*/ 1865312 h 1175"/>
              <a:gd name="T86" fmla="*/ 1979972 w 1393"/>
              <a:gd name="T87" fmla="*/ 1565274 h 1175"/>
              <a:gd name="T88" fmla="*/ 1928677 w 1393"/>
              <a:gd name="T89" fmla="*/ 1447799 h 1175"/>
              <a:gd name="T90" fmla="*/ 1915487 w 1393"/>
              <a:gd name="T91" fmla="*/ 1312862 h 1175"/>
              <a:gd name="T92" fmla="*/ 1902297 w 1393"/>
              <a:gd name="T93" fmla="*/ 1001712 h 1175"/>
              <a:gd name="T94" fmla="*/ 1864192 w 1393"/>
              <a:gd name="T95" fmla="*/ 749300 h 1175"/>
              <a:gd name="T96" fmla="*/ 1868589 w 1393"/>
              <a:gd name="T97" fmla="*/ 615950 h 1175"/>
              <a:gd name="T98" fmla="*/ 1827553 w 1393"/>
              <a:gd name="T99" fmla="*/ 519112 h 1175"/>
              <a:gd name="T100" fmla="*/ 1801173 w 1393"/>
              <a:gd name="T101" fmla="*/ 444500 h 1175"/>
              <a:gd name="T102" fmla="*/ 1738154 w 1393"/>
              <a:gd name="T103" fmla="*/ 368300 h 1175"/>
              <a:gd name="T104" fmla="*/ 1610651 w 1393"/>
              <a:gd name="T105" fmla="*/ 306387 h 1175"/>
              <a:gd name="T106" fmla="*/ 1428921 w 1393"/>
              <a:gd name="T107" fmla="*/ 215900 h 1175"/>
              <a:gd name="T108" fmla="*/ 1250123 w 1393"/>
              <a:gd name="T109" fmla="*/ 160337 h 1175"/>
              <a:gd name="T110" fmla="*/ 1222277 w 1393"/>
              <a:gd name="T111" fmla="*/ 0 h 1175"/>
              <a:gd name="T112" fmla="*/ 870543 w 1393"/>
              <a:gd name="T113" fmla="*/ 7937 h 11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3"/>
              <a:gd name="T172" fmla="*/ 0 h 1175"/>
              <a:gd name="T173" fmla="*/ 1393 w 1393"/>
              <a:gd name="T174" fmla="*/ 1175 h 11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3" h="1175">
                <a:moveTo>
                  <a:pt x="594" y="5"/>
                </a:moveTo>
                <a:lnTo>
                  <a:pt x="583" y="88"/>
                </a:lnTo>
                <a:lnTo>
                  <a:pt x="504" y="124"/>
                </a:lnTo>
                <a:lnTo>
                  <a:pt x="426" y="165"/>
                </a:lnTo>
                <a:lnTo>
                  <a:pt x="322" y="189"/>
                </a:lnTo>
                <a:lnTo>
                  <a:pt x="255" y="222"/>
                </a:lnTo>
                <a:lnTo>
                  <a:pt x="217" y="261"/>
                </a:lnTo>
                <a:lnTo>
                  <a:pt x="181" y="321"/>
                </a:lnTo>
                <a:lnTo>
                  <a:pt x="149" y="414"/>
                </a:lnTo>
                <a:lnTo>
                  <a:pt x="154" y="506"/>
                </a:lnTo>
                <a:lnTo>
                  <a:pt x="163" y="544"/>
                </a:lnTo>
                <a:lnTo>
                  <a:pt x="159" y="587"/>
                </a:lnTo>
                <a:lnTo>
                  <a:pt x="139" y="664"/>
                </a:lnTo>
                <a:lnTo>
                  <a:pt x="129" y="741"/>
                </a:lnTo>
                <a:lnTo>
                  <a:pt x="124" y="816"/>
                </a:lnTo>
                <a:lnTo>
                  <a:pt x="99" y="904"/>
                </a:lnTo>
                <a:lnTo>
                  <a:pt x="58" y="962"/>
                </a:lnTo>
                <a:lnTo>
                  <a:pt x="0" y="1175"/>
                </a:lnTo>
                <a:lnTo>
                  <a:pt x="217" y="1174"/>
                </a:lnTo>
                <a:lnTo>
                  <a:pt x="250" y="1086"/>
                </a:lnTo>
                <a:lnTo>
                  <a:pt x="260" y="990"/>
                </a:lnTo>
                <a:lnTo>
                  <a:pt x="290" y="875"/>
                </a:lnTo>
                <a:lnTo>
                  <a:pt x="325" y="773"/>
                </a:lnTo>
                <a:lnTo>
                  <a:pt x="341" y="703"/>
                </a:lnTo>
                <a:lnTo>
                  <a:pt x="325" y="576"/>
                </a:lnTo>
                <a:lnTo>
                  <a:pt x="345" y="754"/>
                </a:lnTo>
                <a:lnTo>
                  <a:pt x="356" y="784"/>
                </a:lnTo>
                <a:lnTo>
                  <a:pt x="409" y="937"/>
                </a:lnTo>
                <a:lnTo>
                  <a:pt x="423" y="1013"/>
                </a:lnTo>
                <a:lnTo>
                  <a:pt x="404" y="1090"/>
                </a:lnTo>
                <a:lnTo>
                  <a:pt x="404" y="1162"/>
                </a:lnTo>
                <a:lnTo>
                  <a:pt x="1044" y="1162"/>
                </a:lnTo>
                <a:lnTo>
                  <a:pt x="1037" y="1100"/>
                </a:lnTo>
                <a:lnTo>
                  <a:pt x="1020" y="1025"/>
                </a:lnTo>
                <a:lnTo>
                  <a:pt x="1023" y="970"/>
                </a:lnTo>
                <a:lnTo>
                  <a:pt x="1048" y="836"/>
                </a:lnTo>
                <a:lnTo>
                  <a:pt x="1070" y="692"/>
                </a:lnTo>
                <a:lnTo>
                  <a:pt x="1080" y="567"/>
                </a:lnTo>
                <a:lnTo>
                  <a:pt x="1076" y="779"/>
                </a:lnTo>
                <a:lnTo>
                  <a:pt x="1106" y="914"/>
                </a:lnTo>
                <a:cubicBezTo>
                  <a:pt x="1111" y="958"/>
                  <a:pt x="1098" y="1005"/>
                  <a:pt x="1106" y="1048"/>
                </a:cubicBezTo>
                <a:cubicBezTo>
                  <a:pt x="1117" y="1105"/>
                  <a:pt x="1125" y="1127"/>
                  <a:pt x="1155" y="1174"/>
                </a:cubicBezTo>
                <a:cubicBezTo>
                  <a:pt x="1216" y="1172"/>
                  <a:pt x="1344" y="1174"/>
                  <a:pt x="1393" y="1175"/>
                </a:cubicBezTo>
                <a:cubicBezTo>
                  <a:pt x="1372" y="1083"/>
                  <a:pt x="1364" y="1030"/>
                  <a:pt x="1351" y="986"/>
                </a:cubicBezTo>
                <a:cubicBezTo>
                  <a:pt x="1338" y="942"/>
                  <a:pt x="1323" y="938"/>
                  <a:pt x="1316" y="912"/>
                </a:cubicBezTo>
                <a:cubicBezTo>
                  <a:pt x="1308" y="886"/>
                  <a:pt x="1315" y="875"/>
                  <a:pt x="1307" y="827"/>
                </a:cubicBezTo>
                <a:lnTo>
                  <a:pt x="1298" y="631"/>
                </a:lnTo>
                <a:lnTo>
                  <a:pt x="1272" y="472"/>
                </a:lnTo>
                <a:lnTo>
                  <a:pt x="1275" y="388"/>
                </a:lnTo>
                <a:lnTo>
                  <a:pt x="1247" y="327"/>
                </a:lnTo>
                <a:lnTo>
                  <a:pt x="1229" y="280"/>
                </a:lnTo>
                <a:lnTo>
                  <a:pt x="1186" y="232"/>
                </a:lnTo>
                <a:lnTo>
                  <a:pt x="1099" y="193"/>
                </a:lnTo>
                <a:lnTo>
                  <a:pt x="975" y="136"/>
                </a:lnTo>
                <a:lnTo>
                  <a:pt x="853" y="101"/>
                </a:lnTo>
                <a:lnTo>
                  <a:pt x="834" y="0"/>
                </a:lnTo>
                <a:lnTo>
                  <a:pt x="594" y="5"/>
                </a:lnTo>
                <a:close/>
              </a:path>
            </a:pathLst>
          </a:custGeom>
          <a:solidFill>
            <a:srgbClr val="FFCC99"/>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grpSp>
        <p:nvGrpSpPr>
          <p:cNvPr id="70674" name="Group 43"/>
          <p:cNvGrpSpPr>
            <a:grpSpLocks/>
          </p:cNvGrpSpPr>
          <p:nvPr/>
        </p:nvGrpSpPr>
        <p:grpSpPr bwMode="auto">
          <a:xfrm>
            <a:off x="5364163" y="2603500"/>
            <a:ext cx="628650" cy="827088"/>
            <a:chOff x="1517" y="1985"/>
            <a:chExt cx="430" cy="521"/>
          </a:xfrm>
        </p:grpSpPr>
        <p:sp>
          <p:nvSpPr>
            <p:cNvPr id="70692" name="Freeform 44"/>
            <p:cNvSpPr>
              <a:spLocks noChangeAspect="1"/>
            </p:cNvSpPr>
            <p:nvPr/>
          </p:nvSpPr>
          <p:spPr bwMode="auto">
            <a:xfrm>
              <a:off x="1517" y="1985"/>
              <a:ext cx="430" cy="521"/>
            </a:xfrm>
            <a:custGeom>
              <a:avLst/>
              <a:gdLst>
                <a:gd name="T0" fmla="*/ 205 w 537"/>
                <a:gd name="T1" fmla="*/ 1 h 652"/>
                <a:gd name="T2" fmla="*/ 176 w 537"/>
                <a:gd name="T3" fmla="*/ 6 h 652"/>
                <a:gd name="T4" fmla="*/ 138 w 537"/>
                <a:gd name="T5" fmla="*/ 19 h 652"/>
                <a:gd name="T6" fmla="*/ 88 w 537"/>
                <a:gd name="T7" fmla="*/ 41 h 652"/>
                <a:gd name="T8" fmla="*/ 51 w 537"/>
                <a:gd name="T9" fmla="*/ 75 h 652"/>
                <a:gd name="T10" fmla="*/ 32 w 537"/>
                <a:gd name="T11" fmla="*/ 129 h 652"/>
                <a:gd name="T12" fmla="*/ 27 w 537"/>
                <a:gd name="T13" fmla="*/ 178 h 652"/>
                <a:gd name="T14" fmla="*/ 24 w 537"/>
                <a:gd name="T15" fmla="*/ 226 h 652"/>
                <a:gd name="T16" fmla="*/ 2 w 537"/>
                <a:gd name="T17" fmla="*/ 231 h 652"/>
                <a:gd name="T18" fmla="*/ 7 w 537"/>
                <a:gd name="T19" fmla="*/ 255 h 652"/>
                <a:gd name="T20" fmla="*/ 22 w 537"/>
                <a:gd name="T21" fmla="*/ 272 h 652"/>
                <a:gd name="T22" fmla="*/ 30 w 537"/>
                <a:gd name="T23" fmla="*/ 308 h 652"/>
                <a:gd name="T24" fmla="*/ 39 w 537"/>
                <a:gd name="T25" fmla="*/ 347 h 652"/>
                <a:gd name="T26" fmla="*/ 54 w 537"/>
                <a:gd name="T27" fmla="*/ 354 h 652"/>
                <a:gd name="T28" fmla="*/ 78 w 537"/>
                <a:gd name="T29" fmla="*/ 437 h 652"/>
                <a:gd name="T30" fmla="*/ 138 w 537"/>
                <a:gd name="T31" fmla="*/ 490 h 652"/>
                <a:gd name="T32" fmla="*/ 197 w 537"/>
                <a:gd name="T33" fmla="*/ 517 h 652"/>
                <a:gd name="T34" fmla="*/ 271 w 537"/>
                <a:gd name="T35" fmla="*/ 507 h 652"/>
                <a:gd name="T36" fmla="*/ 350 w 537"/>
                <a:gd name="T37" fmla="*/ 438 h 652"/>
                <a:gd name="T38" fmla="*/ 368 w 537"/>
                <a:gd name="T39" fmla="*/ 395 h 652"/>
                <a:gd name="T40" fmla="*/ 375 w 537"/>
                <a:gd name="T41" fmla="*/ 345 h 652"/>
                <a:gd name="T42" fmla="*/ 399 w 537"/>
                <a:gd name="T43" fmla="*/ 345 h 652"/>
                <a:gd name="T44" fmla="*/ 401 w 537"/>
                <a:gd name="T45" fmla="*/ 290 h 652"/>
                <a:gd name="T46" fmla="*/ 427 w 537"/>
                <a:gd name="T47" fmla="*/ 250 h 652"/>
                <a:gd name="T48" fmla="*/ 424 w 537"/>
                <a:gd name="T49" fmla="*/ 219 h 652"/>
                <a:gd name="T50" fmla="*/ 407 w 537"/>
                <a:gd name="T51" fmla="*/ 226 h 652"/>
                <a:gd name="T52" fmla="*/ 407 w 537"/>
                <a:gd name="T53" fmla="*/ 132 h 652"/>
                <a:gd name="T54" fmla="*/ 372 w 537"/>
                <a:gd name="T55" fmla="*/ 62 h 652"/>
                <a:gd name="T56" fmla="*/ 328 w 537"/>
                <a:gd name="T57" fmla="*/ 23 h 652"/>
                <a:gd name="T58" fmla="*/ 279 w 537"/>
                <a:gd name="T59" fmla="*/ 7 h 652"/>
                <a:gd name="T60" fmla="*/ 236 w 537"/>
                <a:gd name="T61" fmla="*/ 2 h 652"/>
                <a:gd name="T62" fmla="*/ 205 w 537"/>
                <a:gd name="T63" fmla="*/ 1 h 6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7"/>
                <a:gd name="T97" fmla="*/ 0 h 652"/>
                <a:gd name="T98" fmla="*/ 537 w 537"/>
                <a:gd name="T99" fmla="*/ 652 h 6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7" h="652">
                  <a:moveTo>
                    <a:pt x="256" y="1"/>
                  </a:moveTo>
                  <a:cubicBezTo>
                    <a:pt x="244" y="2"/>
                    <a:pt x="234" y="3"/>
                    <a:pt x="220" y="7"/>
                  </a:cubicBezTo>
                  <a:cubicBezTo>
                    <a:pt x="206" y="11"/>
                    <a:pt x="190" y="17"/>
                    <a:pt x="172" y="24"/>
                  </a:cubicBezTo>
                  <a:cubicBezTo>
                    <a:pt x="154" y="31"/>
                    <a:pt x="129" y="41"/>
                    <a:pt x="110" y="51"/>
                  </a:cubicBezTo>
                  <a:cubicBezTo>
                    <a:pt x="92" y="63"/>
                    <a:pt x="77" y="76"/>
                    <a:pt x="64" y="94"/>
                  </a:cubicBezTo>
                  <a:cubicBezTo>
                    <a:pt x="53" y="111"/>
                    <a:pt x="44" y="140"/>
                    <a:pt x="40" y="162"/>
                  </a:cubicBezTo>
                  <a:cubicBezTo>
                    <a:pt x="36" y="184"/>
                    <a:pt x="36" y="202"/>
                    <a:pt x="34" y="223"/>
                  </a:cubicBezTo>
                  <a:cubicBezTo>
                    <a:pt x="33" y="243"/>
                    <a:pt x="36" y="272"/>
                    <a:pt x="30" y="283"/>
                  </a:cubicBezTo>
                  <a:cubicBezTo>
                    <a:pt x="26" y="294"/>
                    <a:pt x="6" y="283"/>
                    <a:pt x="3" y="289"/>
                  </a:cubicBezTo>
                  <a:cubicBezTo>
                    <a:pt x="0" y="294"/>
                    <a:pt x="4" y="310"/>
                    <a:pt x="9" y="319"/>
                  </a:cubicBezTo>
                  <a:cubicBezTo>
                    <a:pt x="14" y="327"/>
                    <a:pt x="23" y="330"/>
                    <a:pt x="27" y="341"/>
                  </a:cubicBezTo>
                  <a:cubicBezTo>
                    <a:pt x="33" y="352"/>
                    <a:pt x="34" y="370"/>
                    <a:pt x="37" y="385"/>
                  </a:cubicBezTo>
                  <a:cubicBezTo>
                    <a:pt x="40" y="401"/>
                    <a:pt x="44" y="425"/>
                    <a:pt x="49" y="434"/>
                  </a:cubicBezTo>
                  <a:cubicBezTo>
                    <a:pt x="54" y="444"/>
                    <a:pt x="60" y="424"/>
                    <a:pt x="67" y="443"/>
                  </a:cubicBezTo>
                  <a:cubicBezTo>
                    <a:pt x="75" y="462"/>
                    <a:pt x="79" y="518"/>
                    <a:pt x="97" y="547"/>
                  </a:cubicBezTo>
                  <a:cubicBezTo>
                    <a:pt x="115" y="575"/>
                    <a:pt x="147" y="596"/>
                    <a:pt x="172" y="613"/>
                  </a:cubicBezTo>
                  <a:cubicBezTo>
                    <a:pt x="198" y="630"/>
                    <a:pt x="219" y="643"/>
                    <a:pt x="246" y="647"/>
                  </a:cubicBezTo>
                  <a:cubicBezTo>
                    <a:pt x="274" y="651"/>
                    <a:pt x="306" y="652"/>
                    <a:pt x="338" y="635"/>
                  </a:cubicBezTo>
                  <a:cubicBezTo>
                    <a:pt x="371" y="619"/>
                    <a:pt x="417" y="571"/>
                    <a:pt x="437" y="548"/>
                  </a:cubicBezTo>
                  <a:cubicBezTo>
                    <a:pt x="457" y="525"/>
                    <a:pt x="455" y="513"/>
                    <a:pt x="460" y="494"/>
                  </a:cubicBezTo>
                  <a:cubicBezTo>
                    <a:pt x="466" y="475"/>
                    <a:pt x="461" y="443"/>
                    <a:pt x="468" y="432"/>
                  </a:cubicBezTo>
                  <a:cubicBezTo>
                    <a:pt x="474" y="422"/>
                    <a:pt x="493" y="443"/>
                    <a:pt x="498" y="432"/>
                  </a:cubicBezTo>
                  <a:cubicBezTo>
                    <a:pt x="504" y="421"/>
                    <a:pt x="495" y="383"/>
                    <a:pt x="501" y="363"/>
                  </a:cubicBezTo>
                  <a:cubicBezTo>
                    <a:pt x="508" y="344"/>
                    <a:pt x="528" y="328"/>
                    <a:pt x="533" y="313"/>
                  </a:cubicBezTo>
                  <a:cubicBezTo>
                    <a:pt x="537" y="299"/>
                    <a:pt x="534" y="281"/>
                    <a:pt x="530" y="274"/>
                  </a:cubicBezTo>
                  <a:cubicBezTo>
                    <a:pt x="524" y="269"/>
                    <a:pt x="511" y="301"/>
                    <a:pt x="508" y="283"/>
                  </a:cubicBezTo>
                  <a:cubicBezTo>
                    <a:pt x="504" y="265"/>
                    <a:pt x="516" y="199"/>
                    <a:pt x="508" y="165"/>
                  </a:cubicBezTo>
                  <a:cubicBezTo>
                    <a:pt x="500" y="130"/>
                    <a:pt x="481" y="99"/>
                    <a:pt x="464" y="77"/>
                  </a:cubicBezTo>
                  <a:cubicBezTo>
                    <a:pt x="448" y="55"/>
                    <a:pt x="428" y="40"/>
                    <a:pt x="409" y="29"/>
                  </a:cubicBezTo>
                  <a:cubicBezTo>
                    <a:pt x="390" y="18"/>
                    <a:pt x="367" y="13"/>
                    <a:pt x="348" y="9"/>
                  </a:cubicBezTo>
                  <a:cubicBezTo>
                    <a:pt x="329" y="5"/>
                    <a:pt x="310" y="3"/>
                    <a:pt x="295" y="2"/>
                  </a:cubicBezTo>
                  <a:cubicBezTo>
                    <a:pt x="280" y="1"/>
                    <a:pt x="268" y="0"/>
                    <a:pt x="256" y="1"/>
                  </a:cubicBezTo>
                  <a:close/>
                </a:path>
              </a:pathLst>
            </a:custGeom>
            <a:solidFill>
              <a:srgbClr val="FFCC99"/>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93" name="Freeform 45"/>
            <p:cNvSpPr>
              <a:spLocks noChangeAspect="1"/>
            </p:cNvSpPr>
            <p:nvPr/>
          </p:nvSpPr>
          <p:spPr bwMode="auto">
            <a:xfrm>
              <a:off x="1601" y="2182"/>
              <a:ext cx="114" cy="64"/>
            </a:xfrm>
            <a:custGeom>
              <a:avLst/>
              <a:gdLst>
                <a:gd name="T0" fmla="*/ 0 w 92"/>
                <a:gd name="T1" fmla="*/ 20 h 58"/>
                <a:gd name="T2" fmla="*/ 27 w 92"/>
                <a:gd name="T3" fmla="*/ 4 h 58"/>
                <a:gd name="T4" fmla="*/ 67 w 92"/>
                <a:gd name="T5" fmla="*/ 0 h 58"/>
                <a:gd name="T6" fmla="*/ 92 w 92"/>
                <a:gd name="T7" fmla="*/ 4 h 58"/>
                <a:gd name="T8" fmla="*/ 104 w 92"/>
                <a:gd name="T9" fmla="*/ 20 h 58"/>
                <a:gd name="T10" fmla="*/ 109 w 92"/>
                <a:gd name="T11" fmla="*/ 46 h 58"/>
                <a:gd name="T12" fmla="*/ 114 w 92"/>
                <a:gd name="T13" fmla="*/ 64 h 58"/>
                <a:gd name="T14" fmla="*/ 0 60000 65536"/>
                <a:gd name="T15" fmla="*/ 0 60000 65536"/>
                <a:gd name="T16" fmla="*/ 0 60000 65536"/>
                <a:gd name="T17" fmla="*/ 0 60000 65536"/>
                <a:gd name="T18" fmla="*/ 0 60000 65536"/>
                <a:gd name="T19" fmla="*/ 0 60000 65536"/>
                <a:gd name="T20" fmla="*/ 0 60000 65536"/>
                <a:gd name="T21" fmla="*/ 0 w 92"/>
                <a:gd name="T22" fmla="*/ 0 h 58"/>
                <a:gd name="T23" fmla="*/ 92 w 9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58">
                  <a:moveTo>
                    <a:pt x="0" y="18"/>
                  </a:moveTo>
                  <a:lnTo>
                    <a:pt x="22" y="4"/>
                  </a:lnTo>
                  <a:lnTo>
                    <a:pt x="54" y="0"/>
                  </a:lnTo>
                  <a:lnTo>
                    <a:pt x="74" y="4"/>
                  </a:lnTo>
                  <a:lnTo>
                    <a:pt x="84" y="18"/>
                  </a:lnTo>
                  <a:lnTo>
                    <a:pt x="88" y="42"/>
                  </a:lnTo>
                  <a:lnTo>
                    <a:pt x="92" y="58"/>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94" name="Freeform 46"/>
            <p:cNvSpPr>
              <a:spLocks noChangeAspect="1"/>
            </p:cNvSpPr>
            <p:nvPr/>
          </p:nvSpPr>
          <p:spPr bwMode="auto">
            <a:xfrm>
              <a:off x="1749" y="2186"/>
              <a:ext cx="113" cy="60"/>
            </a:xfrm>
            <a:custGeom>
              <a:avLst/>
              <a:gdLst>
                <a:gd name="T0" fmla="*/ 113 w 92"/>
                <a:gd name="T1" fmla="*/ 20 h 53"/>
                <a:gd name="T2" fmla="*/ 99 w 92"/>
                <a:gd name="T3" fmla="*/ 10 h 53"/>
                <a:gd name="T4" fmla="*/ 87 w 92"/>
                <a:gd name="T5" fmla="*/ 3 h 53"/>
                <a:gd name="T6" fmla="*/ 37 w 92"/>
                <a:gd name="T7" fmla="*/ 0 h 53"/>
                <a:gd name="T8" fmla="*/ 15 w 92"/>
                <a:gd name="T9" fmla="*/ 9 h 53"/>
                <a:gd name="T10" fmla="*/ 10 w 92"/>
                <a:gd name="T11" fmla="*/ 34 h 53"/>
                <a:gd name="T12" fmla="*/ 10 w 92"/>
                <a:gd name="T13" fmla="*/ 50 h 53"/>
                <a:gd name="T14" fmla="*/ 0 w 92"/>
                <a:gd name="T15" fmla="*/ 60 h 53"/>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53"/>
                <a:gd name="T26" fmla="*/ 92 w 9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53">
                  <a:moveTo>
                    <a:pt x="92" y="18"/>
                  </a:moveTo>
                  <a:lnTo>
                    <a:pt x="81" y="9"/>
                  </a:lnTo>
                  <a:lnTo>
                    <a:pt x="71" y="3"/>
                  </a:lnTo>
                  <a:lnTo>
                    <a:pt x="30" y="0"/>
                  </a:lnTo>
                  <a:lnTo>
                    <a:pt x="12" y="8"/>
                  </a:lnTo>
                  <a:lnTo>
                    <a:pt x="8" y="30"/>
                  </a:lnTo>
                  <a:lnTo>
                    <a:pt x="8" y="44"/>
                  </a:lnTo>
                  <a:lnTo>
                    <a:pt x="0" y="53"/>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95" name="Freeform 47"/>
            <p:cNvSpPr>
              <a:spLocks noChangeAspect="1"/>
            </p:cNvSpPr>
            <p:nvPr/>
          </p:nvSpPr>
          <p:spPr bwMode="auto">
            <a:xfrm>
              <a:off x="1604" y="2207"/>
              <a:ext cx="86" cy="26"/>
            </a:xfrm>
            <a:custGeom>
              <a:avLst/>
              <a:gdLst>
                <a:gd name="T0" fmla="*/ 0 w 70"/>
                <a:gd name="T1" fmla="*/ 16 h 24"/>
                <a:gd name="T2" fmla="*/ 22 w 70"/>
                <a:gd name="T3" fmla="*/ 5 h 24"/>
                <a:gd name="T4" fmla="*/ 52 w 70"/>
                <a:gd name="T5" fmla="*/ 0 h 24"/>
                <a:gd name="T6" fmla="*/ 71 w 70"/>
                <a:gd name="T7" fmla="*/ 5 h 24"/>
                <a:gd name="T8" fmla="*/ 86 w 70"/>
                <a:gd name="T9" fmla="*/ 16 h 24"/>
                <a:gd name="T10" fmla="*/ 79 w 70"/>
                <a:gd name="T11" fmla="*/ 26 h 24"/>
                <a:gd name="T12" fmla="*/ 45 w 70"/>
                <a:gd name="T13" fmla="*/ 26 h 24"/>
                <a:gd name="T14" fmla="*/ 18 w 70"/>
                <a:gd name="T15" fmla="*/ 25 h 24"/>
                <a:gd name="T16" fmla="*/ 0 w 70"/>
                <a:gd name="T17" fmla="*/ 1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24"/>
                <a:gd name="T29" fmla="*/ 70 w 7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24">
                  <a:moveTo>
                    <a:pt x="0" y="15"/>
                  </a:moveTo>
                  <a:lnTo>
                    <a:pt x="18" y="5"/>
                  </a:lnTo>
                  <a:lnTo>
                    <a:pt x="42" y="0"/>
                  </a:lnTo>
                  <a:lnTo>
                    <a:pt x="58" y="5"/>
                  </a:lnTo>
                  <a:lnTo>
                    <a:pt x="70" y="15"/>
                  </a:lnTo>
                  <a:lnTo>
                    <a:pt x="64" y="24"/>
                  </a:lnTo>
                  <a:lnTo>
                    <a:pt x="37" y="24"/>
                  </a:lnTo>
                  <a:lnTo>
                    <a:pt x="15" y="23"/>
                  </a:lnTo>
                  <a:lnTo>
                    <a:pt x="0" y="15"/>
                  </a:lnTo>
                  <a:close/>
                </a:path>
              </a:pathLst>
            </a:custGeom>
            <a:solidFill>
              <a:schemeClr val="tx1"/>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96" name="Freeform 48"/>
            <p:cNvSpPr>
              <a:spLocks noChangeAspect="1"/>
            </p:cNvSpPr>
            <p:nvPr/>
          </p:nvSpPr>
          <p:spPr bwMode="auto">
            <a:xfrm>
              <a:off x="1775" y="2210"/>
              <a:ext cx="80" cy="25"/>
            </a:xfrm>
            <a:custGeom>
              <a:avLst/>
              <a:gdLst>
                <a:gd name="T0" fmla="*/ 0 w 65"/>
                <a:gd name="T1" fmla="*/ 13 h 24"/>
                <a:gd name="T2" fmla="*/ 25 w 65"/>
                <a:gd name="T3" fmla="*/ 1 h 24"/>
                <a:gd name="T4" fmla="*/ 50 w 65"/>
                <a:gd name="T5" fmla="*/ 0 h 24"/>
                <a:gd name="T6" fmla="*/ 70 w 65"/>
                <a:gd name="T7" fmla="*/ 6 h 24"/>
                <a:gd name="T8" fmla="*/ 80 w 65"/>
                <a:gd name="T9" fmla="*/ 16 h 24"/>
                <a:gd name="T10" fmla="*/ 69 w 65"/>
                <a:gd name="T11" fmla="*/ 22 h 24"/>
                <a:gd name="T12" fmla="*/ 25 w 65"/>
                <a:gd name="T13" fmla="*/ 25 h 24"/>
                <a:gd name="T14" fmla="*/ 0 w 65"/>
                <a:gd name="T15" fmla="*/ 13 h 24"/>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24"/>
                <a:gd name="T26" fmla="*/ 65 w 65"/>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24">
                  <a:moveTo>
                    <a:pt x="0" y="12"/>
                  </a:moveTo>
                  <a:lnTo>
                    <a:pt x="20" y="1"/>
                  </a:lnTo>
                  <a:lnTo>
                    <a:pt x="41" y="0"/>
                  </a:lnTo>
                  <a:lnTo>
                    <a:pt x="57" y="6"/>
                  </a:lnTo>
                  <a:lnTo>
                    <a:pt x="65" y="15"/>
                  </a:lnTo>
                  <a:lnTo>
                    <a:pt x="56" y="21"/>
                  </a:lnTo>
                  <a:lnTo>
                    <a:pt x="20" y="24"/>
                  </a:lnTo>
                  <a:lnTo>
                    <a:pt x="0" y="12"/>
                  </a:lnTo>
                  <a:close/>
                </a:path>
              </a:pathLst>
            </a:custGeom>
            <a:solidFill>
              <a:schemeClr val="tx1"/>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97" name="Freeform 49"/>
            <p:cNvSpPr>
              <a:spLocks noChangeAspect="1"/>
            </p:cNvSpPr>
            <p:nvPr/>
          </p:nvSpPr>
          <p:spPr bwMode="auto">
            <a:xfrm>
              <a:off x="1680" y="2328"/>
              <a:ext cx="86" cy="26"/>
            </a:xfrm>
            <a:custGeom>
              <a:avLst/>
              <a:gdLst>
                <a:gd name="T0" fmla="*/ 16 w 69"/>
                <a:gd name="T1" fmla="*/ 0 h 23"/>
                <a:gd name="T2" fmla="*/ 15 w 69"/>
                <a:gd name="T3" fmla="*/ 21 h 23"/>
                <a:gd name="T4" fmla="*/ 56 w 69"/>
                <a:gd name="T5" fmla="*/ 24 h 23"/>
                <a:gd name="T6" fmla="*/ 82 w 69"/>
                <a:gd name="T7" fmla="*/ 20 h 23"/>
                <a:gd name="T8" fmla="*/ 86 w 69"/>
                <a:gd name="T9" fmla="*/ 5 h 23"/>
                <a:gd name="T10" fmla="*/ 0 60000 65536"/>
                <a:gd name="T11" fmla="*/ 0 60000 65536"/>
                <a:gd name="T12" fmla="*/ 0 60000 65536"/>
                <a:gd name="T13" fmla="*/ 0 60000 65536"/>
                <a:gd name="T14" fmla="*/ 0 60000 65536"/>
                <a:gd name="T15" fmla="*/ 0 w 69"/>
                <a:gd name="T16" fmla="*/ 0 h 23"/>
                <a:gd name="T17" fmla="*/ 69 w 69"/>
                <a:gd name="T18" fmla="*/ 23 h 23"/>
              </a:gdLst>
              <a:ahLst/>
              <a:cxnLst>
                <a:cxn ang="T10">
                  <a:pos x="T0" y="T1"/>
                </a:cxn>
                <a:cxn ang="T11">
                  <a:pos x="T2" y="T3"/>
                </a:cxn>
                <a:cxn ang="T12">
                  <a:pos x="T4" y="T5"/>
                </a:cxn>
                <a:cxn ang="T13">
                  <a:pos x="T6" y="T7"/>
                </a:cxn>
                <a:cxn ang="T14">
                  <a:pos x="T8" y="T9"/>
                </a:cxn>
              </a:cxnLst>
              <a:rect l="T15" t="T16" r="T17" b="T18"/>
              <a:pathLst>
                <a:path w="69" h="23">
                  <a:moveTo>
                    <a:pt x="13" y="0"/>
                  </a:moveTo>
                  <a:cubicBezTo>
                    <a:pt x="11" y="11"/>
                    <a:pt x="0" y="4"/>
                    <a:pt x="12" y="19"/>
                  </a:cubicBezTo>
                  <a:cubicBezTo>
                    <a:pt x="24" y="18"/>
                    <a:pt x="33" y="19"/>
                    <a:pt x="45" y="21"/>
                  </a:cubicBezTo>
                  <a:cubicBezTo>
                    <a:pt x="52" y="19"/>
                    <a:pt x="61" y="23"/>
                    <a:pt x="66" y="18"/>
                  </a:cubicBezTo>
                  <a:cubicBezTo>
                    <a:pt x="69" y="15"/>
                    <a:pt x="66" y="7"/>
                    <a:pt x="69" y="4"/>
                  </a:cubicBez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98" name="Freeform 50"/>
            <p:cNvSpPr>
              <a:spLocks noChangeAspect="1"/>
            </p:cNvSpPr>
            <p:nvPr/>
          </p:nvSpPr>
          <p:spPr bwMode="auto">
            <a:xfrm>
              <a:off x="1692" y="2418"/>
              <a:ext cx="85" cy="6"/>
            </a:xfrm>
            <a:custGeom>
              <a:avLst/>
              <a:gdLst>
                <a:gd name="T0" fmla="*/ 0 w 69"/>
                <a:gd name="T1" fmla="*/ 4 h 6"/>
                <a:gd name="T2" fmla="*/ 38 w 69"/>
                <a:gd name="T3" fmla="*/ 6 h 6"/>
                <a:gd name="T4" fmla="*/ 64 w 69"/>
                <a:gd name="T5" fmla="*/ 6 h 6"/>
                <a:gd name="T6" fmla="*/ 85 w 69"/>
                <a:gd name="T7" fmla="*/ 0 h 6"/>
                <a:gd name="T8" fmla="*/ 0 60000 65536"/>
                <a:gd name="T9" fmla="*/ 0 60000 65536"/>
                <a:gd name="T10" fmla="*/ 0 60000 65536"/>
                <a:gd name="T11" fmla="*/ 0 60000 65536"/>
                <a:gd name="T12" fmla="*/ 0 w 69"/>
                <a:gd name="T13" fmla="*/ 0 h 6"/>
                <a:gd name="T14" fmla="*/ 69 w 69"/>
                <a:gd name="T15" fmla="*/ 6 h 6"/>
              </a:gdLst>
              <a:ahLst/>
              <a:cxnLst>
                <a:cxn ang="T8">
                  <a:pos x="T0" y="T1"/>
                </a:cxn>
                <a:cxn ang="T9">
                  <a:pos x="T2" y="T3"/>
                </a:cxn>
                <a:cxn ang="T10">
                  <a:pos x="T4" y="T5"/>
                </a:cxn>
                <a:cxn ang="T11">
                  <a:pos x="T6" y="T7"/>
                </a:cxn>
              </a:cxnLst>
              <a:rect l="T12" t="T13" r="T14" b="T15"/>
              <a:pathLst>
                <a:path w="69" h="6">
                  <a:moveTo>
                    <a:pt x="0" y="4"/>
                  </a:moveTo>
                  <a:lnTo>
                    <a:pt x="31" y="6"/>
                  </a:lnTo>
                  <a:lnTo>
                    <a:pt x="52" y="6"/>
                  </a:lnTo>
                  <a:lnTo>
                    <a:pt x="69" y="0"/>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99" name="Freeform 51"/>
            <p:cNvSpPr>
              <a:spLocks noChangeAspect="1"/>
            </p:cNvSpPr>
            <p:nvPr/>
          </p:nvSpPr>
          <p:spPr bwMode="auto">
            <a:xfrm>
              <a:off x="1662" y="2394"/>
              <a:ext cx="121" cy="13"/>
            </a:xfrm>
            <a:custGeom>
              <a:avLst/>
              <a:gdLst>
                <a:gd name="T0" fmla="*/ 0 w 97"/>
                <a:gd name="T1" fmla="*/ 13 h 12"/>
                <a:gd name="T2" fmla="*/ 31 w 97"/>
                <a:gd name="T3" fmla="*/ 3 h 12"/>
                <a:gd name="T4" fmla="*/ 60 w 97"/>
                <a:gd name="T5" fmla="*/ 1 h 12"/>
                <a:gd name="T6" fmla="*/ 76 w 97"/>
                <a:gd name="T7" fmla="*/ 0 h 12"/>
                <a:gd name="T8" fmla="*/ 121 w 97"/>
                <a:gd name="T9" fmla="*/ 7 h 12"/>
                <a:gd name="T10" fmla="*/ 0 60000 65536"/>
                <a:gd name="T11" fmla="*/ 0 60000 65536"/>
                <a:gd name="T12" fmla="*/ 0 60000 65536"/>
                <a:gd name="T13" fmla="*/ 0 60000 65536"/>
                <a:gd name="T14" fmla="*/ 0 60000 65536"/>
                <a:gd name="T15" fmla="*/ 0 w 97"/>
                <a:gd name="T16" fmla="*/ 0 h 12"/>
                <a:gd name="T17" fmla="*/ 97 w 97"/>
                <a:gd name="T18" fmla="*/ 12 h 12"/>
              </a:gdLst>
              <a:ahLst/>
              <a:cxnLst>
                <a:cxn ang="T10">
                  <a:pos x="T0" y="T1"/>
                </a:cxn>
                <a:cxn ang="T11">
                  <a:pos x="T2" y="T3"/>
                </a:cxn>
                <a:cxn ang="T12">
                  <a:pos x="T4" y="T5"/>
                </a:cxn>
                <a:cxn ang="T13">
                  <a:pos x="T6" y="T7"/>
                </a:cxn>
                <a:cxn ang="T14">
                  <a:pos x="T8" y="T9"/>
                </a:cxn>
              </a:cxnLst>
              <a:rect l="T15" t="T16" r="T17" b="T18"/>
              <a:pathLst>
                <a:path w="97" h="12">
                  <a:moveTo>
                    <a:pt x="0" y="12"/>
                  </a:moveTo>
                  <a:lnTo>
                    <a:pt x="25" y="3"/>
                  </a:lnTo>
                  <a:lnTo>
                    <a:pt x="48" y="1"/>
                  </a:lnTo>
                  <a:lnTo>
                    <a:pt x="61" y="0"/>
                  </a:lnTo>
                  <a:lnTo>
                    <a:pt x="97" y="6"/>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grpSp>
      <p:sp>
        <p:nvSpPr>
          <p:cNvPr id="70675" name="Freeform 52"/>
          <p:cNvSpPr>
            <a:spLocks noChangeAspect="1"/>
          </p:cNvSpPr>
          <p:nvPr/>
        </p:nvSpPr>
        <p:spPr bwMode="auto">
          <a:xfrm>
            <a:off x="7810500" y="2632075"/>
            <a:ext cx="630238" cy="825500"/>
          </a:xfrm>
          <a:custGeom>
            <a:avLst/>
            <a:gdLst>
              <a:gd name="T0" fmla="*/ 300462 w 430"/>
              <a:gd name="T1" fmla="*/ 1588 h 520"/>
              <a:gd name="T2" fmla="*/ 257958 w 430"/>
              <a:gd name="T3" fmla="*/ 9525 h 520"/>
              <a:gd name="T4" fmla="*/ 202262 w 430"/>
              <a:gd name="T5" fmla="*/ 30162 h 520"/>
              <a:gd name="T6" fmla="*/ 128979 w 430"/>
              <a:gd name="T7" fmla="*/ 65087 h 520"/>
              <a:gd name="T8" fmla="*/ 74749 w 430"/>
              <a:gd name="T9" fmla="*/ 119062 h 520"/>
              <a:gd name="T10" fmla="*/ 46901 w 430"/>
              <a:gd name="T11" fmla="*/ 204788 h 520"/>
              <a:gd name="T12" fmla="*/ 39573 w 430"/>
              <a:gd name="T13" fmla="*/ 282575 h 520"/>
              <a:gd name="T14" fmla="*/ 35176 w 430"/>
              <a:gd name="T15" fmla="*/ 358775 h 520"/>
              <a:gd name="T16" fmla="*/ 2931 w 430"/>
              <a:gd name="T17" fmla="*/ 366712 h 520"/>
              <a:gd name="T18" fmla="*/ 10260 w 430"/>
              <a:gd name="T19" fmla="*/ 404812 h 520"/>
              <a:gd name="T20" fmla="*/ 32245 w 430"/>
              <a:gd name="T21" fmla="*/ 431800 h 520"/>
              <a:gd name="T22" fmla="*/ 43970 w 430"/>
              <a:gd name="T23" fmla="*/ 488950 h 520"/>
              <a:gd name="T24" fmla="*/ 57161 w 430"/>
              <a:gd name="T25" fmla="*/ 550862 h 520"/>
              <a:gd name="T26" fmla="*/ 79146 w 430"/>
              <a:gd name="T27" fmla="*/ 561975 h 520"/>
              <a:gd name="T28" fmla="*/ 120185 w 430"/>
              <a:gd name="T29" fmla="*/ 682625 h 520"/>
              <a:gd name="T30" fmla="*/ 202262 w 430"/>
              <a:gd name="T31" fmla="*/ 777875 h 520"/>
              <a:gd name="T32" fmla="*/ 288737 w 430"/>
              <a:gd name="T33" fmla="*/ 820738 h 520"/>
              <a:gd name="T34" fmla="*/ 397197 w 430"/>
              <a:gd name="T35" fmla="*/ 804862 h 520"/>
              <a:gd name="T36" fmla="*/ 454358 w 430"/>
              <a:gd name="T37" fmla="*/ 742950 h 520"/>
              <a:gd name="T38" fmla="*/ 489534 w 430"/>
              <a:gd name="T39" fmla="*/ 688975 h 520"/>
              <a:gd name="T40" fmla="*/ 527641 w 430"/>
              <a:gd name="T41" fmla="*/ 622300 h 520"/>
              <a:gd name="T42" fmla="*/ 549626 w 430"/>
              <a:gd name="T43" fmla="*/ 547687 h 520"/>
              <a:gd name="T44" fmla="*/ 584802 w 430"/>
              <a:gd name="T45" fmla="*/ 547687 h 520"/>
              <a:gd name="T46" fmla="*/ 587734 w 430"/>
              <a:gd name="T47" fmla="*/ 460375 h 520"/>
              <a:gd name="T48" fmla="*/ 625841 w 430"/>
              <a:gd name="T49" fmla="*/ 396875 h 520"/>
              <a:gd name="T50" fmla="*/ 621444 w 430"/>
              <a:gd name="T51" fmla="*/ 347662 h 520"/>
              <a:gd name="T52" fmla="*/ 596528 w 430"/>
              <a:gd name="T53" fmla="*/ 358775 h 520"/>
              <a:gd name="T54" fmla="*/ 596528 w 430"/>
              <a:gd name="T55" fmla="*/ 209550 h 520"/>
              <a:gd name="T56" fmla="*/ 545229 w 430"/>
              <a:gd name="T57" fmla="*/ 98425 h 520"/>
              <a:gd name="T58" fmla="*/ 480740 w 430"/>
              <a:gd name="T59" fmla="*/ 36512 h 520"/>
              <a:gd name="T60" fmla="*/ 408922 w 430"/>
              <a:gd name="T61" fmla="*/ 11112 h 520"/>
              <a:gd name="T62" fmla="*/ 345898 w 430"/>
              <a:gd name="T63" fmla="*/ 3175 h 520"/>
              <a:gd name="T64" fmla="*/ 300462 w 430"/>
              <a:gd name="T65" fmla="*/ 1588 h 5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0"/>
              <a:gd name="T100" fmla="*/ 0 h 520"/>
              <a:gd name="T101" fmla="*/ 430 w 430"/>
              <a:gd name="T102" fmla="*/ 520 h 5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0" h="520">
                <a:moveTo>
                  <a:pt x="205" y="1"/>
                </a:moveTo>
                <a:cubicBezTo>
                  <a:pt x="195" y="2"/>
                  <a:pt x="187" y="2"/>
                  <a:pt x="176" y="6"/>
                </a:cubicBezTo>
                <a:cubicBezTo>
                  <a:pt x="165" y="9"/>
                  <a:pt x="152" y="14"/>
                  <a:pt x="138" y="19"/>
                </a:cubicBezTo>
                <a:cubicBezTo>
                  <a:pt x="123" y="25"/>
                  <a:pt x="103" y="33"/>
                  <a:pt x="88" y="41"/>
                </a:cubicBezTo>
                <a:cubicBezTo>
                  <a:pt x="74" y="50"/>
                  <a:pt x="62" y="61"/>
                  <a:pt x="51" y="75"/>
                </a:cubicBezTo>
                <a:cubicBezTo>
                  <a:pt x="42" y="89"/>
                  <a:pt x="35" y="112"/>
                  <a:pt x="32" y="129"/>
                </a:cubicBezTo>
                <a:cubicBezTo>
                  <a:pt x="29" y="147"/>
                  <a:pt x="29" y="161"/>
                  <a:pt x="27" y="178"/>
                </a:cubicBezTo>
                <a:cubicBezTo>
                  <a:pt x="26" y="194"/>
                  <a:pt x="29" y="217"/>
                  <a:pt x="24" y="226"/>
                </a:cubicBezTo>
                <a:cubicBezTo>
                  <a:pt x="21" y="235"/>
                  <a:pt x="5" y="226"/>
                  <a:pt x="2" y="231"/>
                </a:cubicBezTo>
                <a:cubicBezTo>
                  <a:pt x="0" y="235"/>
                  <a:pt x="3" y="248"/>
                  <a:pt x="7" y="255"/>
                </a:cubicBezTo>
                <a:cubicBezTo>
                  <a:pt x="11" y="261"/>
                  <a:pt x="18" y="264"/>
                  <a:pt x="22" y="272"/>
                </a:cubicBezTo>
                <a:cubicBezTo>
                  <a:pt x="26" y="281"/>
                  <a:pt x="27" y="296"/>
                  <a:pt x="30" y="308"/>
                </a:cubicBezTo>
                <a:cubicBezTo>
                  <a:pt x="32" y="320"/>
                  <a:pt x="35" y="340"/>
                  <a:pt x="39" y="347"/>
                </a:cubicBezTo>
                <a:cubicBezTo>
                  <a:pt x="43" y="355"/>
                  <a:pt x="47" y="340"/>
                  <a:pt x="54" y="354"/>
                </a:cubicBezTo>
                <a:cubicBezTo>
                  <a:pt x="61" y="368"/>
                  <a:pt x="68" y="407"/>
                  <a:pt x="82" y="430"/>
                </a:cubicBezTo>
                <a:cubicBezTo>
                  <a:pt x="96" y="453"/>
                  <a:pt x="119" y="476"/>
                  <a:pt x="138" y="490"/>
                </a:cubicBezTo>
                <a:cubicBezTo>
                  <a:pt x="157" y="504"/>
                  <a:pt x="175" y="514"/>
                  <a:pt x="197" y="517"/>
                </a:cubicBezTo>
                <a:cubicBezTo>
                  <a:pt x="219" y="520"/>
                  <a:pt x="252" y="515"/>
                  <a:pt x="271" y="507"/>
                </a:cubicBezTo>
                <a:cubicBezTo>
                  <a:pt x="290" y="499"/>
                  <a:pt x="300" y="480"/>
                  <a:pt x="310" y="468"/>
                </a:cubicBezTo>
                <a:cubicBezTo>
                  <a:pt x="320" y="456"/>
                  <a:pt x="326" y="447"/>
                  <a:pt x="334" y="434"/>
                </a:cubicBezTo>
                <a:cubicBezTo>
                  <a:pt x="342" y="421"/>
                  <a:pt x="353" y="407"/>
                  <a:pt x="360" y="392"/>
                </a:cubicBezTo>
                <a:cubicBezTo>
                  <a:pt x="367" y="377"/>
                  <a:pt x="368" y="353"/>
                  <a:pt x="375" y="345"/>
                </a:cubicBezTo>
                <a:cubicBezTo>
                  <a:pt x="382" y="337"/>
                  <a:pt x="395" y="354"/>
                  <a:pt x="399" y="345"/>
                </a:cubicBezTo>
                <a:cubicBezTo>
                  <a:pt x="404" y="336"/>
                  <a:pt x="396" y="306"/>
                  <a:pt x="401" y="290"/>
                </a:cubicBezTo>
                <a:cubicBezTo>
                  <a:pt x="407" y="275"/>
                  <a:pt x="423" y="262"/>
                  <a:pt x="427" y="250"/>
                </a:cubicBezTo>
                <a:cubicBezTo>
                  <a:pt x="430" y="239"/>
                  <a:pt x="428" y="225"/>
                  <a:pt x="424" y="219"/>
                </a:cubicBezTo>
                <a:cubicBezTo>
                  <a:pt x="420" y="215"/>
                  <a:pt x="409" y="241"/>
                  <a:pt x="407" y="226"/>
                </a:cubicBezTo>
                <a:cubicBezTo>
                  <a:pt x="404" y="212"/>
                  <a:pt x="413" y="159"/>
                  <a:pt x="407" y="132"/>
                </a:cubicBezTo>
                <a:cubicBezTo>
                  <a:pt x="400" y="104"/>
                  <a:pt x="385" y="79"/>
                  <a:pt x="372" y="62"/>
                </a:cubicBezTo>
                <a:cubicBezTo>
                  <a:pt x="359" y="44"/>
                  <a:pt x="343" y="32"/>
                  <a:pt x="328" y="23"/>
                </a:cubicBezTo>
                <a:cubicBezTo>
                  <a:pt x="312" y="14"/>
                  <a:pt x="294" y="10"/>
                  <a:pt x="279" y="7"/>
                </a:cubicBezTo>
                <a:cubicBezTo>
                  <a:pt x="263" y="4"/>
                  <a:pt x="248" y="2"/>
                  <a:pt x="236" y="2"/>
                </a:cubicBezTo>
                <a:cubicBezTo>
                  <a:pt x="224" y="1"/>
                  <a:pt x="215" y="0"/>
                  <a:pt x="205" y="1"/>
                </a:cubicBezTo>
                <a:close/>
              </a:path>
            </a:pathLst>
          </a:custGeom>
          <a:solidFill>
            <a:srgbClr val="FFCC99"/>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76" name="Freeform 53"/>
          <p:cNvSpPr>
            <a:spLocks noChangeAspect="1"/>
          </p:cNvSpPr>
          <p:nvPr/>
        </p:nvSpPr>
        <p:spPr bwMode="auto">
          <a:xfrm>
            <a:off x="7092950" y="3346450"/>
            <a:ext cx="2028825" cy="1866900"/>
          </a:xfrm>
          <a:custGeom>
            <a:avLst/>
            <a:gdLst>
              <a:gd name="T0" fmla="*/ 866355 w 1384"/>
              <a:gd name="T1" fmla="*/ 9525 h 1176"/>
              <a:gd name="T2" fmla="*/ 841435 w 1384"/>
              <a:gd name="T3" fmla="*/ 160337 h 1176"/>
              <a:gd name="T4" fmla="*/ 725627 w 1384"/>
              <a:gd name="T5" fmla="*/ 217488 h 1176"/>
              <a:gd name="T6" fmla="*/ 611286 w 1384"/>
              <a:gd name="T7" fmla="*/ 282575 h 1176"/>
              <a:gd name="T8" fmla="*/ 458831 w 1384"/>
              <a:gd name="T9" fmla="*/ 320675 h 1176"/>
              <a:gd name="T10" fmla="*/ 360615 w 1384"/>
              <a:gd name="T11" fmla="*/ 373062 h 1176"/>
              <a:gd name="T12" fmla="*/ 304910 w 1384"/>
              <a:gd name="T13" fmla="*/ 434975 h 1176"/>
              <a:gd name="T14" fmla="*/ 252137 w 1384"/>
              <a:gd name="T15" fmla="*/ 530225 h 1176"/>
              <a:gd name="T16" fmla="*/ 205228 w 1384"/>
              <a:gd name="T17" fmla="*/ 677862 h 1176"/>
              <a:gd name="T18" fmla="*/ 212558 w 1384"/>
              <a:gd name="T19" fmla="*/ 823913 h 1176"/>
              <a:gd name="T20" fmla="*/ 225751 w 1384"/>
              <a:gd name="T21" fmla="*/ 884238 h 1176"/>
              <a:gd name="T22" fmla="*/ 219887 w 1384"/>
              <a:gd name="T23" fmla="*/ 952500 h 1176"/>
              <a:gd name="T24" fmla="*/ 190569 w 1384"/>
              <a:gd name="T25" fmla="*/ 1074737 h 1176"/>
              <a:gd name="T26" fmla="*/ 175910 w 1384"/>
              <a:gd name="T27" fmla="*/ 1196975 h 1176"/>
              <a:gd name="T28" fmla="*/ 168580 w 1384"/>
              <a:gd name="T29" fmla="*/ 1316037 h 1176"/>
              <a:gd name="T30" fmla="*/ 131932 w 1384"/>
              <a:gd name="T31" fmla="*/ 1455737 h 1176"/>
              <a:gd name="T32" fmla="*/ 71830 w 1384"/>
              <a:gd name="T33" fmla="*/ 1547812 h 1176"/>
              <a:gd name="T34" fmla="*/ 0 w 1384"/>
              <a:gd name="T35" fmla="*/ 1858963 h 1176"/>
              <a:gd name="T36" fmla="*/ 307842 w 1384"/>
              <a:gd name="T37" fmla="*/ 1858963 h 1176"/>
              <a:gd name="T38" fmla="*/ 353285 w 1384"/>
              <a:gd name="T39" fmla="*/ 1744663 h 1176"/>
              <a:gd name="T40" fmla="*/ 367944 w 1384"/>
              <a:gd name="T41" fmla="*/ 1592262 h 1176"/>
              <a:gd name="T42" fmla="*/ 411922 w 1384"/>
              <a:gd name="T43" fmla="*/ 1409700 h 1176"/>
              <a:gd name="T44" fmla="*/ 463229 w 1384"/>
              <a:gd name="T45" fmla="*/ 1247775 h 1176"/>
              <a:gd name="T46" fmla="*/ 486683 w 1384"/>
              <a:gd name="T47" fmla="*/ 1136650 h 1176"/>
              <a:gd name="T48" fmla="*/ 463229 w 1384"/>
              <a:gd name="T49" fmla="*/ 935037 h 1176"/>
              <a:gd name="T50" fmla="*/ 492547 w 1384"/>
              <a:gd name="T51" fmla="*/ 1217612 h 1176"/>
              <a:gd name="T52" fmla="*/ 508672 w 1384"/>
              <a:gd name="T53" fmla="*/ 1265237 h 1176"/>
              <a:gd name="T54" fmla="*/ 586366 w 1384"/>
              <a:gd name="T55" fmla="*/ 1508125 h 1176"/>
              <a:gd name="T56" fmla="*/ 606888 w 1384"/>
              <a:gd name="T57" fmla="*/ 1628775 h 1176"/>
              <a:gd name="T58" fmla="*/ 579036 w 1384"/>
              <a:gd name="T59" fmla="*/ 1751013 h 1176"/>
              <a:gd name="T60" fmla="*/ 579036 w 1384"/>
              <a:gd name="T61" fmla="*/ 1865313 h 1176"/>
              <a:gd name="T62" fmla="*/ 1517221 w 1384"/>
              <a:gd name="T63" fmla="*/ 1865313 h 1176"/>
              <a:gd name="T64" fmla="*/ 1506960 w 1384"/>
              <a:gd name="T65" fmla="*/ 1766888 h 1176"/>
              <a:gd name="T66" fmla="*/ 1482039 w 1384"/>
              <a:gd name="T67" fmla="*/ 1647825 h 1176"/>
              <a:gd name="T68" fmla="*/ 1486437 w 1384"/>
              <a:gd name="T69" fmla="*/ 1560512 h 1176"/>
              <a:gd name="T70" fmla="*/ 1523085 w 1384"/>
              <a:gd name="T71" fmla="*/ 1347787 h 1176"/>
              <a:gd name="T72" fmla="*/ 1555335 w 1384"/>
              <a:gd name="T73" fmla="*/ 1119187 h 1176"/>
              <a:gd name="T74" fmla="*/ 1569994 w 1384"/>
              <a:gd name="T75" fmla="*/ 920750 h 1176"/>
              <a:gd name="T76" fmla="*/ 1564130 w 1384"/>
              <a:gd name="T77" fmla="*/ 1257300 h 1176"/>
              <a:gd name="T78" fmla="*/ 1608108 w 1384"/>
              <a:gd name="T79" fmla="*/ 1471612 h 1176"/>
              <a:gd name="T80" fmla="*/ 1643290 w 1384"/>
              <a:gd name="T81" fmla="*/ 1677988 h 1176"/>
              <a:gd name="T82" fmla="*/ 1707790 w 1384"/>
              <a:gd name="T83" fmla="*/ 1862138 h 1176"/>
              <a:gd name="T84" fmla="*/ 2028825 w 1384"/>
              <a:gd name="T85" fmla="*/ 1857375 h 1176"/>
              <a:gd name="T86" fmla="*/ 1967257 w 1384"/>
              <a:gd name="T87" fmla="*/ 1585912 h 1176"/>
              <a:gd name="T88" fmla="*/ 1915950 w 1384"/>
              <a:gd name="T89" fmla="*/ 1468437 h 1176"/>
              <a:gd name="T90" fmla="*/ 1902756 w 1384"/>
              <a:gd name="T91" fmla="*/ 1333500 h 1176"/>
              <a:gd name="T92" fmla="*/ 1889563 w 1384"/>
              <a:gd name="T93" fmla="*/ 1022350 h 1176"/>
              <a:gd name="T94" fmla="*/ 1851449 w 1384"/>
              <a:gd name="T95" fmla="*/ 769937 h 1176"/>
              <a:gd name="T96" fmla="*/ 1855847 w 1384"/>
              <a:gd name="T97" fmla="*/ 636587 h 1176"/>
              <a:gd name="T98" fmla="*/ 1814802 w 1384"/>
              <a:gd name="T99" fmla="*/ 539750 h 1176"/>
              <a:gd name="T100" fmla="*/ 1788415 w 1384"/>
              <a:gd name="T101" fmla="*/ 465138 h 1176"/>
              <a:gd name="T102" fmla="*/ 1725381 w 1384"/>
              <a:gd name="T103" fmla="*/ 388937 h 1176"/>
              <a:gd name="T104" fmla="*/ 1597846 w 1384"/>
              <a:gd name="T105" fmla="*/ 327025 h 1176"/>
              <a:gd name="T106" fmla="*/ 1416073 w 1384"/>
              <a:gd name="T107" fmla="*/ 236537 h 1176"/>
              <a:gd name="T108" fmla="*/ 1237231 w 1384"/>
              <a:gd name="T109" fmla="*/ 180975 h 1176"/>
              <a:gd name="T110" fmla="*/ 1185924 w 1384"/>
              <a:gd name="T111" fmla="*/ 82550 h 1176"/>
              <a:gd name="T112" fmla="*/ 1180061 w 1384"/>
              <a:gd name="T113" fmla="*/ 0 h 1176"/>
              <a:gd name="T114" fmla="*/ 866355 w 1384"/>
              <a:gd name="T115" fmla="*/ 9525 h 11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4"/>
              <a:gd name="T175" fmla="*/ 0 h 1176"/>
              <a:gd name="T176" fmla="*/ 1384 w 1384"/>
              <a:gd name="T177" fmla="*/ 1176 h 11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4" h="1176">
                <a:moveTo>
                  <a:pt x="591" y="6"/>
                </a:moveTo>
                <a:lnTo>
                  <a:pt x="574" y="101"/>
                </a:lnTo>
                <a:lnTo>
                  <a:pt x="495" y="137"/>
                </a:lnTo>
                <a:lnTo>
                  <a:pt x="417" y="178"/>
                </a:lnTo>
                <a:lnTo>
                  <a:pt x="313" y="202"/>
                </a:lnTo>
                <a:lnTo>
                  <a:pt x="246" y="235"/>
                </a:lnTo>
                <a:lnTo>
                  <a:pt x="208" y="274"/>
                </a:lnTo>
                <a:lnTo>
                  <a:pt x="172" y="334"/>
                </a:lnTo>
                <a:lnTo>
                  <a:pt x="140" y="427"/>
                </a:lnTo>
                <a:lnTo>
                  <a:pt x="145" y="519"/>
                </a:lnTo>
                <a:lnTo>
                  <a:pt x="154" y="557"/>
                </a:lnTo>
                <a:lnTo>
                  <a:pt x="150" y="600"/>
                </a:lnTo>
                <a:lnTo>
                  <a:pt x="130" y="677"/>
                </a:lnTo>
                <a:lnTo>
                  <a:pt x="120" y="754"/>
                </a:lnTo>
                <a:lnTo>
                  <a:pt x="115" y="829"/>
                </a:lnTo>
                <a:lnTo>
                  <a:pt x="90" y="917"/>
                </a:lnTo>
                <a:lnTo>
                  <a:pt x="49" y="975"/>
                </a:lnTo>
                <a:lnTo>
                  <a:pt x="0" y="1171"/>
                </a:lnTo>
                <a:lnTo>
                  <a:pt x="210" y="1171"/>
                </a:lnTo>
                <a:lnTo>
                  <a:pt x="241" y="1099"/>
                </a:lnTo>
                <a:lnTo>
                  <a:pt x="251" y="1003"/>
                </a:lnTo>
                <a:lnTo>
                  <a:pt x="281" y="888"/>
                </a:lnTo>
                <a:lnTo>
                  <a:pt x="316" y="786"/>
                </a:lnTo>
                <a:lnTo>
                  <a:pt x="332" y="716"/>
                </a:lnTo>
                <a:lnTo>
                  <a:pt x="316" y="589"/>
                </a:lnTo>
                <a:lnTo>
                  <a:pt x="336" y="767"/>
                </a:lnTo>
                <a:lnTo>
                  <a:pt x="347" y="797"/>
                </a:lnTo>
                <a:lnTo>
                  <a:pt x="400" y="950"/>
                </a:lnTo>
                <a:lnTo>
                  <a:pt x="414" y="1026"/>
                </a:lnTo>
                <a:lnTo>
                  <a:pt x="395" y="1103"/>
                </a:lnTo>
                <a:lnTo>
                  <a:pt x="395" y="1175"/>
                </a:lnTo>
                <a:lnTo>
                  <a:pt x="1035" y="1175"/>
                </a:lnTo>
                <a:lnTo>
                  <a:pt x="1028" y="1113"/>
                </a:lnTo>
                <a:lnTo>
                  <a:pt x="1011" y="1038"/>
                </a:lnTo>
                <a:lnTo>
                  <a:pt x="1014" y="983"/>
                </a:lnTo>
                <a:lnTo>
                  <a:pt x="1039" y="849"/>
                </a:lnTo>
                <a:lnTo>
                  <a:pt x="1061" y="705"/>
                </a:lnTo>
                <a:lnTo>
                  <a:pt x="1071" y="580"/>
                </a:lnTo>
                <a:lnTo>
                  <a:pt x="1067" y="792"/>
                </a:lnTo>
                <a:lnTo>
                  <a:pt x="1097" y="927"/>
                </a:lnTo>
                <a:cubicBezTo>
                  <a:pt x="1106" y="971"/>
                  <a:pt x="1110" y="1016"/>
                  <a:pt x="1121" y="1057"/>
                </a:cubicBezTo>
                <a:cubicBezTo>
                  <a:pt x="1132" y="1114"/>
                  <a:pt x="1141" y="1095"/>
                  <a:pt x="1165" y="1173"/>
                </a:cubicBezTo>
                <a:cubicBezTo>
                  <a:pt x="1231" y="1173"/>
                  <a:pt x="1363" y="1176"/>
                  <a:pt x="1384" y="1170"/>
                </a:cubicBezTo>
                <a:cubicBezTo>
                  <a:pt x="1365" y="1086"/>
                  <a:pt x="1355" y="1040"/>
                  <a:pt x="1342" y="999"/>
                </a:cubicBezTo>
                <a:cubicBezTo>
                  <a:pt x="1329" y="958"/>
                  <a:pt x="1314" y="951"/>
                  <a:pt x="1307" y="925"/>
                </a:cubicBezTo>
                <a:cubicBezTo>
                  <a:pt x="1299" y="899"/>
                  <a:pt x="1306" y="888"/>
                  <a:pt x="1298" y="840"/>
                </a:cubicBezTo>
                <a:lnTo>
                  <a:pt x="1289" y="644"/>
                </a:lnTo>
                <a:lnTo>
                  <a:pt x="1263" y="485"/>
                </a:lnTo>
                <a:lnTo>
                  <a:pt x="1266" y="401"/>
                </a:lnTo>
                <a:lnTo>
                  <a:pt x="1238" y="340"/>
                </a:lnTo>
                <a:lnTo>
                  <a:pt x="1220" y="293"/>
                </a:lnTo>
                <a:lnTo>
                  <a:pt x="1177" y="245"/>
                </a:lnTo>
                <a:lnTo>
                  <a:pt x="1090" y="206"/>
                </a:lnTo>
                <a:lnTo>
                  <a:pt x="966" y="149"/>
                </a:lnTo>
                <a:lnTo>
                  <a:pt x="844" y="114"/>
                </a:lnTo>
                <a:lnTo>
                  <a:pt x="809" y="52"/>
                </a:lnTo>
                <a:lnTo>
                  <a:pt x="805" y="0"/>
                </a:lnTo>
                <a:lnTo>
                  <a:pt x="591" y="6"/>
                </a:lnTo>
                <a:close/>
              </a:path>
            </a:pathLst>
          </a:custGeom>
          <a:solidFill>
            <a:srgbClr val="FFCC99"/>
          </a:solidFill>
          <a:ln w="12700">
            <a:solidFill>
              <a:srgbClr val="000000"/>
            </a:solidFill>
            <a:round/>
            <a:headEnd type="none" w="sm" len="sm"/>
            <a:tailEnd type="none" w="sm" len="sm"/>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77" name="Freeform 54"/>
          <p:cNvSpPr>
            <a:spLocks/>
          </p:cNvSpPr>
          <p:nvPr/>
        </p:nvSpPr>
        <p:spPr bwMode="auto">
          <a:xfrm>
            <a:off x="7812088" y="4025900"/>
            <a:ext cx="131762" cy="447675"/>
          </a:xfrm>
          <a:custGeom>
            <a:avLst/>
            <a:gdLst>
              <a:gd name="T0" fmla="*/ 127370 w 90"/>
              <a:gd name="T1" fmla="*/ 0 h 282"/>
              <a:gd name="T2" fmla="*/ 131762 w 90"/>
              <a:gd name="T3" fmla="*/ 233362 h 282"/>
              <a:gd name="T4" fmla="*/ 118586 w 90"/>
              <a:gd name="T5" fmla="*/ 361950 h 282"/>
              <a:gd name="T6" fmla="*/ 0 w 90"/>
              <a:gd name="T7" fmla="*/ 447675 h 282"/>
              <a:gd name="T8" fmla="*/ 0 60000 65536"/>
              <a:gd name="T9" fmla="*/ 0 60000 65536"/>
              <a:gd name="T10" fmla="*/ 0 60000 65536"/>
              <a:gd name="T11" fmla="*/ 0 60000 65536"/>
              <a:gd name="T12" fmla="*/ 0 w 90"/>
              <a:gd name="T13" fmla="*/ 0 h 282"/>
              <a:gd name="T14" fmla="*/ 90 w 90"/>
              <a:gd name="T15" fmla="*/ 282 h 282"/>
            </a:gdLst>
            <a:ahLst/>
            <a:cxnLst>
              <a:cxn ang="T8">
                <a:pos x="T0" y="T1"/>
              </a:cxn>
              <a:cxn ang="T9">
                <a:pos x="T2" y="T3"/>
              </a:cxn>
              <a:cxn ang="T10">
                <a:pos x="T4" y="T5"/>
              </a:cxn>
              <a:cxn ang="T11">
                <a:pos x="T6" y="T7"/>
              </a:cxn>
            </a:cxnLst>
            <a:rect l="T12" t="T13" r="T14" b="T15"/>
            <a:pathLst>
              <a:path w="90" h="282">
                <a:moveTo>
                  <a:pt x="87" y="0"/>
                </a:moveTo>
                <a:lnTo>
                  <a:pt x="90" y="147"/>
                </a:lnTo>
                <a:lnTo>
                  <a:pt x="81" y="228"/>
                </a:lnTo>
                <a:lnTo>
                  <a:pt x="0" y="282"/>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78" name="Freeform 55"/>
          <p:cNvSpPr>
            <a:spLocks/>
          </p:cNvSpPr>
          <p:nvPr/>
        </p:nvSpPr>
        <p:spPr bwMode="auto">
          <a:xfrm flipH="1">
            <a:off x="8335963" y="4044950"/>
            <a:ext cx="130175" cy="447675"/>
          </a:xfrm>
          <a:custGeom>
            <a:avLst/>
            <a:gdLst>
              <a:gd name="T0" fmla="*/ 125836 w 90"/>
              <a:gd name="T1" fmla="*/ 0 h 282"/>
              <a:gd name="T2" fmla="*/ 130175 w 90"/>
              <a:gd name="T3" fmla="*/ 233362 h 282"/>
              <a:gd name="T4" fmla="*/ 117158 w 90"/>
              <a:gd name="T5" fmla="*/ 361950 h 282"/>
              <a:gd name="T6" fmla="*/ 0 w 90"/>
              <a:gd name="T7" fmla="*/ 447675 h 282"/>
              <a:gd name="T8" fmla="*/ 0 60000 65536"/>
              <a:gd name="T9" fmla="*/ 0 60000 65536"/>
              <a:gd name="T10" fmla="*/ 0 60000 65536"/>
              <a:gd name="T11" fmla="*/ 0 60000 65536"/>
              <a:gd name="T12" fmla="*/ 0 w 90"/>
              <a:gd name="T13" fmla="*/ 0 h 282"/>
              <a:gd name="T14" fmla="*/ 90 w 90"/>
              <a:gd name="T15" fmla="*/ 282 h 282"/>
            </a:gdLst>
            <a:ahLst/>
            <a:cxnLst>
              <a:cxn ang="T8">
                <a:pos x="T0" y="T1"/>
              </a:cxn>
              <a:cxn ang="T9">
                <a:pos x="T2" y="T3"/>
              </a:cxn>
              <a:cxn ang="T10">
                <a:pos x="T4" y="T5"/>
              </a:cxn>
              <a:cxn ang="T11">
                <a:pos x="T6" y="T7"/>
              </a:cxn>
            </a:cxnLst>
            <a:rect l="T12" t="T13" r="T14" b="T15"/>
            <a:pathLst>
              <a:path w="90" h="282">
                <a:moveTo>
                  <a:pt x="87" y="0"/>
                </a:moveTo>
                <a:lnTo>
                  <a:pt x="90" y="147"/>
                </a:lnTo>
                <a:lnTo>
                  <a:pt x="81" y="228"/>
                </a:lnTo>
                <a:lnTo>
                  <a:pt x="0" y="282"/>
                </a:lnTo>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79" name="AutoShape 56"/>
          <p:cNvSpPr>
            <a:spLocks noChangeArrowheads="1"/>
          </p:cNvSpPr>
          <p:nvPr/>
        </p:nvSpPr>
        <p:spPr bwMode="auto">
          <a:xfrm>
            <a:off x="7983538" y="3976688"/>
            <a:ext cx="314325" cy="517525"/>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80" name="Rectangle 57"/>
          <p:cNvSpPr>
            <a:spLocks noChangeArrowheads="1"/>
          </p:cNvSpPr>
          <p:nvPr/>
        </p:nvSpPr>
        <p:spPr bwMode="auto">
          <a:xfrm>
            <a:off x="7966075" y="3324225"/>
            <a:ext cx="298450" cy="1016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81" name="Text Box 58"/>
          <p:cNvSpPr txBox="1">
            <a:spLocks noChangeArrowheads="1"/>
          </p:cNvSpPr>
          <p:nvPr/>
        </p:nvSpPr>
        <p:spPr bwMode="auto">
          <a:xfrm>
            <a:off x="4443413" y="350838"/>
            <a:ext cx="3910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eaLnBrk="0" hangingPunct="0"/>
            <a:r>
              <a:rPr lang="it-IT" altLang="it-IT" sz="2400" b="1">
                <a:solidFill>
                  <a:srgbClr val="000066"/>
                </a:solidFill>
              </a:rPr>
              <a:t>Usuale localizzazione del</a:t>
            </a:r>
          </a:p>
          <a:p>
            <a:pPr eaLnBrk="0" hangingPunct="0"/>
            <a:r>
              <a:rPr lang="it-IT" altLang="it-IT" sz="2400" b="1">
                <a:solidFill>
                  <a:srgbClr val="000066"/>
                </a:solidFill>
              </a:rPr>
              <a:t>dolore miocardico ischemico</a:t>
            </a:r>
          </a:p>
        </p:txBody>
      </p:sp>
      <p:sp>
        <p:nvSpPr>
          <p:cNvPr id="70682" name="Text Box 59"/>
          <p:cNvSpPr txBox="1">
            <a:spLocks noChangeArrowheads="1"/>
          </p:cNvSpPr>
          <p:nvPr/>
        </p:nvSpPr>
        <p:spPr bwMode="auto">
          <a:xfrm>
            <a:off x="1219200" y="5902325"/>
            <a:ext cx="7053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eaLnBrk="0" hangingPunct="0"/>
            <a:r>
              <a:rPr lang="it-IT" altLang="it-IT" sz="2400" b="1">
                <a:solidFill>
                  <a:srgbClr val="000066"/>
                </a:solidFill>
              </a:rPr>
              <a:t>Sedi meno frequenti del dolore miocardico ischemico</a:t>
            </a:r>
          </a:p>
        </p:txBody>
      </p:sp>
      <p:sp>
        <p:nvSpPr>
          <p:cNvPr id="70683" name="Text Box 60"/>
          <p:cNvSpPr txBox="1">
            <a:spLocks noChangeArrowheads="1"/>
          </p:cNvSpPr>
          <p:nvPr/>
        </p:nvSpPr>
        <p:spPr bwMode="auto">
          <a:xfrm>
            <a:off x="854075" y="5245100"/>
            <a:ext cx="163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eaLnBrk="0" hangingPunct="0"/>
            <a:r>
              <a:rPr lang="it-IT" altLang="it-IT" sz="2400" b="1">
                <a:solidFill>
                  <a:srgbClr val="000066"/>
                </a:solidFill>
              </a:rPr>
              <a:t>Lato destro</a:t>
            </a:r>
          </a:p>
        </p:txBody>
      </p:sp>
      <p:sp>
        <p:nvSpPr>
          <p:cNvPr id="70684" name="Text Box 61"/>
          <p:cNvSpPr txBox="1">
            <a:spLocks noChangeArrowheads="1"/>
          </p:cNvSpPr>
          <p:nvPr/>
        </p:nvSpPr>
        <p:spPr bwMode="auto">
          <a:xfrm>
            <a:off x="2955925" y="4394200"/>
            <a:ext cx="1293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eaLnBrk="0" hangingPunct="0"/>
            <a:r>
              <a:rPr lang="it-IT" altLang="it-IT" sz="2400" b="1">
                <a:solidFill>
                  <a:srgbClr val="000066"/>
                </a:solidFill>
              </a:rPr>
              <a:t>Mascella</a:t>
            </a:r>
          </a:p>
        </p:txBody>
      </p:sp>
      <p:sp>
        <p:nvSpPr>
          <p:cNvPr id="70685" name="Text Box 62"/>
          <p:cNvSpPr txBox="1">
            <a:spLocks noChangeArrowheads="1"/>
          </p:cNvSpPr>
          <p:nvPr/>
        </p:nvSpPr>
        <p:spPr bwMode="auto">
          <a:xfrm>
            <a:off x="4910138" y="52451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eaLnBrk="0" hangingPunct="0"/>
            <a:r>
              <a:rPr lang="it-IT" altLang="it-IT" sz="2400" b="1">
                <a:solidFill>
                  <a:srgbClr val="000066"/>
                </a:solidFill>
              </a:rPr>
              <a:t>Epigastrio</a:t>
            </a:r>
          </a:p>
        </p:txBody>
      </p:sp>
      <p:sp>
        <p:nvSpPr>
          <p:cNvPr id="70686" name="Text Box 63"/>
          <p:cNvSpPr txBox="1">
            <a:spLocks noChangeArrowheads="1"/>
          </p:cNvSpPr>
          <p:nvPr/>
        </p:nvSpPr>
        <p:spPr bwMode="auto">
          <a:xfrm>
            <a:off x="7680325" y="5245100"/>
            <a:ext cx="94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eaLnBrk="0" hangingPunct="0"/>
            <a:r>
              <a:rPr lang="it-IT" altLang="it-IT" sz="2400" b="1">
                <a:solidFill>
                  <a:srgbClr val="000066"/>
                </a:solidFill>
              </a:rPr>
              <a:t>Dorso</a:t>
            </a:r>
          </a:p>
        </p:txBody>
      </p:sp>
      <p:sp>
        <p:nvSpPr>
          <p:cNvPr id="70687" name="Oval 64"/>
          <p:cNvSpPr>
            <a:spLocks noChangeArrowheads="1"/>
          </p:cNvSpPr>
          <p:nvPr/>
        </p:nvSpPr>
        <p:spPr bwMode="auto">
          <a:xfrm>
            <a:off x="5367338" y="4379913"/>
            <a:ext cx="603250" cy="69215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grpSp>
        <p:nvGrpSpPr>
          <p:cNvPr id="70688" name="Group 65"/>
          <p:cNvGrpSpPr>
            <a:grpSpLocks noChangeAspect="1"/>
          </p:cNvGrpSpPr>
          <p:nvPr/>
        </p:nvGrpSpPr>
        <p:grpSpPr bwMode="auto">
          <a:xfrm>
            <a:off x="5316538" y="3698875"/>
            <a:ext cx="696912" cy="838200"/>
            <a:chOff x="4281" y="1393"/>
            <a:chExt cx="594" cy="661"/>
          </a:xfrm>
        </p:grpSpPr>
        <p:sp>
          <p:nvSpPr>
            <p:cNvPr id="70689" name="Freeform 66"/>
            <p:cNvSpPr>
              <a:spLocks noChangeAspect="1"/>
            </p:cNvSpPr>
            <p:nvPr/>
          </p:nvSpPr>
          <p:spPr bwMode="auto">
            <a:xfrm>
              <a:off x="4281" y="1393"/>
              <a:ext cx="236" cy="69"/>
            </a:xfrm>
            <a:custGeom>
              <a:avLst/>
              <a:gdLst>
                <a:gd name="T0" fmla="*/ 35 w 236"/>
                <a:gd name="T1" fmla="*/ 0 h 69"/>
                <a:gd name="T2" fmla="*/ 117 w 236"/>
                <a:gd name="T3" fmla="*/ 4 h 69"/>
                <a:gd name="T4" fmla="*/ 201 w 236"/>
                <a:gd name="T5" fmla="*/ 12 h 69"/>
                <a:gd name="T6" fmla="*/ 236 w 236"/>
                <a:gd name="T7" fmla="*/ 34 h 69"/>
                <a:gd name="T8" fmla="*/ 204 w 236"/>
                <a:gd name="T9" fmla="*/ 67 h 69"/>
                <a:gd name="T10" fmla="*/ 150 w 236"/>
                <a:gd name="T11" fmla="*/ 43 h 69"/>
                <a:gd name="T12" fmla="*/ 84 w 236"/>
                <a:gd name="T13" fmla="*/ 31 h 69"/>
                <a:gd name="T14" fmla="*/ 0 w 236"/>
                <a:gd name="T15" fmla="*/ 31 h 69"/>
                <a:gd name="T16" fmla="*/ 0 60000 65536"/>
                <a:gd name="T17" fmla="*/ 0 60000 65536"/>
                <a:gd name="T18" fmla="*/ 0 60000 65536"/>
                <a:gd name="T19" fmla="*/ 0 60000 65536"/>
                <a:gd name="T20" fmla="*/ 0 60000 65536"/>
                <a:gd name="T21" fmla="*/ 0 60000 65536"/>
                <a:gd name="T22" fmla="*/ 0 60000 65536"/>
                <a:gd name="T23" fmla="*/ 0 60000 65536"/>
                <a:gd name="T24" fmla="*/ 0 w 236"/>
                <a:gd name="T25" fmla="*/ 0 h 69"/>
                <a:gd name="T26" fmla="*/ 236 w 236"/>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6" h="69">
                  <a:moveTo>
                    <a:pt x="35" y="0"/>
                  </a:moveTo>
                  <a:cubicBezTo>
                    <a:pt x="49" y="1"/>
                    <a:pt x="89" y="2"/>
                    <a:pt x="117" y="4"/>
                  </a:cubicBezTo>
                  <a:cubicBezTo>
                    <a:pt x="145" y="6"/>
                    <a:pt x="181" y="7"/>
                    <a:pt x="201" y="12"/>
                  </a:cubicBezTo>
                  <a:cubicBezTo>
                    <a:pt x="221" y="17"/>
                    <a:pt x="236" y="25"/>
                    <a:pt x="236" y="34"/>
                  </a:cubicBezTo>
                  <a:cubicBezTo>
                    <a:pt x="236" y="44"/>
                    <a:pt x="218" y="65"/>
                    <a:pt x="204" y="67"/>
                  </a:cubicBezTo>
                  <a:cubicBezTo>
                    <a:pt x="190" y="69"/>
                    <a:pt x="170" y="49"/>
                    <a:pt x="150" y="43"/>
                  </a:cubicBezTo>
                  <a:cubicBezTo>
                    <a:pt x="130" y="37"/>
                    <a:pt x="109" y="33"/>
                    <a:pt x="84" y="31"/>
                  </a:cubicBezTo>
                  <a:cubicBezTo>
                    <a:pt x="59" y="29"/>
                    <a:pt x="29" y="30"/>
                    <a:pt x="0" y="31"/>
                  </a:cubicBezTo>
                </a:path>
              </a:pathLst>
            </a:custGeom>
            <a:noFill/>
            <a:ln w="12700">
              <a:solidFill>
                <a:srgbClr val="808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90" name="Freeform 67"/>
            <p:cNvSpPr>
              <a:spLocks noChangeAspect="1"/>
            </p:cNvSpPr>
            <p:nvPr/>
          </p:nvSpPr>
          <p:spPr bwMode="auto">
            <a:xfrm>
              <a:off x="4668" y="1400"/>
              <a:ext cx="207" cy="57"/>
            </a:xfrm>
            <a:custGeom>
              <a:avLst/>
              <a:gdLst>
                <a:gd name="T0" fmla="*/ 180 w 207"/>
                <a:gd name="T1" fmla="*/ 0 h 57"/>
                <a:gd name="T2" fmla="*/ 126 w 207"/>
                <a:gd name="T3" fmla="*/ 3 h 57"/>
                <a:gd name="T4" fmla="*/ 78 w 207"/>
                <a:gd name="T5" fmla="*/ 3 h 57"/>
                <a:gd name="T6" fmla="*/ 30 w 207"/>
                <a:gd name="T7" fmla="*/ 12 h 57"/>
                <a:gd name="T8" fmla="*/ 2 w 207"/>
                <a:gd name="T9" fmla="*/ 18 h 57"/>
                <a:gd name="T10" fmla="*/ 20 w 207"/>
                <a:gd name="T11" fmla="*/ 54 h 57"/>
                <a:gd name="T12" fmla="*/ 78 w 207"/>
                <a:gd name="T13" fmla="*/ 37 h 57"/>
                <a:gd name="T14" fmla="*/ 129 w 207"/>
                <a:gd name="T15" fmla="*/ 30 h 57"/>
                <a:gd name="T16" fmla="*/ 186 w 207"/>
                <a:gd name="T17" fmla="*/ 33 h 57"/>
                <a:gd name="T18" fmla="*/ 207 w 207"/>
                <a:gd name="T19" fmla="*/ 3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57"/>
                <a:gd name="T32" fmla="*/ 207 w 207"/>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57">
                  <a:moveTo>
                    <a:pt x="180" y="0"/>
                  </a:moveTo>
                  <a:cubicBezTo>
                    <a:pt x="161" y="1"/>
                    <a:pt x="143" y="2"/>
                    <a:pt x="126" y="3"/>
                  </a:cubicBezTo>
                  <a:cubicBezTo>
                    <a:pt x="109" y="4"/>
                    <a:pt x="94" y="2"/>
                    <a:pt x="78" y="3"/>
                  </a:cubicBezTo>
                  <a:cubicBezTo>
                    <a:pt x="62" y="4"/>
                    <a:pt x="43" y="10"/>
                    <a:pt x="30" y="12"/>
                  </a:cubicBezTo>
                  <a:cubicBezTo>
                    <a:pt x="17" y="14"/>
                    <a:pt x="4" y="11"/>
                    <a:pt x="2" y="18"/>
                  </a:cubicBezTo>
                  <a:cubicBezTo>
                    <a:pt x="0" y="25"/>
                    <a:pt x="7" y="51"/>
                    <a:pt x="20" y="54"/>
                  </a:cubicBezTo>
                  <a:cubicBezTo>
                    <a:pt x="33" y="57"/>
                    <a:pt x="60" y="41"/>
                    <a:pt x="78" y="37"/>
                  </a:cubicBezTo>
                  <a:cubicBezTo>
                    <a:pt x="96" y="33"/>
                    <a:pt x="111" y="31"/>
                    <a:pt x="129" y="30"/>
                  </a:cubicBezTo>
                  <a:cubicBezTo>
                    <a:pt x="147" y="29"/>
                    <a:pt x="173" y="33"/>
                    <a:pt x="186" y="33"/>
                  </a:cubicBezTo>
                  <a:cubicBezTo>
                    <a:pt x="199" y="33"/>
                    <a:pt x="204" y="30"/>
                    <a:pt x="207" y="30"/>
                  </a:cubicBezTo>
                </a:path>
              </a:pathLst>
            </a:custGeom>
            <a:noFill/>
            <a:ln w="12700">
              <a:solidFill>
                <a:srgbClr val="808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70691" name="Freeform 68"/>
            <p:cNvSpPr>
              <a:spLocks noChangeAspect="1"/>
            </p:cNvSpPr>
            <p:nvPr/>
          </p:nvSpPr>
          <p:spPr bwMode="auto">
            <a:xfrm>
              <a:off x="4491" y="1414"/>
              <a:ext cx="195" cy="640"/>
            </a:xfrm>
            <a:custGeom>
              <a:avLst/>
              <a:gdLst>
                <a:gd name="T0" fmla="*/ 35 w 195"/>
                <a:gd name="T1" fmla="*/ 7 h 640"/>
                <a:gd name="T2" fmla="*/ 93 w 195"/>
                <a:gd name="T3" fmla="*/ 0 h 640"/>
                <a:gd name="T4" fmla="*/ 170 w 195"/>
                <a:gd name="T5" fmla="*/ 3 h 640"/>
                <a:gd name="T6" fmla="*/ 186 w 195"/>
                <a:gd name="T7" fmla="*/ 31 h 640"/>
                <a:gd name="T8" fmla="*/ 195 w 195"/>
                <a:gd name="T9" fmla="*/ 64 h 640"/>
                <a:gd name="T10" fmla="*/ 180 w 195"/>
                <a:gd name="T11" fmla="*/ 220 h 640"/>
                <a:gd name="T12" fmla="*/ 165 w 195"/>
                <a:gd name="T13" fmla="*/ 358 h 640"/>
                <a:gd name="T14" fmla="*/ 156 w 195"/>
                <a:gd name="T15" fmla="*/ 514 h 640"/>
                <a:gd name="T16" fmla="*/ 129 w 195"/>
                <a:gd name="T17" fmla="*/ 568 h 640"/>
                <a:gd name="T18" fmla="*/ 117 w 195"/>
                <a:gd name="T19" fmla="*/ 640 h 640"/>
                <a:gd name="T20" fmla="*/ 84 w 195"/>
                <a:gd name="T21" fmla="*/ 607 h 640"/>
                <a:gd name="T22" fmla="*/ 72 w 195"/>
                <a:gd name="T23" fmla="*/ 538 h 640"/>
                <a:gd name="T24" fmla="*/ 42 w 195"/>
                <a:gd name="T25" fmla="*/ 484 h 640"/>
                <a:gd name="T26" fmla="*/ 36 w 195"/>
                <a:gd name="T27" fmla="*/ 370 h 640"/>
                <a:gd name="T28" fmla="*/ 27 w 195"/>
                <a:gd name="T29" fmla="*/ 268 h 640"/>
                <a:gd name="T30" fmla="*/ 24 w 195"/>
                <a:gd name="T31" fmla="*/ 190 h 640"/>
                <a:gd name="T32" fmla="*/ 15 w 195"/>
                <a:gd name="T33" fmla="*/ 103 h 640"/>
                <a:gd name="T34" fmla="*/ 0 w 195"/>
                <a:gd name="T35" fmla="*/ 46 h 640"/>
                <a:gd name="T36" fmla="*/ 35 w 195"/>
                <a:gd name="T37" fmla="*/ 7 h 6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640"/>
                <a:gd name="T59" fmla="*/ 195 w 195"/>
                <a:gd name="T60" fmla="*/ 640 h 6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640">
                  <a:moveTo>
                    <a:pt x="35" y="7"/>
                  </a:moveTo>
                  <a:lnTo>
                    <a:pt x="93" y="0"/>
                  </a:lnTo>
                  <a:lnTo>
                    <a:pt x="170" y="3"/>
                  </a:lnTo>
                  <a:lnTo>
                    <a:pt x="186" y="31"/>
                  </a:lnTo>
                  <a:lnTo>
                    <a:pt x="195" y="64"/>
                  </a:lnTo>
                  <a:lnTo>
                    <a:pt x="180" y="220"/>
                  </a:lnTo>
                  <a:lnTo>
                    <a:pt x="165" y="358"/>
                  </a:lnTo>
                  <a:lnTo>
                    <a:pt x="156" y="514"/>
                  </a:lnTo>
                  <a:lnTo>
                    <a:pt x="129" y="568"/>
                  </a:lnTo>
                  <a:lnTo>
                    <a:pt x="117" y="640"/>
                  </a:lnTo>
                  <a:lnTo>
                    <a:pt x="84" y="607"/>
                  </a:lnTo>
                  <a:lnTo>
                    <a:pt x="72" y="538"/>
                  </a:lnTo>
                  <a:lnTo>
                    <a:pt x="42" y="484"/>
                  </a:lnTo>
                  <a:lnTo>
                    <a:pt x="36" y="370"/>
                  </a:lnTo>
                  <a:lnTo>
                    <a:pt x="27" y="268"/>
                  </a:lnTo>
                  <a:lnTo>
                    <a:pt x="24" y="190"/>
                  </a:lnTo>
                  <a:lnTo>
                    <a:pt x="15" y="103"/>
                  </a:lnTo>
                  <a:lnTo>
                    <a:pt x="0" y="46"/>
                  </a:lnTo>
                  <a:lnTo>
                    <a:pt x="35" y="7"/>
                  </a:lnTo>
                  <a:close/>
                </a:path>
              </a:pathLst>
            </a:custGeom>
            <a:noFill/>
            <a:ln w="12700">
              <a:solidFill>
                <a:srgbClr val="808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blackWhite">
          <a:xfrm>
            <a:off x="485775" y="547688"/>
            <a:ext cx="8074025" cy="976312"/>
          </a:xfrm>
          <a:extLst/>
        </p:spPr>
        <p:txBody>
          <a:bodyPr lIns="190500" tIns="46038" rIns="190500" bIns="46038" rtlCol="0">
            <a:noAutofit/>
          </a:bodyPr>
          <a:lstStyle/>
          <a:p>
            <a:pPr eaLnBrk="0" fontAlgn="auto" hangingPunct="0">
              <a:spcAft>
                <a:spcPts val="0"/>
              </a:spcAft>
              <a:defRPr/>
            </a:pPr>
            <a:r>
              <a:rPr lang="it-IT" sz="3600">
                <a:solidFill>
                  <a:srgbClr val="000066"/>
                </a:solidFill>
                <a:effectLst>
                  <a:outerShdw blurRad="38100" dist="38100" dir="2700000" algn="tl">
                    <a:srgbClr val="DDDDDD"/>
                  </a:outerShdw>
                </a:effectLst>
              </a:rPr>
              <a:t>Angina STABILE o Angina CRONICA</a:t>
            </a:r>
          </a:p>
        </p:txBody>
      </p:sp>
      <p:sp>
        <p:nvSpPr>
          <p:cNvPr id="43011" name="Rectangle 3"/>
          <p:cNvSpPr>
            <a:spLocks noGrp="1" noChangeArrowheads="1"/>
          </p:cNvSpPr>
          <p:nvPr>
            <p:ph type="body" idx="1"/>
          </p:nvPr>
        </p:nvSpPr>
        <p:spPr bwMode="blackWhite">
          <a:xfrm>
            <a:off x="511175" y="1631950"/>
            <a:ext cx="8074025" cy="4387850"/>
          </a:xfrm>
          <a:extLst/>
        </p:spPr>
        <p:txBody>
          <a:bodyPr lIns="190500" tIns="190500" rIns="190500" bIns="190500">
            <a:normAutofit/>
          </a:bodyPr>
          <a:lstStyle/>
          <a:p>
            <a:pPr marL="1181100" lvl="1" indent="-323850" defTabSz="857250">
              <a:lnSpc>
                <a:spcPct val="1000"/>
              </a:lnSpc>
              <a:buFontTx/>
              <a:buNone/>
              <a:tabLst>
                <a:tab pos="476250" algn="l"/>
                <a:tab pos="3905250" algn="l"/>
              </a:tabLst>
            </a:pPr>
            <a:endParaRPr lang="it-IT" altLang="it-IT" sz="1200" i="1" smtClean="0">
              <a:solidFill>
                <a:srgbClr val="000066"/>
              </a:solidFill>
            </a:endParaRPr>
          </a:p>
          <a:p>
            <a:pPr marL="1181100" lvl="1" indent="-323850" algn="ctr" defTabSz="857250">
              <a:lnSpc>
                <a:spcPct val="1000"/>
              </a:lnSpc>
              <a:buFontTx/>
              <a:buNone/>
              <a:tabLst>
                <a:tab pos="476250" algn="l"/>
                <a:tab pos="3905250" algn="l"/>
              </a:tabLst>
            </a:pPr>
            <a:endParaRPr lang="it-IT" altLang="it-IT" sz="1200" smtClean="0">
              <a:solidFill>
                <a:srgbClr val="000066"/>
              </a:solidFill>
            </a:endParaRPr>
          </a:p>
          <a:p>
            <a:pPr marL="1181100" lvl="1" indent="-323850" algn="ctr" defTabSz="857250">
              <a:lnSpc>
                <a:spcPct val="1000"/>
              </a:lnSpc>
              <a:buFontTx/>
              <a:buNone/>
              <a:tabLst>
                <a:tab pos="476250" algn="l"/>
                <a:tab pos="3905250" algn="l"/>
              </a:tabLst>
            </a:pPr>
            <a:r>
              <a:rPr lang="it-IT" altLang="it-IT" sz="1200" smtClean="0">
                <a:solidFill>
                  <a:srgbClr val="000066"/>
                </a:solidFill>
              </a:rPr>
              <a:t>      </a:t>
            </a:r>
          </a:p>
          <a:p>
            <a:pPr marL="1181100" lvl="1" indent="-323850" algn="ctr" defTabSz="857250">
              <a:lnSpc>
                <a:spcPct val="1000"/>
              </a:lnSpc>
              <a:buFontTx/>
              <a:buNone/>
              <a:tabLst>
                <a:tab pos="476250" algn="l"/>
                <a:tab pos="3905250" algn="l"/>
              </a:tabLst>
            </a:pPr>
            <a:endParaRPr lang="it-IT" altLang="it-IT" sz="1200" smtClean="0">
              <a:solidFill>
                <a:srgbClr val="000066"/>
              </a:solidFill>
            </a:endParaRPr>
          </a:p>
          <a:p>
            <a:pPr marL="1181100" lvl="1" indent="-323850" algn="ctr" defTabSz="857250">
              <a:lnSpc>
                <a:spcPct val="1000"/>
              </a:lnSpc>
              <a:buFontTx/>
              <a:buNone/>
              <a:tabLst>
                <a:tab pos="476250" algn="l"/>
                <a:tab pos="3905250" algn="l"/>
              </a:tabLst>
            </a:pPr>
            <a:endParaRPr lang="it-IT" altLang="it-IT" sz="1200" smtClean="0">
              <a:solidFill>
                <a:srgbClr val="000066"/>
              </a:solidFill>
            </a:endParaRPr>
          </a:p>
          <a:p>
            <a:pPr marL="476250" indent="-381000" defTabSz="857250">
              <a:lnSpc>
                <a:spcPct val="40000"/>
              </a:lnSpc>
              <a:tabLst>
                <a:tab pos="476250" algn="l"/>
                <a:tab pos="3905250" algn="l"/>
              </a:tabLst>
            </a:pPr>
            <a:r>
              <a:rPr lang="it-IT" altLang="it-IT" sz="2000" smtClean="0">
                <a:solidFill>
                  <a:srgbClr val="000066"/>
                </a:solidFill>
              </a:rPr>
              <a:t>Ischemia miocardica ACUTA TRANSITORIA</a:t>
            </a:r>
          </a:p>
          <a:p>
            <a:pPr marL="476250" indent="-381000" defTabSz="857250">
              <a:lnSpc>
                <a:spcPct val="40000"/>
              </a:lnSpc>
              <a:buFontTx/>
              <a:buNone/>
              <a:tabLst>
                <a:tab pos="476250" algn="l"/>
                <a:tab pos="3905250" algn="l"/>
              </a:tabLst>
            </a:pPr>
            <a:endParaRPr lang="it-IT" altLang="it-IT" sz="2000" smtClean="0">
              <a:solidFill>
                <a:srgbClr val="000066"/>
              </a:solidFill>
            </a:endParaRPr>
          </a:p>
          <a:p>
            <a:pPr marL="476250" indent="-381000" defTabSz="857250">
              <a:lnSpc>
                <a:spcPct val="60000"/>
              </a:lnSpc>
              <a:tabLst>
                <a:tab pos="476250" algn="l"/>
                <a:tab pos="3905250" algn="l"/>
              </a:tabLst>
            </a:pPr>
            <a:r>
              <a:rPr lang="it-IT" altLang="it-IT" sz="2000" smtClean="0">
                <a:solidFill>
                  <a:srgbClr val="000066"/>
                </a:solidFill>
              </a:rPr>
              <a:t>Associata a SFORZO FISICO o EMOZIONE</a:t>
            </a:r>
          </a:p>
          <a:p>
            <a:pPr marL="476250" indent="-381000" defTabSz="857250">
              <a:lnSpc>
                <a:spcPct val="60000"/>
              </a:lnSpc>
              <a:buFontTx/>
              <a:buNone/>
              <a:tabLst>
                <a:tab pos="476250" algn="l"/>
                <a:tab pos="3905250" algn="l"/>
              </a:tabLst>
            </a:pPr>
            <a:endParaRPr lang="it-IT" altLang="it-IT" sz="2000" smtClean="0">
              <a:solidFill>
                <a:srgbClr val="000066"/>
              </a:solidFill>
            </a:endParaRPr>
          </a:p>
          <a:p>
            <a:pPr marL="476250" indent="-381000" algn="just" defTabSz="857250">
              <a:lnSpc>
                <a:spcPct val="80000"/>
              </a:lnSpc>
              <a:tabLst>
                <a:tab pos="476250" algn="l"/>
                <a:tab pos="3905250" algn="l"/>
              </a:tabLst>
            </a:pPr>
            <a:r>
              <a:rPr lang="it-IT" altLang="it-IT" sz="2000" smtClean="0">
                <a:solidFill>
                  <a:srgbClr val="000066"/>
                </a:solidFill>
              </a:rPr>
              <a:t>Si produce in condizioni OMOGENEE, STABILI NEL TEMPO</a:t>
            </a:r>
          </a:p>
          <a:p>
            <a:pPr marL="476250" indent="-381000" algn="just" defTabSz="857250">
              <a:lnSpc>
                <a:spcPct val="35000"/>
              </a:lnSpc>
              <a:buFont typeface="Symbol" pitchFamily="18" charset="2"/>
              <a:buNone/>
              <a:tabLst>
                <a:tab pos="476250" algn="l"/>
                <a:tab pos="3905250" algn="l"/>
              </a:tabLst>
            </a:pPr>
            <a:endParaRPr lang="it-IT" altLang="it-IT" sz="2000" smtClean="0">
              <a:solidFill>
                <a:srgbClr val="000066"/>
              </a:solidFill>
            </a:endParaRPr>
          </a:p>
          <a:p>
            <a:pPr marL="476250" indent="-381000" algn="ctr" defTabSz="857250">
              <a:lnSpc>
                <a:spcPct val="80000"/>
              </a:lnSpc>
              <a:buFont typeface="Symbol" pitchFamily="18" charset="2"/>
              <a:buNone/>
              <a:tabLst>
                <a:tab pos="476250" algn="l"/>
                <a:tab pos="3905250" algn="l"/>
              </a:tabLst>
            </a:pPr>
            <a:r>
              <a:rPr lang="it-IT" altLang="it-IT" sz="2000" i="1" smtClean="0">
                <a:solidFill>
                  <a:srgbClr val="FF0000"/>
                </a:solidFill>
              </a:rPr>
              <a:t>(Costante e Ripetibile discrepanza</a:t>
            </a:r>
            <a:r>
              <a:rPr lang="it-IT" altLang="it-IT" sz="2000" smtClean="0">
                <a:solidFill>
                  <a:srgbClr val="FF0000"/>
                </a:solidFill>
              </a:rPr>
              <a:t> </a:t>
            </a:r>
            <a:r>
              <a:rPr lang="it-IT" altLang="it-IT" sz="2000" i="1" smtClean="0">
                <a:solidFill>
                  <a:srgbClr val="FF0000"/>
                </a:solidFill>
              </a:rPr>
              <a:t>fra domanda di O</a:t>
            </a:r>
            <a:r>
              <a:rPr lang="it-IT" altLang="it-IT" sz="2000" i="1" baseline="-25000" smtClean="0">
                <a:solidFill>
                  <a:srgbClr val="FF0000"/>
                </a:solidFill>
              </a:rPr>
              <a:t>2</a:t>
            </a:r>
            <a:r>
              <a:rPr lang="it-IT" altLang="it-IT" sz="2000" i="1" smtClean="0">
                <a:solidFill>
                  <a:srgbClr val="FF0000"/>
                </a:solidFill>
              </a:rPr>
              <a:t> da parte del miocardio e insufficiente disponibilità di flusso coronarico)</a:t>
            </a:r>
          </a:p>
          <a:p>
            <a:pPr marL="476250" indent="-381000" defTabSz="857250">
              <a:lnSpc>
                <a:spcPct val="40000"/>
              </a:lnSpc>
              <a:buFontTx/>
              <a:buNone/>
              <a:tabLst>
                <a:tab pos="476250" algn="l"/>
                <a:tab pos="3905250" algn="l"/>
              </a:tabLst>
            </a:pPr>
            <a:endParaRPr lang="it-IT" altLang="it-IT" sz="2000" i="1" smtClean="0">
              <a:solidFill>
                <a:srgbClr val="FF0000"/>
              </a:solidFill>
            </a:endParaRPr>
          </a:p>
          <a:p>
            <a:pPr marL="1905000" lvl="2" defTabSz="857250">
              <a:lnSpc>
                <a:spcPct val="40000"/>
              </a:lnSpc>
              <a:buFontTx/>
              <a:buNone/>
              <a:tabLst>
                <a:tab pos="476250" algn="l"/>
                <a:tab pos="3905250" algn="l"/>
              </a:tabLst>
            </a:pPr>
            <a:endParaRPr lang="it-IT" altLang="it-IT" sz="1100" smtClean="0">
              <a:solidFill>
                <a:srgbClr val="000066"/>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381000" y="1736725"/>
            <a:ext cx="8310563"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76250" indent="-476250">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eaLnBrk="0" hangingPunct="0">
              <a:buClr>
                <a:srgbClr val="FF0000"/>
              </a:buClr>
              <a:buFont typeface="Wingdings" pitchFamily="2" charset="2"/>
              <a:buNone/>
            </a:pPr>
            <a:r>
              <a:rPr lang="it-IT" altLang="it-IT" sz="2200" b="1">
                <a:solidFill>
                  <a:srgbClr val="000066"/>
                </a:solidFill>
                <a:cs typeface="Times New Roman" pitchFamily="18" charset="0"/>
              </a:rPr>
              <a:t>Fattori precipitanti:</a:t>
            </a:r>
          </a:p>
          <a:p>
            <a:pPr eaLnBrk="0" hangingPunct="0">
              <a:buClr>
                <a:srgbClr val="FF0000"/>
              </a:buClr>
              <a:buFont typeface="Wingdings" pitchFamily="2" charset="2"/>
              <a:buNone/>
            </a:pPr>
            <a:r>
              <a:rPr lang="it-IT" altLang="it-IT" sz="2200" b="1">
                <a:solidFill>
                  <a:srgbClr val="000066"/>
                </a:solidFill>
                <a:cs typeface="Times New Roman" pitchFamily="18" charset="0"/>
              </a:rPr>
              <a:t>					</a:t>
            </a:r>
            <a:endParaRPr lang="it-IT" altLang="it-IT" sz="2200">
              <a:solidFill>
                <a:srgbClr val="000066"/>
              </a:solidFill>
              <a:cs typeface="Times New Roman" pitchFamily="18" charset="0"/>
            </a:endParaRPr>
          </a:p>
          <a:p>
            <a:pPr eaLnBrk="0" hangingPunct="0">
              <a:buClr>
                <a:srgbClr val="FF0000"/>
              </a:buClr>
              <a:buFont typeface="Wingdings" pitchFamily="2" charset="2"/>
              <a:buChar char="ü"/>
            </a:pPr>
            <a:r>
              <a:rPr lang="it-IT" altLang="it-IT" sz="2200">
                <a:solidFill>
                  <a:srgbClr val="000066"/>
                </a:solidFill>
                <a:cs typeface="Times New Roman" pitchFamily="18" charset="0"/>
              </a:rPr>
              <a:t>Attacco provocato da uno sforzo, in particolare può innescarsi con un lavoro che comporta l</a:t>
            </a:r>
            <a:r>
              <a:rPr lang="ja-JP" altLang="it-IT" sz="2200">
                <a:solidFill>
                  <a:srgbClr val="000066"/>
                </a:solidFill>
                <a:cs typeface="Times New Roman" pitchFamily="18" charset="0"/>
              </a:rPr>
              <a:t>’</a:t>
            </a:r>
            <a:r>
              <a:rPr lang="it-IT" altLang="it-IT" sz="2200">
                <a:solidFill>
                  <a:srgbClr val="000066"/>
                </a:solidFill>
                <a:cs typeface="Times New Roman" pitchFamily="18" charset="0"/>
              </a:rPr>
              <a:t>utilizzo delle braccia al di sopra del livello della spalla.</a:t>
            </a:r>
          </a:p>
          <a:p>
            <a:pPr eaLnBrk="0" hangingPunct="0">
              <a:buClr>
                <a:srgbClr val="FF0000"/>
              </a:buClr>
              <a:buFont typeface="Wingdings" pitchFamily="2" charset="2"/>
              <a:buChar char="ü"/>
            </a:pPr>
            <a:r>
              <a:rPr lang="it-IT" altLang="it-IT" sz="2200">
                <a:solidFill>
                  <a:srgbClr val="000066"/>
                </a:solidFill>
                <a:cs typeface="Times New Roman" pitchFamily="18" charset="0"/>
              </a:rPr>
              <a:t>Ambiente freddo, camminare contro vento, camminare dopo un pasto abbondante</a:t>
            </a:r>
          </a:p>
          <a:p>
            <a:pPr eaLnBrk="0" hangingPunct="0">
              <a:buClr>
                <a:srgbClr val="FF0000"/>
              </a:buClr>
              <a:buFont typeface="Wingdings" pitchFamily="2" charset="2"/>
              <a:buChar char="ü"/>
            </a:pPr>
            <a:r>
              <a:rPr lang="it-IT" altLang="it-IT" sz="2200">
                <a:solidFill>
                  <a:srgbClr val="000066"/>
                </a:solidFill>
                <a:cs typeface="Times New Roman" pitchFamily="18" charset="0"/>
              </a:rPr>
              <a:t>Crisi ipertensiva, </a:t>
            </a:r>
          </a:p>
          <a:p>
            <a:pPr eaLnBrk="0" hangingPunct="0">
              <a:buClr>
                <a:srgbClr val="FF0000"/>
              </a:buClr>
              <a:buFont typeface="Wingdings" pitchFamily="2" charset="2"/>
              <a:buChar char="ü"/>
            </a:pPr>
            <a:r>
              <a:rPr lang="it-IT" altLang="it-IT" sz="2200">
                <a:solidFill>
                  <a:srgbClr val="000066"/>
                </a:solidFill>
                <a:cs typeface="Times New Roman" pitchFamily="18" charset="0"/>
              </a:rPr>
              <a:t>Paura, rabbia, stati d</a:t>
            </a:r>
            <a:r>
              <a:rPr lang="ja-JP" altLang="it-IT" sz="2200">
                <a:solidFill>
                  <a:srgbClr val="000066"/>
                </a:solidFill>
              </a:rPr>
              <a:t>’</a:t>
            </a:r>
            <a:r>
              <a:rPr lang="it-IT" altLang="it-IT" sz="2200">
                <a:solidFill>
                  <a:srgbClr val="000066"/>
                </a:solidFill>
                <a:cs typeface="Times New Roman" pitchFamily="18" charset="0"/>
              </a:rPr>
              <a:t>ansia, tensione emotiva, </a:t>
            </a:r>
          </a:p>
          <a:p>
            <a:pPr eaLnBrk="0" hangingPunct="0">
              <a:buClr>
                <a:srgbClr val="FF0000"/>
              </a:buClr>
              <a:buFont typeface="Wingdings" pitchFamily="2" charset="2"/>
              <a:buChar char="ü"/>
            </a:pPr>
            <a:r>
              <a:rPr lang="it-IT" altLang="it-IT" sz="2200">
                <a:solidFill>
                  <a:srgbClr val="000066"/>
                </a:solidFill>
                <a:cs typeface="Times New Roman" pitchFamily="18" charset="0"/>
              </a:rPr>
              <a:t>Rapporti sessuali</a:t>
            </a:r>
          </a:p>
          <a:p>
            <a:pPr eaLnBrk="0" hangingPunct="0">
              <a:buClr>
                <a:srgbClr val="FF0000"/>
              </a:buClr>
              <a:buFont typeface="Wingdings" pitchFamily="2" charset="2"/>
              <a:buNone/>
            </a:pPr>
            <a:r>
              <a:rPr lang="it-IT" altLang="it-IT" sz="2200" b="1">
                <a:solidFill>
                  <a:srgbClr val="000066"/>
                </a:solidFill>
                <a:cs typeface="Times New Roman" pitchFamily="18" charset="0"/>
              </a:rPr>
              <a:t> </a:t>
            </a:r>
            <a:endParaRPr lang="it-IT" altLang="it-IT" sz="2200">
              <a:solidFill>
                <a:srgbClr val="000066"/>
              </a:solidFill>
              <a:cs typeface="Times New Roman" pitchFamily="18" charset="0"/>
            </a:endParaRPr>
          </a:p>
          <a:p>
            <a:pPr eaLnBrk="0" hangingPunct="0">
              <a:buClr>
                <a:srgbClr val="FF0000"/>
              </a:buClr>
              <a:buFont typeface="Wingdings" pitchFamily="2" charset="2"/>
              <a:buNone/>
            </a:pPr>
            <a:r>
              <a:rPr lang="it-IT" altLang="it-IT" sz="2200" b="1">
                <a:solidFill>
                  <a:srgbClr val="000066"/>
                </a:solidFill>
                <a:cs typeface="Times New Roman" pitchFamily="18" charset="0"/>
              </a:rPr>
              <a:t>Sintomi associati:</a:t>
            </a:r>
          </a:p>
          <a:p>
            <a:pPr eaLnBrk="0" hangingPunct="0">
              <a:buClr>
                <a:srgbClr val="FF0000"/>
              </a:buClr>
              <a:buFont typeface="Wingdings" pitchFamily="2" charset="2"/>
              <a:buNone/>
            </a:pPr>
            <a:endParaRPr lang="it-IT" altLang="it-IT" sz="2200">
              <a:solidFill>
                <a:srgbClr val="000066"/>
              </a:solidFill>
              <a:cs typeface="Times New Roman" pitchFamily="18" charset="0"/>
            </a:endParaRPr>
          </a:p>
          <a:p>
            <a:pPr eaLnBrk="0" hangingPunct="0">
              <a:buClr>
                <a:srgbClr val="FF0000"/>
              </a:buClr>
              <a:buFont typeface="Wingdings" pitchFamily="2" charset="2"/>
              <a:buChar char="ü"/>
            </a:pPr>
            <a:r>
              <a:rPr lang="it-IT" altLang="it-IT" sz="2200">
                <a:solidFill>
                  <a:srgbClr val="000066"/>
                </a:solidFill>
                <a:cs typeface="Times New Roman" pitchFamily="18" charset="0"/>
              </a:rPr>
              <a:t>Respiro corto, vertigini, palpitazioni, debolezza.</a:t>
            </a:r>
          </a:p>
        </p:txBody>
      </p:sp>
      <p:sp>
        <p:nvSpPr>
          <p:cNvPr id="47107" name="Rectangle 3"/>
          <p:cNvSpPr>
            <a:spLocks noChangeArrowheads="1"/>
          </p:cNvSpPr>
          <p:nvPr/>
        </p:nvSpPr>
        <p:spPr bwMode="auto">
          <a:xfrm>
            <a:off x="685800" y="465138"/>
            <a:ext cx="7772400" cy="1143000"/>
          </a:xfrm>
          <a:prstGeom prst="rect">
            <a:avLst/>
          </a:prstGeom>
          <a:noFill/>
          <a:ln>
            <a:noFill/>
          </a:ln>
          <a:effectLst>
            <a:outerShdw blurRad="63500" dist="38099" dir="2700000" algn="ctr" rotWithShape="0">
              <a:schemeClr val="tx2">
                <a:alpha val="74998"/>
              </a:schemeClr>
            </a:outerShdw>
          </a:effectLst>
          <a:extLst/>
        </p:spPr>
        <p:txBody>
          <a:bodyPr anchor="ctr"/>
          <a:lstStyle/>
          <a:p>
            <a:pPr algn="ctr" fontAlgn="auto">
              <a:spcBef>
                <a:spcPts val="0"/>
              </a:spcBef>
              <a:spcAft>
                <a:spcPts val="0"/>
              </a:spcAft>
              <a:defRPr/>
            </a:pPr>
            <a:r>
              <a:rPr lang="it-IT" sz="4400" b="1">
                <a:solidFill>
                  <a:srgbClr val="FF6600"/>
                </a:solidFill>
                <a:latin typeface="AvantGarde" charset="0"/>
              </a:rPr>
              <a:t>Le caratteristiche dell</a:t>
            </a:r>
            <a:r>
              <a:rPr lang="ja-JP" altLang="it-IT" sz="4400" b="1">
                <a:solidFill>
                  <a:srgbClr val="FF6600"/>
                </a:solidFill>
                <a:latin typeface="Arial"/>
              </a:rPr>
              <a:t>’</a:t>
            </a:r>
            <a:r>
              <a:rPr lang="it-IT" sz="4400" b="1">
                <a:solidFill>
                  <a:srgbClr val="FF6600"/>
                </a:solidFill>
                <a:latin typeface="AvantGarde" charset="0"/>
              </a:rPr>
              <a:t>angina</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it-IT" altLang="it-IT" smtClean="0">
                <a:solidFill>
                  <a:srgbClr val="000066"/>
                </a:solidFill>
              </a:rPr>
              <a:t>Angina da sforzo</a:t>
            </a:r>
          </a:p>
        </p:txBody>
      </p:sp>
      <p:sp>
        <p:nvSpPr>
          <p:cNvPr id="75778" name="Rectangle 3"/>
          <p:cNvSpPr>
            <a:spLocks noGrp="1" noChangeArrowheads="1"/>
          </p:cNvSpPr>
          <p:nvPr>
            <p:ph type="body" idx="1"/>
          </p:nvPr>
        </p:nvSpPr>
        <p:spPr>
          <a:xfrm>
            <a:off x="471488" y="2051050"/>
            <a:ext cx="8199437" cy="4276725"/>
          </a:xfrm>
        </p:spPr>
        <p:txBody>
          <a:bodyPr/>
          <a:lstStyle/>
          <a:p>
            <a:pPr>
              <a:lnSpc>
                <a:spcPct val="160000"/>
              </a:lnSpc>
              <a:buFont typeface="Wingdings" pitchFamily="2" charset="2"/>
              <a:buChar char="ü"/>
            </a:pPr>
            <a:r>
              <a:rPr lang="it-IT" altLang="it-IT" smtClean="0">
                <a:solidFill>
                  <a:srgbClr val="000066"/>
                </a:solidFill>
              </a:rPr>
              <a:t>Dolore tipico durante lo sforzo</a:t>
            </a:r>
          </a:p>
          <a:p>
            <a:pPr lvl="1">
              <a:lnSpc>
                <a:spcPct val="160000"/>
              </a:lnSpc>
              <a:buFont typeface="Wingdings" pitchFamily="2" charset="2"/>
              <a:buChar char="ü"/>
            </a:pPr>
            <a:r>
              <a:rPr lang="it-IT" altLang="it-IT" sz="2400" smtClean="0">
                <a:solidFill>
                  <a:srgbClr val="000066"/>
                </a:solidFill>
              </a:rPr>
              <a:t>Breve durata (in genere 5 min, comunque &lt; 20 min)</a:t>
            </a:r>
          </a:p>
          <a:p>
            <a:pPr lvl="2">
              <a:lnSpc>
                <a:spcPct val="160000"/>
              </a:lnSpc>
              <a:buFont typeface="Wingdings" pitchFamily="2" charset="2"/>
              <a:buChar char="ü"/>
            </a:pPr>
            <a:r>
              <a:rPr lang="it-IT" altLang="it-IT" smtClean="0">
                <a:solidFill>
                  <a:srgbClr val="000066"/>
                </a:solidFill>
              </a:rPr>
              <a:t>Regressione del dolore con il riposo</a:t>
            </a:r>
          </a:p>
          <a:p>
            <a:pPr lvl="3">
              <a:lnSpc>
                <a:spcPct val="160000"/>
              </a:lnSpc>
              <a:buFont typeface="Wingdings" pitchFamily="2" charset="2"/>
              <a:buChar char="ü"/>
            </a:pPr>
            <a:r>
              <a:rPr lang="it-IT" altLang="it-IT" sz="2400" smtClean="0">
                <a:solidFill>
                  <a:srgbClr val="000066"/>
                </a:solidFill>
              </a:rPr>
              <a:t>Sensibilità ai nitroderivati</a:t>
            </a:r>
          </a:p>
          <a:p>
            <a:pPr lvl="3">
              <a:lnSpc>
                <a:spcPct val="160000"/>
              </a:lnSpc>
              <a:buFontTx/>
              <a:buNone/>
            </a:pPr>
            <a:endParaRPr lang="it-IT" altLang="it-IT" sz="2400" i="1" smtClean="0">
              <a:solidFill>
                <a:srgbClr val="000066"/>
              </a:solidFill>
            </a:endParaRPr>
          </a:p>
          <a:p>
            <a:pPr lvl="3">
              <a:lnSpc>
                <a:spcPct val="160000"/>
              </a:lnSpc>
              <a:buFontTx/>
              <a:buNone/>
            </a:pPr>
            <a:endParaRPr lang="it-IT" altLang="it-IT" sz="2400" i="1" smtClean="0">
              <a:solidFill>
                <a:srgbClr val="FF000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blackWhite">
          <a:xfrm>
            <a:off x="-219075" y="503238"/>
            <a:ext cx="9744075" cy="568325"/>
          </a:xfrm>
          <a:extLst/>
        </p:spPr>
        <p:txBody>
          <a:bodyPr lIns="190500" tIns="46038" rIns="190500" bIns="46038" rtlCol="0">
            <a:noAutofit/>
          </a:bodyPr>
          <a:lstStyle/>
          <a:p>
            <a:pPr eaLnBrk="0" fontAlgn="auto" hangingPunct="0">
              <a:spcAft>
                <a:spcPts val="0"/>
              </a:spcAft>
              <a:defRPr/>
            </a:pPr>
            <a:r>
              <a:rPr lang="it-IT" sz="4000" dirty="0">
                <a:solidFill>
                  <a:srgbClr val="000066"/>
                </a:solidFill>
                <a:effectLst>
                  <a:outerShdw blurRad="38100" dist="38100" dir="2700000" algn="tl">
                    <a:srgbClr val="DDDDDD"/>
                  </a:outerShdw>
                </a:effectLst>
              </a:rPr>
              <a:t>Sequenza diagnostica </a:t>
            </a:r>
            <a:r>
              <a:rPr lang="it-IT" sz="4000" dirty="0" err="1">
                <a:solidFill>
                  <a:srgbClr val="000066"/>
                </a:solidFill>
                <a:effectLst>
                  <a:outerShdw blurRad="38100" dist="38100" dir="2700000" algn="tl">
                    <a:srgbClr val="DDDDDD"/>
                  </a:outerShdw>
                </a:effectLst>
              </a:rPr>
              <a:t>nell</a:t>
            </a:r>
            <a:r>
              <a:rPr lang="ja-JP" altLang="it-IT" sz="4000" dirty="0">
                <a:solidFill>
                  <a:srgbClr val="000066"/>
                </a:solidFill>
                <a:effectLst>
                  <a:outerShdw blurRad="38100" dist="38100" dir="2700000" algn="tl">
                    <a:srgbClr val="DDDDDD"/>
                  </a:outerShdw>
                </a:effectLst>
                <a:latin typeface="Arial"/>
              </a:rPr>
              <a:t>’</a:t>
            </a:r>
            <a:r>
              <a:rPr lang="it-IT" sz="4000" dirty="0">
                <a:solidFill>
                  <a:srgbClr val="000066"/>
                </a:solidFill>
                <a:effectLst>
                  <a:outerShdw blurRad="38100" dist="38100" dir="2700000" algn="tl">
                    <a:srgbClr val="DDDDDD"/>
                  </a:outerShdw>
                </a:effectLst>
              </a:rPr>
              <a:t>A. stabile</a:t>
            </a:r>
          </a:p>
        </p:txBody>
      </p:sp>
      <p:sp>
        <p:nvSpPr>
          <p:cNvPr id="48131" name="Rectangle 3"/>
          <p:cNvSpPr>
            <a:spLocks noGrp="1" noChangeArrowheads="1"/>
          </p:cNvSpPr>
          <p:nvPr>
            <p:ph type="body" idx="1"/>
          </p:nvPr>
        </p:nvSpPr>
        <p:spPr bwMode="blackWhite">
          <a:xfrm>
            <a:off x="498475" y="1219200"/>
            <a:ext cx="8074025" cy="4579938"/>
          </a:xfrm>
          <a:extLst/>
        </p:spPr>
        <p:txBody>
          <a:bodyPr lIns="190500" tIns="190500" rIns="190500" bIns="190500" rtlCol="0">
            <a:normAutofit lnSpcReduction="10000"/>
          </a:bodyPr>
          <a:lstStyle/>
          <a:p>
            <a:pPr marL="901700" lvl="1" indent="-323850" defTabSz="857250" fontAlgn="auto">
              <a:lnSpc>
                <a:spcPct val="0"/>
              </a:lnSpc>
              <a:spcAft>
                <a:spcPts val="0"/>
              </a:spcAft>
              <a:buClr>
                <a:schemeClr val="accent1">
                  <a:lumMod val="75000"/>
                </a:schemeClr>
              </a:buClr>
              <a:buFontTx/>
              <a:buNone/>
              <a:tabLst>
                <a:tab pos="3905250" algn="l"/>
              </a:tabLst>
              <a:defRPr/>
            </a:pPr>
            <a:r>
              <a:rPr lang="it-IT" sz="2400">
                <a:solidFill>
                  <a:srgbClr val="000066"/>
                </a:solidFill>
              </a:rPr>
              <a:t>         </a:t>
            </a:r>
            <a:endParaRPr lang="it-IT" sz="2400" i="1">
              <a:solidFill>
                <a:srgbClr val="000066"/>
              </a:solidFill>
            </a:endParaRPr>
          </a:p>
          <a:p>
            <a:pPr marL="387350" indent="-381000" defTabSz="857250" fontAlgn="auto">
              <a:lnSpc>
                <a:spcPct val="90000"/>
              </a:lnSpc>
              <a:spcAft>
                <a:spcPts val="0"/>
              </a:spcAft>
              <a:buClr>
                <a:schemeClr val="accent1">
                  <a:lumMod val="60000"/>
                  <a:lumOff val="40000"/>
                </a:schemeClr>
              </a:buClr>
              <a:tabLst>
                <a:tab pos="3905250" algn="l"/>
              </a:tabLst>
              <a:defRPr/>
            </a:pPr>
            <a:r>
              <a:rPr lang="it-IT" sz="2800" i="1">
                <a:solidFill>
                  <a:srgbClr val="FF0000"/>
                </a:solidFill>
              </a:rPr>
              <a:t>QUADRO CLINICO</a:t>
            </a:r>
          </a:p>
          <a:p>
            <a:pPr marL="901700" lvl="1" indent="-323850" defTabSz="857250" fontAlgn="auto">
              <a:lnSpc>
                <a:spcPct val="90000"/>
              </a:lnSpc>
              <a:spcAft>
                <a:spcPts val="0"/>
              </a:spcAft>
              <a:buClr>
                <a:schemeClr val="accent1">
                  <a:lumMod val="75000"/>
                </a:schemeClr>
              </a:buClr>
              <a:tabLst>
                <a:tab pos="3905250" algn="l"/>
              </a:tabLst>
              <a:defRPr/>
            </a:pPr>
            <a:r>
              <a:rPr lang="it-IT" sz="2400" i="1">
                <a:solidFill>
                  <a:srgbClr val="FF0000"/>
                </a:solidFill>
              </a:rPr>
              <a:t>Anamnesi</a:t>
            </a:r>
          </a:p>
          <a:p>
            <a:pPr marL="901700" lvl="1" indent="-323850" defTabSz="857250" fontAlgn="auto">
              <a:lnSpc>
                <a:spcPct val="90000"/>
              </a:lnSpc>
              <a:spcAft>
                <a:spcPts val="0"/>
              </a:spcAft>
              <a:buClr>
                <a:schemeClr val="accent1">
                  <a:lumMod val="75000"/>
                </a:schemeClr>
              </a:buClr>
              <a:tabLst>
                <a:tab pos="3905250" algn="l"/>
              </a:tabLst>
              <a:defRPr/>
            </a:pPr>
            <a:r>
              <a:rPr lang="it-IT" sz="2400" i="1">
                <a:solidFill>
                  <a:srgbClr val="FF0000"/>
                </a:solidFill>
              </a:rPr>
              <a:t>Dolore:</a:t>
            </a:r>
          </a:p>
          <a:p>
            <a:pPr marL="1320800" lvl="2" defTabSz="857250" fontAlgn="auto">
              <a:lnSpc>
                <a:spcPct val="90000"/>
              </a:lnSpc>
              <a:spcAft>
                <a:spcPts val="0"/>
              </a:spcAft>
              <a:buClr>
                <a:schemeClr val="accent1">
                  <a:lumMod val="60000"/>
                  <a:lumOff val="40000"/>
                </a:schemeClr>
              </a:buClr>
              <a:tabLst>
                <a:tab pos="3905250" algn="l"/>
              </a:tabLst>
              <a:defRPr/>
            </a:pPr>
            <a:r>
              <a:rPr lang="it-IT">
                <a:solidFill>
                  <a:srgbClr val="000066"/>
                </a:solidFill>
              </a:rPr>
              <a:t>costrizione, oppressione, peso, bruciore</a:t>
            </a:r>
          </a:p>
          <a:p>
            <a:pPr marL="1320800" lvl="2" defTabSz="857250" fontAlgn="auto">
              <a:lnSpc>
                <a:spcPct val="90000"/>
              </a:lnSpc>
              <a:spcAft>
                <a:spcPts val="0"/>
              </a:spcAft>
              <a:buClr>
                <a:schemeClr val="accent1">
                  <a:lumMod val="60000"/>
                  <a:lumOff val="40000"/>
                </a:schemeClr>
              </a:buClr>
              <a:tabLst>
                <a:tab pos="3905250" algn="l"/>
              </a:tabLst>
              <a:defRPr/>
            </a:pPr>
            <a:r>
              <a:rPr lang="it-IT">
                <a:solidFill>
                  <a:srgbClr val="000066"/>
                </a:solidFill>
              </a:rPr>
              <a:t>associazione con malessere generale ed ansia</a:t>
            </a:r>
          </a:p>
          <a:p>
            <a:pPr marL="1320800" lvl="2" defTabSz="857250" fontAlgn="auto">
              <a:lnSpc>
                <a:spcPct val="90000"/>
              </a:lnSpc>
              <a:spcAft>
                <a:spcPts val="0"/>
              </a:spcAft>
              <a:buClr>
                <a:schemeClr val="accent1">
                  <a:lumMod val="60000"/>
                  <a:lumOff val="40000"/>
                </a:schemeClr>
              </a:buClr>
              <a:tabLst>
                <a:tab pos="3905250" algn="l"/>
              </a:tabLst>
              <a:defRPr/>
            </a:pPr>
            <a:r>
              <a:rPr lang="it-IT">
                <a:solidFill>
                  <a:srgbClr val="000066"/>
                </a:solidFill>
              </a:rPr>
              <a:t>sede tipica retrosternale </a:t>
            </a:r>
          </a:p>
          <a:p>
            <a:pPr marL="1320800" lvl="2" defTabSz="857250" fontAlgn="auto">
              <a:lnSpc>
                <a:spcPct val="90000"/>
              </a:lnSpc>
              <a:spcAft>
                <a:spcPts val="0"/>
              </a:spcAft>
              <a:buClr>
                <a:schemeClr val="accent1">
                  <a:lumMod val="60000"/>
                  <a:lumOff val="40000"/>
                </a:schemeClr>
              </a:buClr>
              <a:tabLst>
                <a:tab pos="3905250" algn="l"/>
              </a:tabLst>
              <a:defRPr/>
            </a:pPr>
            <a:r>
              <a:rPr lang="it-IT">
                <a:solidFill>
                  <a:srgbClr val="000066"/>
                </a:solidFill>
              </a:rPr>
              <a:t>irradiazione lungo l'avambraccio e mano sinistra, dorso, mandibola, collo, entrambe le braccia</a:t>
            </a:r>
          </a:p>
          <a:p>
            <a:pPr marL="1320800" lvl="2" defTabSz="857250" fontAlgn="auto">
              <a:lnSpc>
                <a:spcPct val="90000"/>
              </a:lnSpc>
              <a:spcAft>
                <a:spcPts val="0"/>
              </a:spcAft>
              <a:buClr>
                <a:schemeClr val="accent1">
                  <a:lumMod val="60000"/>
                  <a:lumOff val="40000"/>
                </a:schemeClr>
              </a:buClr>
              <a:tabLst>
                <a:tab pos="3905250" algn="l"/>
              </a:tabLst>
              <a:defRPr/>
            </a:pPr>
            <a:r>
              <a:rPr lang="it-IT">
                <a:solidFill>
                  <a:srgbClr val="000066"/>
                </a:solidFill>
              </a:rPr>
              <a:t>altre sedi: epigastrio, emitorace e avambraccio destro </a:t>
            </a:r>
          </a:p>
          <a:p>
            <a:pPr marL="1320800" lvl="2" defTabSz="857250" fontAlgn="auto">
              <a:lnSpc>
                <a:spcPct val="90000"/>
              </a:lnSpc>
              <a:spcAft>
                <a:spcPts val="0"/>
              </a:spcAft>
              <a:buClr>
                <a:schemeClr val="accent1">
                  <a:lumMod val="60000"/>
                  <a:lumOff val="40000"/>
                </a:schemeClr>
              </a:buClr>
              <a:tabLst>
                <a:tab pos="3905250" algn="l"/>
              </a:tabLst>
              <a:defRPr/>
            </a:pPr>
            <a:r>
              <a:rPr lang="it-IT">
                <a:solidFill>
                  <a:srgbClr val="000066"/>
                </a:solidFill>
              </a:rPr>
              <a:t>insorgenza graduale, massima intensità entro 1</a:t>
            </a:r>
            <a:r>
              <a:rPr lang="ja-JP" altLang="it-IT">
                <a:solidFill>
                  <a:srgbClr val="000066"/>
                </a:solidFill>
                <a:latin typeface="Arial"/>
              </a:rPr>
              <a:t>’</a:t>
            </a:r>
            <a:r>
              <a:rPr lang="it-IT">
                <a:solidFill>
                  <a:srgbClr val="000066"/>
                </a:solidFill>
              </a:rPr>
              <a:t>, remissione dopo 2-10 minuti (riposo, cessazione del fattore scatenante o somministrazione s.l. di nitrati)</a:t>
            </a:r>
            <a:endParaRPr lang="it-IT" i="1">
              <a:solidFill>
                <a:srgbClr val="000066"/>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it-IT" altLang="it-IT" sz="3600" smtClean="0">
                <a:solidFill>
                  <a:srgbClr val="000066"/>
                </a:solidFill>
              </a:rPr>
              <a:t>Angina</a:t>
            </a:r>
            <a:r>
              <a:rPr lang="it-IT" altLang="it-IT" sz="2400" smtClean="0">
                <a:solidFill>
                  <a:srgbClr val="000066"/>
                </a:solidFill>
              </a:rPr>
              <a:t> </a:t>
            </a:r>
            <a:r>
              <a:rPr lang="it-IT" altLang="it-IT" sz="3600" smtClean="0">
                <a:solidFill>
                  <a:srgbClr val="000066"/>
                </a:solidFill>
              </a:rPr>
              <a:t>instabile</a:t>
            </a:r>
          </a:p>
        </p:txBody>
      </p:sp>
      <p:sp>
        <p:nvSpPr>
          <p:cNvPr id="82946" name="Rectangle 3"/>
          <p:cNvSpPr>
            <a:spLocks noGrp="1" noChangeArrowheads="1"/>
          </p:cNvSpPr>
          <p:nvPr>
            <p:ph type="body" idx="1"/>
          </p:nvPr>
        </p:nvSpPr>
        <p:spPr>
          <a:xfrm>
            <a:off x="215900" y="2211388"/>
            <a:ext cx="8670925" cy="4276725"/>
          </a:xfrm>
        </p:spPr>
        <p:txBody>
          <a:bodyPr/>
          <a:lstStyle/>
          <a:p>
            <a:pPr algn="just">
              <a:buFontTx/>
              <a:buNone/>
            </a:pPr>
            <a:r>
              <a:rPr lang="it-IT" altLang="it-IT" smtClean="0">
                <a:solidFill>
                  <a:srgbClr val="000066"/>
                </a:solidFill>
              </a:rPr>
              <a:t>Il dolore toracico è simile per qualità a quello dell</a:t>
            </a:r>
            <a:r>
              <a:rPr lang="ja-JP" altLang="it-IT" smtClean="0">
                <a:solidFill>
                  <a:srgbClr val="000066"/>
                </a:solidFill>
                <a:latin typeface="Arial" pitchFamily="34" charset="0"/>
              </a:rPr>
              <a:t>’</a:t>
            </a:r>
            <a:r>
              <a:rPr lang="it-IT" altLang="it-IT" smtClean="0">
                <a:solidFill>
                  <a:srgbClr val="000066"/>
                </a:solidFill>
              </a:rPr>
              <a:t>angina da sforzo, sebbene spesso sia più intenso, possa persistere fino a 30 min e possa svegliare il paziente dal sonno.</a:t>
            </a:r>
          </a:p>
          <a:p>
            <a:pPr algn="just">
              <a:buFontTx/>
              <a:buNone/>
            </a:pPr>
            <a:endParaRPr lang="it-IT" altLang="it-IT" smtClean="0">
              <a:solidFill>
                <a:srgbClr val="000066"/>
              </a:solidFill>
            </a:endParaRPr>
          </a:p>
          <a:p>
            <a:pPr algn="just">
              <a:buFontTx/>
              <a:buNone/>
            </a:pPr>
            <a:r>
              <a:rPr lang="it-IT" altLang="it-IT" smtClean="0">
                <a:solidFill>
                  <a:srgbClr val="000066"/>
                </a:solidFill>
              </a:rPr>
              <a:t>Il riposo e i nitrati per via sub-linguale, che controllano l</a:t>
            </a:r>
            <a:r>
              <a:rPr lang="ja-JP" altLang="it-IT" smtClean="0">
                <a:solidFill>
                  <a:srgbClr val="000066"/>
                </a:solidFill>
                <a:latin typeface="Arial" pitchFamily="34" charset="0"/>
              </a:rPr>
              <a:t>’</a:t>
            </a:r>
            <a:r>
              <a:rPr lang="it-IT" altLang="it-IT" smtClean="0">
                <a:solidFill>
                  <a:srgbClr val="000066"/>
                </a:solidFill>
              </a:rPr>
              <a:t>angina cronica, spesso danno un sollievo solo temporaneo ed incompleto.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it-IT" altLang="it-IT" sz="4000" smtClean="0">
                <a:solidFill>
                  <a:srgbClr val="000066"/>
                </a:solidFill>
              </a:rPr>
              <a:t>Angina instabile (evolutiva)</a:t>
            </a:r>
          </a:p>
        </p:txBody>
      </p:sp>
      <p:sp>
        <p:nvSpPr>
          <p:cNvPr id="83970" name="Rectangle 3"/>
          <p:cNvSpPr>
            <a:spLocks noGrp="1" noChangeArrowheads="1"/>
          </p:cNvSpPr>
          <p:nvPr>
            <p:ph type="body" idx="1"/>
          </p:nvPr>
        </p:nvSpPr>
        <p:spPr>
          <a:xfrm>
            <a:off x="273050" y="1524000"/>
            <a:ext cx="8670925" cy="4986338"/>
          </a:xfrm>
        </p:spPr>
        <p:txBody>
          <a:bodyPr/>
          <a:lstStyle/>
          <a:p>
            <a:pPr algn="just"/>
            <a:r>
              <a:rPr lang="it-IT" altLang="it-IT" sz="1800" smtClean="0">
                <a:solidFill>
                  <a:srgbClr val="000066"/>
                </a:solidFill>
              </a:rPr>
              <a:t>Angina di nuova insorgenza (entro gli ultimi 2 mesi) per sforzi minimi o a riposo</a:t>
            </a:r>
          </a:p>
          <a:p>
            <a:pPr algn="just"/>
            <a:r>
              <a:rPr lang="it-IT" altLang="it-IT" sz="1800" smtClean="0">
                <a:solidFill>
                  <a:srgbClr val="000066"/>
                </a:solidFill>
              </a:rPr>
              <a:t>Angina ingravescente (entro gli ultimi 2 mesi); aggravamento di una angina preesistente per la comparsa di episodi anginosi:</a:t>
            </a:r>
          </a:p>
          <a:p>
            <a:pPr lvl="1" algn="just"/>
            <a:r>
              <a:rPr lang="it-IT" altLang="it-IT" sz="1800" i="1" smtClean="0">
                <a:solidFill>
                  <a:srgbClr val="000066"/>
                </a:solidFill>
              </a:rPr>
              <a:t>più intensi</a:t>
            </a:r>
          </a:p>
          <a:p>
            <a:pPr lvl="1" algn="just"/>
            <a:r>
              <a:rPr lang="it-IT" altLang="it-IT" sz="1800" i="1" smtClean="0">
                <a:solidFill>
                  <a:srgbClr val="000066"/>
                </a:solidFill>
              </a:rPr>
              <a:t>più prolungati</a:t>
            </a:r>
          </a:p>
          <a:p>
            <a:pPr lvl="1" algn="just"/>
            <a:r>
              <a:rPr lang="it-IT" altLang="it-IT" sz="1800" i="1" smtClean="0">
                <a:solidFill>
                  <a:srgbClr val="000066"/>
                </a:solidFill>
              </a:rPr>
              <a:t>più frequenti</a:t>
            </a:r>
          </a:p>
          <a:p>
            <a:pPr lvl="1" algn="just"/>
            <a:r>
              <a:rPr lang="it-IT" altLang="it-IT" sz="1800" i="1" smtClean="0">
                <a:solidFill>
                  <a:srgbClr val="000066"/>
                </a:solidFill>
              </a:rPr>
              <a:t>causati da sforzi meno intensi o a riposo</a:t>
            </a:r>
          </a:p>
          <a:p>
            <a:pPr algn="just"/>
            <a:r>
              <a:rPr lang="it-IT" altLang="it-IT" sz="1800" smtClean="0">
                <a:solidFill>
                  <a:srgbClr val="000066"/>
                </a:solidFill>
              </a:rPr>
              <a:t>Angina post-infartuale</a:t>
            </a:r>
          </a:p>
          <a:p>
            <a:pPr algn="just"/>
            <a:endParaRPr lang="it-IT" altLang="it-IT" sz="1800" i="1" smtClean="0">
              <a:solidFill>
                <a:srgbClr val="000066"/>
              </a:solidFill>
            </a:endParaRPr>
          </a:p>
          <a:p>
            <a:pPr lvl="2" algn="ctr">
              <a:lnSpc>
                <a:spcPct val="85000"/>
              </a:lnSpc>
              <a:buFontTx/>
              <a:buNone/>
            </a:pPr>
            <a:r>
              <a:rPr lang="it-IT" altLang="it-IT" i="1" smtClean="0">
                <a:solidFill>
                  <a:srgbClr val="FF0000"/>
                </a:solidFill>
              </a:rPr>
              <a:t>Quadro infiammatorio (PRC; L, Mon, Mastcells)</a:t>
            </a:r>
          </a:p>
          <a:p>
            <a:pPr lvl="2" algn="ctr">
              <a:lnSpc>
                <a:spcPct val="85000"/>
              </a:lnSpc>
              <a:buFontTx/>
              <a:buNone/>
            </a:pPr>
            <a:r>
              <a:rPr lang="it-IT" altLang="it-IT" i="1" smtClean="0">
                <a:solidFill>
                  <a:srgbClr val="FF0000"/>
                </a:solidFill>
              </a:rPr>
              <a:t>Quadro trombotico (P - Selectin)</a:t>
            </a:r>
          </a:p>
          <a:p>
            <a:pPr lvl="2" algn="ctr">
              <a:lnSpc>
                <a:spcPct val="85000"/>
              </a:lnSpc>
              <a:buFontTx/>
              <a:buNone/>
            </a:pPr>
            <a:r>
              <a:rPr lang="it-IT" altLang="it-IT" i="1" smtClean="0">
                <a:solidFill>
                  <a:srgbClr val="FF0000"/>
                </a:solidFill>
              </a:rPr>
              <a:t>Minima necrosi (positività Troponina)</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736600" y="190500"/>
            <a:ext cx="7772400" cy="1068388"/>
          </a:xfrm>
        </p:spPr>
        <p:txBody>
          <a:bodyPr/>
          <a:lstStyle/>
          <a:p>
            <a:r>
              <a:rPr lang="it-IT" altLang="it-IT" sz="3600" smtClean="0"/>
              <a:t>Le origini del dolore toracico </a:t>
            </a:r>
          </a:p>
        </p:txBody>
      </p:sp>
      <p:sp>
        <p:nvSpPr>
          <p:cNvPr id="87043" name="Rectangle 3"/>
          <p:cNvSpPr>
            <a:spLocks noGrp="1" noChangeArrowheads="1"/>
          </p:cNvSpPr>
          <p:nvPr>
            <p:ph type="body" idx="1"/>
          </p:nvPr>
        </p:nvSpPr>
        <p:spPr>
          <a:xfrm>
            <a:off x="601663" y="1809750"/>
            <a:ext cx="7772400" cy="4457700"/>
          </a:xfrm>
        </p:spPr>
        <p:txBody>
          <a:bodyPr rtlCol="0">
            <a:normAutofit fontScale="70000" lnSpcReduction="20000"/>
          </a:bodyPr>
          <a:lstStyle/>
          <a:p>
            <a:pPr algn="ctr" fontAlgn="auto">
              <a:spcAft>
                <a:spcPts val="0"/>
              </a:spcAft>
              <a:buClr>
                <a:schemeClr val="accent1">
                  <a:lumMod val="60000"/>
                  <a:lumOff val="40000"/>
                </a:schemeClr>
              </a:buClr>
              <a:defRPr/>
            </a:pPr>
            <a:endParaRPr lang="it-IT" sz="900">
              <a:solidFill>
                <a:schemeClr val="tx1">
                  <a:lumMod val="65000"/>
                  <a:lumOff val="35000"/>
                </a:schemeClr>
              </a:solidFill>
            </a:endParaRPr>
          </a:p>
          <a:p>
            <a:pPr algn="ctr" fontAlgn="auto">
              <a:spcAft>
                <a:spcPts val="0"/>
              </a:spcAft>
              <a:buClr>
                <a:schemeClr val="accent1">
                  <a:lumMod val="60000"/>
                  <a:lumOff val="40000"/>
                </a:schemeClr>
              </a:buClr>
              <a:defRPr/>
            </a:pPr>
            <a:r>
              <a:rPr lang="it-IT" i="1">
                <a:solidFill>
                  <a:srgbClr val="FF6600"/>
                </a:solidFill>
              </a:rPr>
              <a:t>Il cuore, i grossi vasi e il pericardio</a:t>
            </a:r>
          </a:p>
          <a:p>
            <a:pPr algn="ctr" fontAlgn="auto">
              <a:spcAft>
                <a:spcPts val="0"/>
              </a:spcAft>
              <a:buClr>
                <a:schemeClr val="accent1">
                  <a:lumMod val="60000"/>
                  <a:lumOff val="40000"/>
                </a:schemeClr>
              </a:buClr>
              <a:defRPr/>
            </a:pPr>
            <a:endParaRPr lang="it-IT">
              <a:solidFill>
                <a:schemeClr val="tx1">
                  <a:lumMod val="65000"/>
                  <a:lumOff val="35000"/>
                </a:schemeClr>
              </a:solidFill>
            </a:endParaRPr>
          </a:p>
          <a:p>
            <a:pPr algn="ctr" fontAlgn="auto">
              <a:spcAft>
                <a:spcPts val="0"/>
              </a:spcAft>
              <a:buClr>
                <a:schemeClr val="accent1">
                  <a:lumMod val="60000"/>
                  <a:lumOff val="40000"/>
                </a:schemeClr>
              </a:buClr>
              <a:defRPr/>
            </a:pPr>
            <a:r>
              <a:rPr lang="it-IT">
                <a:solidFill>
                  <a:schemeClr val="tx1">
                    <a:lumMod val="65000"/>
                    <a:lumOff val="35000"/>
                  </a:schemeClr>
                </a:solidFill>
              </a:rPr>
              <a:t>Il tratto gastrointestinale</a:t>
            </a:r>
          </a:p>
          <a:p>
            <a:pPr algn="ctr" fontAlgn="auto">
              <a:spcAft>
                <a:spcPts val="0"/>
              </a:spcAft>
              <a:buClr>
                <a:schemeClr val="accent1">
                  <a:lumMod val="60000"/>
                  <a:lumOff val="40000"/>
                </a:schemeClr>
              </a:buClr>
              <a:defRPr/>
            </a:pPr>
            <a:endParaRPr lang="it-IT">
              <a:solidFill>
                <a:schemeClr val="tx1">
                  <a:lumMod val="65000"/>
                  <a:lumOff val="35000"/>
                </a:schemeClr>
              </a:solidFill>
            </a:endParaRPr>
          </a:p>
          <a:p>
            <a:pPr algn="ctr" fontAlgn="auto">
              <a:spcAft>
                <a:spcPts val="0"/>
              </a:spcAft>
              <a:buClr>
                <a:schemeClr val="accent1">
                  <a:lumMod val="60000"/>
                  <a:lumOff val="40000"/>
                </a:schemeClr>
              </a:buClr>
              <a:defRPr/>
            </a:pPr>
            <a:r>
              <a:rPr lang="it-IT">
                <a:solidFill>
                  <a:schemeClr val="tx1">
                    <a:lumMod val="65000"/>
                    <a:lumOff val="35000"/>
                  </a:schemeClr>
                </a:solidFill>
              </a:rPr>
              <a:t>I polmoni e la pleura</a:t>
            </a:r>
          </a:p>
          <a:p>
            <a:pPr algn="ctr" fontAlgn="auto">
              <a:spcAft>
                <a:spcPts val="0"/>
              </a:spcAft>
              <a:buClr>
                <a:schemeClr val="accent1">
                  <a:lumMod val="60000"/>
                  <a:lumOff val="40000"/>
                </a:schemeClr>
              </a:buClr>
              <a:defRPr/>
            </a:pPr>
            <a:endParaRPr lang="it-IT">
              <a:solidFill>
                <a:schemeClr val="tx1">
                  <a:lumMod val="65000"/>
                  <a:lumOff val="35000"/>
                </a:schemeClr>
              </a:solidFill>
            </a:endParaRPr>
          </a:p>
          <a:p>
            <a:pPr algn="ctr" fontAlgn="auto">
              <a:spcAft>
                <a:spcPts val="0"/>
              </a:spcAft>
              <a:buClr>
                <a:schemeClr val="accent1">
                  <a:lumMod val="60000"/>
                  <a:lumOff val="40000"/>
                </a:schemeClr>
              </a:buClr>
              <a:defRPr/>
            </a:pPr>
            <a:r>
              <a:rPr lang="it-IT">
                <a:solidFill>
                  <a:schemeClr val="tx1">
                    <a:lumMod val="65000"/>
                    <a:lumOff val="35000"/>
                  </a:schemeClr>
                </a:solidFill>
              </a:rPr>
              <a:t>La parete toracica</a:t>
            </a:r>
          </a:p>
          <a:p>
            <a:pPr algn="ctr" fontAlgn="auto">
              <a:spcAft>
                <a:spcPts val="0"/>
              </a:spcAft>
              <a:buClr>
                <a:schemeClr val="accent1">
                  <a:lumMod val="60000"/>
                  <a:lumOff val="40000"/>
                </a:schemeClr>
              </a:buClr>
              <a:defRPr/>
            </a:pPr>
            <a:endParaRPr lang="it-IT">
              <a:solidFill>
                <a:schemeClr val="tx1">
                  <a:lumMod val="65000"/>
                  <a:lumOff val="35000"/>
                </a:schemeClr>
              </a:solidFill>
            </a:endParaRPr>
          </a:p>
          <a:p>
            <a:pPr algn="ctr" fontAlgn="auto">
              <a:spcAft>
                <a:spcPts val="0"/>
              </a:spcAft>
              <a:buClr>
                <a:schemeClr val="accent1">
                  <a:lumMod val="60000"/>
                  <a:lumOff val="40000"/>
                </a:schemeClr>
              </a:buClr>
              <a:defRPr/>
            </a:pPr>
            <a:r>
              <a:rPr lang="it-IT">
                <a:solidFill>
                  <a:schemeClr val="tx1">
                    <a:lumMod val="65000"/>
                    <a:lumOff val="35000"/>
                  </a:schemeClr>
                </a:solidFill>
              </a:rPr>
              <a:t>Il profilo psichico ansioso-depressivo</a:t>
            </a:r>
          </a:p>
        </p:txBody>
      </p:sp>
    </p:spTree>
  </p:cSld>
  <p:clrMapOvr>
    <a:masterClrMapping/>
  </p:clrMapOvr>
  <p:transition>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736600" y="190500"/>
            <a:ext cx="7772400" cy="1068388"/>
          </a:xfrm>
        </p:spPr>
        <p:txBody>
          <a:bodyPr/>
          <a:lstStyle/>
          <a:p>
            <a:r>
              <a:rPr lang="it-IT" altLang="it-IT" sz="3600" smtClean="0"/>
              <a:t>Dolore toracico parietale</a:t>
            </a:r>
          </a:p>
        </p:txBody>
      </p:sp>
      <p:sp>
        <p:nvSpPr>
          <p:cNvPr id="91139" name="Rectangle 3"/>
          <p:cNvSpPr>
            <a:spLocks noGrp="1" noChangeArrowheads="1"/>
          </p:cNvSpPr>
          <p:nvPr>
            <p:ph type="body" idx="1"/>
          </p:nvPr>
        </p:nvSpPr>
        <p:spPr>
          <a:xfrm>
            <a:off x="800100" y="1981200"/>
            <a:ext cx="7772400" cy="4114800"/>
          </a:xfrm>
        </p:spPr>
        <p:txBody>
          <a:bodyPr rtlCol="0">
            <a:normAutofit fontScale="92500" lnSpcReduction="20000"/>
          </a:bodyPr>
          <a:lstStyle/>
          <a:p>
            <a:pPr fontAlgn="auto">
              <a:lnSpc>
                <a:spcPct val="120000"/>
              </a:lnSpc>
              <a:spcAft>
                <a:spcPts val="0"/>
              </a:spcAft>
              <a:buClr>
                <a:schemeClr val="accent1">
                  <a:lumMod val="60000"/>
                  <a:lumOff val="40000"/>
                </a:schemeClr>
              </a:buClr>
              <a:defRPr/>
            </a:pPr>
            <a:r>
              <a:rPr lang="it-IT" sz="1800">
                <a:solidFill>
                  <a:schemeClr val="tx1">
                    <a:lumMod val="65000"/>
                    <a:lumOff val="35000"/>
                  </a:schemeClr>
                </a:solidFill>
              </a:rPr>
              <a:t>Nevralgie intercostali</a:t>
            </a:r>
          </a:p>
          <a:p>
            <a:pPr fontAlgn="auto">
              <a:lnSpc>
                <a:spcPct val="120000"/>
              </a:lnSpc>
              <a:spcAft>
                <a:spcPts val="0"/>
              </a:spcAft>
              <a:buClr>
                <a:schemeClr val="accent1">
                  <a:lumMod val="60000"/>
                  <a:lumOff val="40000"/>
                </a:schemeClr>
              </a:buClr>
              <a:defRPr/>
            </a:pPr>
            <a:r>
              <a:rPr lang="it-IT" sz="1800">
                <a:solidFill>
                  <a:schemeClr val="tx1">
                    <a:lumMod val="65000"/>
                    <a:lumOff val="35000"/>
                  </a:schemeClr>
                </a:solidFill>
              </a:rPr>
              <a:t>Costocondrite</a:t>
            </a:r>
          </a:p>
          <a:p>
            <a:pPr fontAlgn="auto">
              <a:lnSpc>
                <a:spcPct val="120000"/>
              </a:lnSpc>
              <a:spcAft>
                <a:spcPts val="0"/>
              </a:spcAft>
              <a:buClr>
                <a:schemeClr val="accent1">
                  <a:lumMod val="60000"/>
                  <a:lumOff val="40000"/>
                </a:schemeClr>
              </a:buClr>
              <a:defRPr/>
            </a:pPr>
            <a:r>
              <a:rPr lang="it-IT" sz="1800">
                <a:solidFill>
                  <a:schemeClr val="tx1">
                    <a:lumMod val="65000"/>
                    <a:lumOff val="35000"/>
                  </a:schemeClr>
                </a:solidFill>
              </a:rPr>
              <a:t>Nevralgie radicolari toraciche (es. herpes zooster)</a:t>
            </a:r>
          </a:p>
          <a:p>
            <a:pPr fontAlgn="auto">
              <a:lnSpc>
                <a:spcPct val="120000"/>
              </a:lnSpc>
              <a:spcAft>
                <a:spcPts val="0"/>
              </a:spcAft>
              <a:buClr>
                <a:schemeClr val="accent1">
                  <a:lumMod val="60000"/>
                  <a:lumOff val="40000"/>
                </a:schemeClr>
              </a:buClr>
              <a:defRPr/>
            </a:pPr>
            <a:r>
              <a:rPr lang="it-IT" sz="1800">
                <a:solidFill>
                  <a:schemeClr val="tx1">
                    <a:lumMod val="65000"/>
                    <a:lumOff val="35000"/>
                  </a:schemeClr>
                </a:solidFill>
              </a:rPr>
              <a:t>Dolori da frattura costale patologica o da osteolisi costale</a:t>
            </a:r>
          </a:p>
          <a:p>
            <a:pPr fontAlgn="auto">
              <a:lnSpc>
                <a:spcPct val="120000"/>
              </a:lnSpc>
              <a:spcAft>
                <a:spcPts val="0"/>
              </a:spcAft>
              <a:buClr>
                <a:schemeClr val="accent1">
                  <a:lumMod val="60000"/>
                  <a:lumOff val="40000"/>
                </a:schemeClr>
              </a:buClr>
              <a:defRPr/>
            </a:pPr>
            <a:r>
              <a:rPr lang="it-IT" sz="1800">
                <a:solidFill>
                  <a:schemeClr val="tx1">
                    <a:lumMod val="65000"/>
                    <a:lumOff val="35000"/>
                  </a:schemeClr>
                </a:solidFill>
              </a:rPr>
              <a:t>Dolori dorsali da osteoporosi, osteomalacia, spondiloartrite, spondiloartrosi o tumore vertebrale</a:t>
            </a:r>
          </a:p>
          <a:p>
            <a:pPr fontAlgn="auto">
              <a:lnSpc>
                <a:spcPct val="120000"/>
              </a:lnSpc>
              <a:spcAft>
                <a:spcPts val="0"/>
              </a:spcAft>
              <a:buClr>
                <a:schemeClr val="accent1">
                  <a:lumMod val="60000"/>
                  <a:lumOff val="40000"/>
                </a:schemeClr>
              </a:buClr>
              <a:defRPr/>
            </a:pPr>
            <a:r>
              <a:rPr lang="it-IT" sz="1800">
                <a:solidFill>
                  <a:schemeClr val="tx1">
                    <a:lumMod val="65000"/>
                    <a:lumOff val="35000"/>
                  </a:schemeClr>
                </a:solidFill>
              </a:rPr>
              <a:t>Dolori muscolari da </a:t>
            </a:r>
            <a:r>
              <a:rPr lang="ja-JP" altLang="it-IT" sz="1800">
                <a:solidFill>
                  <a:schemeClr val="tx1">
                    <a:lumMod val="65000"/>
                    <a:lumOff val="35000"/>
                  </a:schemeClr>
                </a:solidFill>
                <a:latin typeface="Arial"/>
              </a:rPr>
              <a:t>“</a:t>
            </a:r>
            <a:r>
              <a:rPr lang="it-IT" sz="1800">
                <a:solidFill>
                  <a:schemeClr val="tx1">
                    <a:lumMod val="65000"/>
                    <a:lumOff val="35000"/>
                  </a:schemeClr>
                </a:solidFill>
              </a:rPr>
              <a:t>strapazzo</a:t>
            </a:r>
            <a:r>
              <a:rPr lang="ja-JP" altLang="it-IT" sz="1800">
                <a:solidFill>
                  <a:schemeClr val="tx1">
                    <a:lumMod val="65000"/>
                    <a:lumOff val="35000"/>
                  </a:schemeClr>
                </a:solidFill>
                <a:latin typeface="Arial"/>
              </a:rPr>
              <a:t>”</a:t>
            </a:r>
            <a:r>
              <a:rPr lang="it-IT" sz="1800">
                <a:solidFill>
                  <a:schemeClr val="tx1">
                    <a:lumMod val="65000"/>
                    <a:lumOff val="35000"/>
                  </a:schemeClr>
                </a:solidFill>
              </a:rPr>
              <a:t> dei muscoli respiratori (bronchite acuta, pertosse, asma)</a:t>
            </a:r>
          </a:p>
          <a:p>
            <a:pPr fontAlgn="auto">
              <a:lnSpc>
                <a:spcPct val="120000"/>
              </a:lnSpc>
              <a:spcAft>
                <a:spcPts val="0"/>
              </a:spcAft>
              <a:buClr>
                <a:schemeClr val="accent1">
                  <a:lumMod val="60000"/>
                  <a:lumOff val="40000"/>
                </a:schemeClr>
              </a:buClr>
              <a:defRPr/>
            </a:pPr>
            <a:r>
              <a:rPr lang="it-IT" sz="1800">
                <a:solidFill>
                  <a:schemeClr val="tx1">
                    <a:lumMod val="65000"/>
                    <a:lumOff val="35000"/>
                  </a:schemeClr>
                </a:solidFill>
              </a:rPr>
              <a:t>Dolori muscolari della malattia di Bornholm (virus Coxackie)</a:t>
            </a:r>
          </a:p>
        </p:txBody>
      </p:sp>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549275" y="-131763"/>
            <a:ext cx="8042275" cy="1336676"/>
          </a:xfrm>
        </p:spPr>
        <p:txBody>
          <a:bodyPr/>
          <a:lstStyle/>
          <a:p>
            <a:r>
              <a:rPr lang="it-IT" altLang="it-IT" smtClean="0"/>
              <a:t>Cenni epidemiologici</a:t>
            </a:r>
          </a:p>
        </p:txBody>
      </p:sp>
      <p:sp>
        <p:nvSpPr>
          <p:cNvPr id="9219" name="Rectangle 3"/>
          <p:cNvSpPr>
            <a:spLocks noGrp="1" noChangeArrowheads="1"/>
          </p:cNvSpPr>
          <p:nvPr>
            <p:ph idx="1"/>
          </p:nvPr>
        </p:nvSpPr>
        <p:spPr>
          <a:xfrm>
            <a:off x="457200" y="1371600"/>
            <a:ext cx="8229600" cy="4754563"/>
          </a:xfrm>
        </p:spPr>
        <p:txBody>
          <a:bodyPr>
            <a:normAutofit/>
          </a:bodyPr>
          <a:lstStyle/>
          <a:p>
            <a:pPr>
              <a:lnSpc>
                <a:spcPct val="70000"/>
              </a:lnSpc>
            </a:pPr>
            <a:r>
              <a:rPr lang="it-IT" altLang="it-IT" sz="2800" smtClean="0"/>
              <a:t>In Italia le malattie cardiovascolari sono causa del 45-50% della mortalità globale.</a:t>
            </a:r>
          </a:p>
          <a:p>
            <a:pPr>
              <a:lnSpc>
                <a:spcPct val="70000"/>
              </a:lnSpc>
            </a:pPr>
            <a:r>
              <a:rPr lang="it-IT" altLang="it-IT" sz="2800" smtClean="0"/>
              <a:t>La cardiopatia ischemica da sola è a sua volta responsabile del 35% dei decessi dovuti a malattie cardiovascolari.</a:t>
            </a:r>
          </a:p>
          <a:p>
            <a:pPr>
              <a:lnSpc>
                <a:spcPct val="70000"/>
              </a:lnSpc>
            </a:pPr>
            <a:r>
              <a:rPr lang="it-IT" altLang="it-IT" sz="2800" smtClean="0"/>
              <a:t>Si stima che la mortalità annuale per le forme tipiche della cardiopatia ischemica (angina, infarto e morte improvvisa) sia tra 70.000 e 80.000 casi. </a:t>
            </a:r>
          </a:p>
          <a:p>
            <a:pPr>
              <a:lnSpc>
                <a:spcPct val="70000"/>
              </a:lnSpc>
            </a:pPr>
            <a:r>
              <a:rPr lang="it-IT" altLang="it-IT" sz="2800" smtClean="0"/>
              <a:t>In Italia quindi vivono circa un milione di soggetti affetti da cardiopatia ischemica nelle sue forme più tipiche.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blackWhite">
          <a:xfrm>
            <a:off x="498475" y="527050"/>
            <a:ext cx="8074025" cy="976313"/>
          </a:xfrm>
          <a:extLst/>
        </p:spPr>
        <p:txBody>
          <a:bodyPr lIns="190500" tIns="46038" rIns="190500" bIns="46038" rtlCol="0">
            <a:noAutofit/>
          </a:bodyPr>
          <a:lstStyle/>
          <a:p>
            <a:pPr eaLnBrk="0" fontAlgn="auto" hangingPunct="0">
              <a:spcAft>
                <a:spcPts val="0"/>
              </a:spcAft>
              <a:defRPr/>
            </a:pPr>
            <a:r>
              <a:rPr lang="it-IT" sz="4000">
                <a:effectLst>
                  <a:outerShdw blurRad="38100" dist="38100" dir="2700000" algn="tl">
                    <a:srgbClr val="DDDDDD"/>
                  </a:outerShdw>
                </a:effectLst>
              </a:rPr>
              <a:t>Sensori diagnostici</a:t>
            </a:r>
          </a:p>
        </p:txBody>
      </p:sp>
      <p:sp>
        <p:nvSpPr>
          <p:cNvPr id="92163" name="Rectangle 3"/>
          <p:cNvSpPr>
            <a:spLocks noGrp="1" noChangeArrowheads="1"/>
          </p:cNvSpPr>
          <p:nvPr>
            <p:ph type="body" idx="1"/>
          </p:nvPr>
        </p:nvSpPr>
        <p:spPr bwMode="blackWhite">
          <a:xfrm>
            <a:off x="1497013" y="1816100"/>
            <a:ext cx="6854825" cy="4060825"/>
          </a:xfrm>
          <a:extLst/>
        </p:spPr>
        <p:txBody>
          <a:bodyPr lIns="190500" tIns="190500" rIns="190500" bIns="190500" rtlCol="0">
            <a:normAutofit fontScale="25000" lnSpcReduction="20000"/>
          </a:bodyPr>
          <a:lstStyle/>
          <a:p>
            <a:pPr marL="2195513" lvl="1" indent="-376238" defTabSz="857250" fontAlgn="auto">
              <a:lnSpc>
                <a:spcPct val="0"/>
              </a:lnSpc>
              <a:spcAft>
                <a:spcPts val="0"/>
              </a:spcAft>
              <a:buClr>
                <a:schemeClr val="accent1">
                  <a:lumMod val="75000"/>
                </a:schemeClr>
              </a:buClr>
              <a:buFontTx/>
              <a:buNone/>
              <a:tabLst>
                <a:tab pos="3905250" algn="l"/>
              </a:tabLst>
              <a:defRPr/>
            </a:pPr>
            <a:endParaRPr lang="it-IT" i="1" dirty="0">
              <a:solidFill>
                <a:schemeClr val="tx1">
                  <a:lumMod val="65000"/>
                  <a:lumOff val="35000"/>
                </a:schemeClr>
              </a:solidFill>
            </a:endParaRPr>
          </a:p>
          <a:p>
            <a:pPr marL="2195513" lvl="1" indent="-376238" algn="ctr" defTabSz="857250" fontAlgn="auto">
              <a:lnSpc>
                <a:spcPct val="0"/>
              </a:lnSpc>
              <a:spcAft>
                <a:spcPts val="0"/>
              </a:spcAft>
              <a:buClr>
                <a:schemeClr val="accent1">
                  <a:lumMod val="75000"/>
                </a:schemeClr>
              </a:buClr>
              <a:buFontTx/>
              <a:buNone/>
              <a:tabLst>
                <a:tab pos="3905250" algn="l"/>
              </a:tabLst>
              <a:defRPr/>
            </a:pPr>
            <a:endParaRPr lang="it-IT" dirty="0">
              <a:solidFill>
                <a:schemeClr val="tx1">
                  <a:lumMod val="65000"/>
                  <a:lumOff val="35000"/>
                </a:schemeClr>
              </a:solidFill>
            </a:endParaRPr>
          </a:p>
          <a:p>
            <a:pPr marL="2195513" lvl="1" indent="-376238" algn="ctr" defTabSz="857250" fontAlgn="auto">
              <a:lnSpc>
                <a:spcPct val="0"/>
              </a:lnSpc>
              <a:spcAft>
                <a:spcPts val="0"/>
              </a:spcAft>
              <a:buClr>
                <a:schemeClr val="accent1">
                  <a:lumMod val="75000"/>
                </a:schemeClr>
              </a:buClr>
              <a:buFontTx/>
              <a:buNone/>
              <a:tabLst>
                <a:tab pos="3905250" algn="l"/>
              </a:tabLst>
              <a:defRPr/>
            </a:pPr>
            <a:endParaRPr lang="it-IT" dirty="0">
              <a:solidFill>
                <a:schemeClr val="tx1">
                  <a:lumMod val="65000"/>
                  <a:lumOff val="35000"/>
                </a:schemeClr>
              </a:solidFill>
            </a:endParaRPr>
          </a:p>
          <a:p>
            <a:pPr marL="2195513" lvl="1" indent="-376238" algn="ctr" defTabSz="857250" fontAlgn="auto">
              <a:lnSpc>
                <a:spcPct val="0"/>
              </a:lnSpc>
              <a:spcAft>
                <a:spcPts val="0"/>
              </a:spcAft>
              <a:buClr>
                <a:schemeClr val="accent1">
                  <a:lumMod val="75000"/>
                </a:schemeClr>
              </a:buClr>
              <a:buFontTx/>
              <a:buNone/>
              <a:tabLst>
                <a:tab pos="3905250" algn="l"/>
              </a:tabLst>
              <a:defRPr/>
            </a:pPr>
            <a:endParaRPr lang="it-IT" i="1" dirty="0">
              <a:solidFill>
                <a:schemeClr val="tx1">
                  <a:lumMod val="65000"/>
                  <a:lumOff val="35000"/>
                </a:schemeClr>
              </a:solidFill>
            </a:endParaRPr>
          </a:p>
          <a:p>
            <a:pPr marL="1628775" indent="-381000" defTabSz="857250" fontAlgn="auto">
              <a:lnSpc>
                <a:spcPct val="90000"/>
              </a:lnSpc>
              <a:spcAft>
                <a:spcPts val="0"/>
              </a:spcAft>
              <a:buClr>
                <a:schemeClr val="accent1">
                  <a:lumMod val="60000"/>
                  <a:lumOff val="40000"/>
                </a:schemeClr>
              </a:buClr>
              <a:tabLst>
                <a:tab pos="3905250" algn="l"/>
              </a:tabLst>
              <a:defRPr/>
            </a:pPr>
            <a:r>
              <a:rPr lang="it-IT" sz="8000" i="1" dirty="0">
                <a:solidFill>
                  <a:schemeClr val="tx1">
                    <a:lumMod val="65000"/>
                    <a:lumOff val="35000"/>
                  </a:schemeClr>
                </a:solidFill>
              </a:rPr>
              <a:t>Elettrocardiogramma</a:t>
            </a:r>
          </a:p>
          <a:p>
            <a:pPr marL="1628775" indent="-381000" defTabSz="857250" fontAlgn="auto">
              <a:lnSpc>
                <a:spcPct val="90000"/>
              </a:lnSpc>
              <a:spcAft>
                <a:spcPts val="0"/>
              </a:spcAft>
              <a:buClr>
                <a:schemeClr val="accent1">
                  <a:lumMod val="60000"/>
                  <a:lumOff val="40000"/>
                </a:schemeClr>
              </a:buClr>
              <a:buFontTx/>
              <a:buNone/>
              <a:tabLst>
                <a:tab pos="3905250" algn="l"/>
              </a:tabLst>
              <a:defRPr/>
            </a:pPr>
            <a:endParaRPr lang="it-IT" sz="8000" i="1" dirty="0">
              <a:solidFill>
                <a:schemeClr val="tx1">
                  <a:lumMod val="65000"/>
                  <a:lumOff val="35000"/>
                </a:schemeClr>
              </a:solidFill>
            </a:endParaRPr>
          </a:p>
          <a:p>
            <a:pPr marL="1628775" indent="-381000" defTabSz="857250" fontAlgn="auto">
              <a:lnSpc>
                <a:spcPct val="90000"/>
              </a:lnSpc>
              <a:spcAft>
                <a:spcPts val="0"/>
              </a:spcAft>
              <a:buClr>
                <a:schemeClr val="accent1">
                  <a:lumMod val="60000"/>
                  <a:lumOff val="40000"/>
                </a:schemeClr>
              </a:buClr>
              <a:tabLst>
                <a:tab pos="3905250" algn="l"/>
              </a:tabLst>
              <a:defRPr/>
            </a:pPr>
            <a:r>
              <a:rPr lang="it-IT" sz="8000" i="1" dirty="0">
                <a:solidFill>
                  <a:schemeClr val="tx1">
                    <a:lumMod val="65000"/>
                    <a:lumOff val="35000"/>
                  </a:schemeClr>
                </a:solidFill>
              </a:rPr>
              <a:t>Ecocardiogramma</a:t>
            </a:r>
          </a:p>
          <a:p>
            <a:pPr marL="1628775" indent="-381000" defTabSz="857250" fontAlgn="auto">
              <a:lnSpc>
                <a:spcPct val="90000"/>
              </a:lnSpc>
              <a:spcAft>
                <a:spcPts val="0"/>
              </a:spcAft>
              <a:buClr>
                <a:schemeClr val="accent1">
                  <a:lumMod val="60000"/>
                  <a:lumOff val="40000"/>
                </a:schemeClr>
              </a:buClr>
              <a:buFontTx/>
              <a:buNone/>
              <a:tabLst>
                <a:tab pos="3905250" algn="l"/>
              </a:tabLst>
              <a:defRPr/>
            </a:pPr>
            <a:endParaRPr lang="it-IT" sz="8000" dirty="0">
              <a:solidFill>
                <a:schemeClr val="tx1">
                  <a:lumMod val="65000"/>
                  <a:lumOff val="35000"/>
                </a:schemeClr>
              </a:solidFill>
            </a:endParaRPr>
          </a:p>
          <a:p>
            <a:pPr marL="1628775" indent="-381000" defTabSz="857250" fontAlgn="auto">
              <a:lnSpc>
                <a:spcPct val="90000"/>
              </a:lnSpc>
              <a:spcAft>
                <a:spcPts val="0"/>
              </a:spcAft>
              <a:buClr>
                <a:schemeClr val="accent1">
                  <a:lumMod val="60000"/>
                  <a:lumOff val="40000"/>
                </a:schemeClr>
              </a:buClr>
              <a:tabLst>
                <a:tab pos="3905250" algn="l"/>
              </a:tabLst>
              <a:defRPr/>
            </a:pPr>
            <a:r>
              <a:rPr lang="it-IT" sz="8000" i="1" dirty="0">
                <a:solidFill>
                  <a:schemeClr val="tx1">
                    <a:lumMod val="65000"/>
                    <a:lumOff val="35000"/>
                  </a:schemeClr>
                </a:solidFill>
              </a:rPr>
              <a:t>Scintigrafia</a:t>
            </a:r>
          </a:p>
          <a:p>
            <a:pPr marL="1628775" indent="-381000" defTabSz="857250" fontAlgn="auto">
              <a:lnSpc>
                <a:spcPct val="90000"/>
              </a:lnSpc>
              <a:spcAft>
                <a:spcPts val="0"/>
              </a:spcAft>
              <a:buClr>
                <a:schemeClr val="accent1">
                  <a:lumMod val="60000"/>
                  <a:lumOff val="40000"/>
                </a:schemeClr>
              </a:buClr>
              <a:tabLst>
                <a:tab pos="3905250" algn="l"/>
              </a:tabLst>
              <a:defRPr/>
            </a:pPr>
            <a:endParaRPr lang="it-IT" sz="8000" i="1" dirty="0">
              <a:solidFill>
                <a:schemeClr val="tx1">
                  <a:lumMod val="65000"/>
                  <a:lumOff val="35000"/>
                </a:schemeClr>
              </a:solidFill>
            </a:endParaRPr>
          </a:p>
          <a:p>
            <a:pPr marL="1628775" indent="-381000" defTabSz="857250" fontAlgn="auto">
              <a:lnSpc>
                <a:spcPct val="90000"/>
              </a:lnSpc>
              <a:spcAft>
                <a:spcPts val="0"/>
              </a:spcAft>
              <a:buClr>
                <a:schemeClr val="accent1">
                  <a:lumMod val="60000"/>
                  <a:lumOff val="40000"/>
                </a:schemeClr>
              </a:buClr>
              <a:tabLst>
                <a:tab pos="3905250" algn="l"/>
              </a:tabLst>
              <a:defRPr/>
            </a:pPr>
            <a:r>
              <a:rPr lang="it-IT" sz="8000" i="1" dirty="0">
                <a:solidFill>
                  <a:schemeClr val="tx1">
                    <a:lumMod val="65000"/>
                    <a:lumOff val="35000"/>
                  </a:schemeClr>
                </a:solidFill>
              </a:rPr>
              <a:t>Coronarografia</a:t>
            </a:r>
          </a:p>
          <a:p>
            <a:pPr marL="1628775" indent="-381000" defTabSz="857250" fontAlgn="auto">
              <a:lnSpc>
                <a:spcPct val="130000"/>
              </a:lnSpc>
              <a:spcAft>
                <a:spcPts val="0"/>
              </a:spcAft>
              <a:buClr>
                <a:schemeClr val="accent1">
                  <a:lumMod val="60000"/>
                  <a:lumOff val="40000"/>
                </a:schemeClr>
              </a:buClr>
              <a:buFontTx/>
              <a:buNone/>
              <a:tabLst>
                <a:tab pos="3905250" algn="l"/>
              </a:tabLst>
              <a:defRPr/>
            </a:pPr>
            <a:endParaRPr lang="it-IT" sz="2800" i="1"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4"/>
          <p:cNvSpPr>
            <a:spLocks noChangeArrowheads="1"/>
          </p:cNvSpPr>
          <p:nvPr/>
        </p:nvSpPr>
        <p:spPr bwMode="auto">
          <a:xfrm>
            <a:off x="190500" y="1328738"/>
            <a:ext cx="872331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2800" dirty="0">
                <a:solidFill>
                  <a:schemeClr val="hlink"/>
                </a:solidFill>
                <a:cs typeface="Times New Roman" pitchFamily="18" charset="0"/>
              </a:rPr>
              <a:t>Conseguenze </a:t>
            </a:r>
            <a:r>
              <a:rPr lang="it-IT" altLang="it-IT" sz="2800" dirty="0" err="1">
                <a:solidFill>
                  <a:schemeClr val="hlink"/>
                </a:solidFill>
                <a:cs typeface="Times New Roman" pitchFamily="18" charset="0"/>
              </a:rPr>
              <a:t>dell</a:t>
            </a:r>
            <a:r>
              <a:rPr lang="ja-JP" altLang="it-IT" sz="2800" dirty="0">
                <a:solidFill>
                  <a:schemeClr val="hlink"/>
                </a:solidFill>
                <a:cs typeface="Times New Roman" pitchFamily="18" charset="0"/>
              </a:rPr>
              <a:t>’</a:t>
            </a:r>
            <a:r>
              <a:rPr lang="it-IT" altLang="it-IT" sz="2800" dirty="0">
                <a:solidFill>
                  <a:schemeClr val="hlink"/>
                </a:solidFill>
                <a:cs typeface="Times New Roman" pitchFamily="18" charset="0"/>
              </a:rPr>
              <a:t>ischemia:</a:t>
            </a:r>
          </a:p>
          <a:p>
            <a:endParaRPr lang="it-IT" altLang="it-IT" sz="2800" dirty="0">
              <a:solidFill>
                <a:schemeClr val="hlink"/>
              </a:solidFill>
              <a:cs typeface="Times New Roman" pitchFamily="18" charset="0"/>
            </a:endParaRPr>
          </a:p>
          <a:p>
            <a:pPr lvl="1" eaLnBrk="0" hangingPunct="0"/>
            <a:r>
              <a:rPr lang="it-IT" altLang="it-IT" sz="2400" dirty="0"/>
              <a:t>	Dolore.</a:t>
            </a:r>
          </a:p>
          <a:p>
            <a:pPr lvl="1" eaLnBrk="0" hangingPunct="0"/>
            <a:endParaRPr lang="it-IT" altLang="it-IT" sz="2400" dirty="0"/>
          </a:p>
          <a:p>
            <a:pPr lvl="1" eaLnBrk="0" hangingPunct="0"/>
            <a:r>
              <a:rPr lang="it-IT" altLang="it-IT" sz="2400" dirty="0"/>
              <a:t>	</a:t>
            </a:r>
            <a:r>
              <a:rPr lang="it-IT" altLang="it-IT" sz="2400" dirty="0">
                <a:solidFill>
                  <a:schemeClr val="hlink"/>
                </a:solidFill>
              </a:rPr>
              <a:t>Alterazioni </a:t>
            </a:r>
            <a:r>
              <a:rPr lang="ja-JP" altLang="it-IT" sz="2400" dirty="0">
                <a:solidFill>
                  <a:schemeClr val="hlink"/>
                </a:solidFill>
              </a:rPr>
              <a:t>“</a:t>
            </a:r>
            <a:r>
              <a:rPr lang="it-IT" altLang="it-IT" sz="2400" dirty="0">
                <a:solidFill>
                  <a:schemeClr val="hlink"/>
                </a:solidFill>
              </a:rPr>
              <a:t>elettriche</a:t>
            </a:r>
            <a:r>
              <a:rPr lang="ja-JP" altLang="it-IT" sz="2400" dirty="0">
                <a:solidFill>
                  <a:schemeClr val="hlink"/>
                </a:solidFill>
              </a:rPr>
              <a:t>”</a:t>
            </a:r>
            <a:r>
              <a:rPr lang="it-IT" altLang="it-IT" sz="2400" dirty="0">
                <a:solidFill>
                  <a:schemeClr val="hlink"/>
                </a:solidFill>
              </a:rPr>
              <a:t> </a:t>
            </a:r>
            <a:r>
              <a:rPr lang="it-IT" altLang="it-IT" sz="2400" dirty="0" smtClean="0">
                <a:solidFill>
                  <a:schemeClr val="hlink"/>
                </a:solidFill>
              </a:rPr>
              <a:t>cardiache: ARITMIE.</a:t>
            </a:r>
            <a:endParaRPr lang="it-IT" altLang="it-IT" sz="2400" dirty="0">
              <a:solidFill>
                <a:schemeClr val="hlink"/>
              </a:solidFill>
            </a:endParaRPr>
          </a:p>
          <a:p>
            <a:pPr lvl="1" eaLnBrk="0" hangingPunct="0">
              <a:buFontTx/>
              <a:buChar char="•"/>
            </a:pPr>
            <a:endParaRPr lang="it-IT" altLang="it-IT" sz="2400" dirty="0"/>
          </a:p>
          <a:p>
            <a:pPr lvl="1" eaLnBrk="0" hangingPunct="0"/>
            <a:r>
              <a:rPr lang="it-IT" altLang="it-IT" sz="2400" dirty="0"/>
              <a:t>	Alterazioni </a:t>
            </a:r>
            <a:r>
              <a:rPr lang="ja-JP" altLang="it-IT" sz="2400" dirty="0"/>
              <a:t>“</a:t>
            </a:r>
            <a:r>
              <a:rPr lang="it-IT" altLang="it-IT" sz="2400" dirty="0"/>
              <a:t>meccaniche</a:t>
            </a:r>
            <a:r>
              <a:rPr lang="ja-JP" altLang="it-IT" sz="2400" dirty="0"/>
              <a:t>”</a:t>
            </a:r>
            <a:r>
              <a:rPr lang="it-IT" altLang="it-IT" sz="2400" dirty="0"/>
              <a:t> cardiache.</a:t>
            </a:r>
          </a:p>
          <a:p>
            <a:pPr lvl="1" eaLnBrk="0" hangingPunct="0"/>
            <a:endParaRPr lang="it-IT" altLang="it-IT" sz="2400" dirty="0"/>
          </a:p>
          <a:p>
            <a:pPr lvl="1" eaLnBrk="0" hangingPunct="0"/>
            <a:r>
              <a:rPr lang="it-IT" altLang="it-IT" sz="2400" dirty="0"/>
              <a:t>	Morte di cellule miocardiche (necrosi).</a:t>
            </a:r>
          </a:p>
          <a:p>
            <a:pPr eaLnBrk="0" hangingPunct="0"/>
            <a:r>
              <a:rPr lang="it-IT" altLang="it-IT" sz="2400" dirty="0">
                <a:cs typeface="Times New Roman" pitchFamily="18" charset="0"/>
              </a:rPr>
              <a:t> </a:t>
            </a:r>
          </a:p>
          <a:p>
            <a:pPr eaLnBrk="0" hangingPunct="0"/>
            <a:endParaRPr lang="it-IT" altLang="it-IT" sz="2400" dirty="0"/>
          </a:p>
        </p:txBody>
      </p:sp>
      <p:sp>
        <p:nvSpPr>
          <p:cNvPr id="123906" name="AutoShape 5"/>
          <p:cNvSpPr>
            <a:spLocks noChangeArrowheads="1"/>
          </p:cNvSpPr>
          <p:nvPr/>
        </p:nvSpPr>
        <p:spPr bwMode="auto">
          <a:xfrm>
            <a:off x="312738" y="2224088"/>
            <a:ext cx="661987"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123907" name="AutoShape 6"/>
          <p:cNvSpPr>
            <a:spLocks noChangeArrowheads="1"/>
          </p:cNvSpPr>
          <p:nvPr/>
        </p:nvSpPr>
        <p:spPr bwMode="auto">
          <a:xfrm>
            <a:off x="307975" y="2928938"/>
            <a:ext cx="661988"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123908" name="AutoShape 7"/>
          <p:cNvSpPr>
            <a:spLocks noChangeArrowheads="1"/>
          </p:cNvSpPr>
          <p:nvPr/>
        </p:nvSpPr>
        <p:spPr bwMode="auto">
          <a:xfrm>
            <a:off x="280988" y="3671888"/>
            <a:ext cx="661987"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123909" name="AutoShape 8"/>
          <p:cNvSpPr>
            <a:spLocks noChangeArrowheads="1"/>
          </p:cNvSpPr>
          <p:nvPr/>
        </p:nvSpPr>
        <p:spPr bwMode="auto">
          <a:xfrm>
            <a:off x="288925" y="4402138"/>
            <a:ext cx="661988"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4"/>
          <p:cNvSpPr>
            <a:spLocks noChangeArrowheads="1"/>
          </p:cNvSpPr>
          <p:nvPr/>
        </p:nvSpPr>
        <p:spPr bwMode="auto">
          <a:xfrm>
            <a:off x="317500" y="531813"/>
            <a:ext cx="8435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b="1"/>
              <a:t>La riduzione della disponibilità di ossigeno altera i processi elettrici generati a livello miocardico. Tali alterazioni si possono rilevare attraverso l</a:t>
            </a:r>
            <a:r>
              <a:rPr lang="ja-JP" altLang="it-IT" b="1">
                <a:latin typeface="Arial" pitchFamily="34" charset="0"/>
              </a:rPr>
              <a:t>’</a:t>
            </a:r>
            <a:r>
              <a:rPr lang="it-IT" altLang="it-IT" b="1"/>
              <a:t>elettrocardiogramma. </a:t>
            </a:r>
          </a:p>
        </p:txBody>
      </p:sp>
      <p:pic>
        <p:nvPicPr>
          <p:cNvPr id="1249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2074863"/>
            <a:ext cx="765175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4"/>
          <p:cNvSpPr>
            <a:spLocks noChangeArrowheads="1"/>
          </p:cNvSpPr>
          <p:nvPr/>
        </p:nvSpPr>
        <p:spPr bwMode="auto">
          <a:xfrm>
            <a:off x="190500" y="1328738"/>
            <a:ext cx="8723313"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2800">
                <a:solidFill>
                  <a:schemeClr val="hlink"/>
                </a:solidFill>
                <a:cs typeface="Times New Roman" pitchFamily="18" charset="0"/>
              </a:rPr>
              <a:t>Conseguenze dell</a:t>
            </a:r>
            <a:r>
              <a:rPr lang="ja-JP" altLang="it-IT" sz="2800">
                <a:solidFill>
                  <a:schemeClr val="hlink"/>
                </a:solidFill>
                <a:cs typeface="Times New Roman" pitchFamily="18" charset="0"/>
              </a:rPr>
              <a:t>’</a:t>
            </a:r>
            <a:r>
              <a:rPr lang="it-IT" altLang="it-IT" sz="2800">
                <a:solidFill>
                  <a:schemeClr val="hlink"/>
                </a:solidFill>
                <a:cs typeface="Times New Roman" pitchFamily="18" charset="0"/>
              </a:rPr>
              <a:t>ischemia:</a:t>
            </a:r>
          </a:p>
          <a:p>
            <a:endParaRPr lang="it-IT" altLang="it-IT" sz="2800">
              <a:solidFill>
                <a:schemeClr val="hlink"/>
              </a:solidFill>
              <a:cs typeface="Times New Roman" pitchFamily="18" charset="0"/>
            </a:endParaRPr>
          </a:p>
          <a:p>
            <a:pPr lvl="1" eaLnBrk="0" hangingPunct="0"/>
            <a:r>
              <a:rPr lang="it-IT" altLang="it-IT" sz="2400"/>
              <a:t>	Dolore.</a:t>
            </a:r>
          </a:p>
          <a:p>
            <a:pPr lvl="1" eaLnBrk="0" hangingPunct="0"/>
            <a:endParaRPr lang="it-IT" altLang="it-IT" sz="2400"/>
          </a:p>
          <a:p>
            <a:pPr lvl="1" eaLnBrk="0" hangingPunct="0"/>
            <a:r>
              <a:rPr lang="it-IT" altLang="it-IT" sz="2400"/>
              <a:t>	Alterazioni </a:t>
            </a:r>
            <a:r>
              <a:rPr lang="ja-JP" altLang="it-IT" sz="2400"/>
              <a:t>“</a:t>
            </a:r>
            <a:r>
              <a:rPr lang="it-IT" altLang="it-IT" sz="2400"/>
              <a:t>elettriche</a:t>
            </a:r>
            <a:r>
              <a:rPr lang="ja-JP" altLang="it-IT" sz="2400"/>
              <a:t>”</a:t>
            </a:r>
            <a:r>
              <a:rPr lang="it-IT" altLang="it-IT" sz="2400"/>
              <a:t> cardiache.</a:t>
            </a:r>
          </a:p>
          <a:p>
            <a:pPr lvl="1" eaLnBrk="0" hangingPunct="0">
              <a:buFontTx/>
              <a:buChar char="•"/>
            </a:pPr>
            <a:endParaRPr lang="it-IT" altLang="it-IT" sz="2400"/>
          </a:p>
          <a:p>
            <a:pPr lvl="1" eaLnBrk="0" hangingPunct="0"/>
            <a:r>
              <a:rPr lang="it-IT" altLang="it-IT" sz="2400"/>
              <a:t>	</a:t>
            </a:r>
            <a:r>
              <a:rPr lang="it-IT" altLang="it-IT" sz="2400">
                <a:solidFill>
                  <a:schemeClr val="hlink"/>
                </a:solidFill>
              </a:rPr>
              <a:t>Alterazioni </a:t>
            </a:r>
            <a:r>
              <a:rPr lang="ja-JP" altLang="it-IT" sz="2400">
                <a:solidFill>
                  <a:schemeClr val="hlink"/>
                </a:solidFill>
              </a:rPr>
              <a:t>“</a:t>
            </a:r>
            <a:r>
              <a:rPr lang="it-IT" altLang="it-IT" sz="2400">
                <a:solidFill>
                  <a:schemeClr val="hlink"/>
                </a:solidFill>
              </a:rPr>
              <a:t>meccaniche</a:t>
            </a:r>
            <a:r>
              <a:rPr lang="ja-JP" altLang="it-IT" sz="2400">
                <a:solidFill>
                  <a:schemeClr val="hlink"/>
                </a:solidFill>
              </a:rPr>
              <a:t>”</a:t>
            </a:r>
            <a:r>
              <a:rPr lang="it-IT" altLang="it-IT" sz="2400">
                <a:solidFill>
                  <a:schemeClr val="hlink"/>
                </a:solidFill>
              </a:rPr>
              <a:t> cardiache.</a:t>
            </a:r>
          </a:p>
          <a:p>
            <a:pPr lvl="1" eaLnBrk="0" hangingPunct="0"/>
            <a:endParaRPr lang="it-IT" altLang="it-IT" sz="2400">
              <a:solidFill>
                <a:schemeClr val="hlink"/>
              </a:solidFill>
            </a:endParaRPr>
          </a:p>
          <a:p>
            <a:pPr lvl="1" eaLnBrk="0" hangingPunct="0"/>
            <a:r>
              <a:rPr lang="it-IT" altLang="it-IT" sz="2400"/>
              <a:t>	Morte di cellule miocardiche (necrosi).</a:t>
            </a:r>
          </a:p>
          <a:p>
            <a:pPr eaLnBrk="0" hangingPunct="0"/>
            <a:r>
              <a:rPr lang="it-IT" altLang="it-IT" sz="2400">
                <a:cs typeface="Times New Roman" pitchFamily="18" charset="0"/>
              </a:rPr>
              <a:t> </a:t>
            </a:r>
          </a:p>
          <a:p>
            <a:pPr eaLnBrk="0" hangingPunct="0"/>
            <a:endParaRPr lang="it-IT" altLang="it-IT" sz="2400"/>
          </a:p>
        </p:txBody>
      </p:sp>
      <p:sp>
        <p:nvSpPr>
          <p:cNvPr id="130050" name="AutoShape 5"/>
          <p:cNvSpPr>
            <a:spLocks noChangeArrowheads="1"/>
          </p:cNvSpPr>
          <p:nvPr/>
        </p:nvSpPr>
        <p:spPr bwMode="auto">
          <a:xfrm>
            <a:off x="312738" y="2224088"/>
            <a:ext cx="661987"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130051" name="AutoShape 6"/>
          <p:cNvSpPr>
            <a:spLocks noChangeArrowheads="1"/>
          </p:cNvSpPr>
          <p:nvPr/>
        </p:nvSpPr>
        <p:spPr bwMode="auto">
          <a:xfrm>
            <a:off x="307975" y="2928938"/>
            <a:ext cx="661988"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130052" name="AutoShape 7"/>
          <p:cNvSpPr>
            <a:spLocks noChangeArrowheads="1"/>
          </p:cNvSpPr>
          <p:nvPr/>
        </p:nvSpPr>
        <p:spPr bwMode="auto">
          <a:xfrm>
            <a:off x="280988" y="3671888"/>
            <a:ext cx="661987"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130053" name="AutoShape 8"/>
          <p:cNvSpPr>
            <a:spLocks noChangeArrowheads="1"/>
          </p:cNvSpPr>
          <p:nvPr/>
        </p:nvSpPr>
        <p:spPr bwMode="auto">
          <a:xfrm>
            <a:off x="288925" y="4402138"/>
            <a:ext cx="661988"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ChangeArrowheads="1"/>
          </p:cNvSpPr>
          <p:nvPr/>
        </p:nvSpPr>
        <p:spPr bwMode="auto">
          <a:xfrm>
            <a:off x="373063" y="650875"/>
            <a:ext cx="8555037"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2800" b="1">
                <a:latin typeface="Times New Roman" pitchFamily="18" charset="0"/>
                <a:cs typeface="Times New Roman" pitchFamily="18" charset="0"/>
              </a:rPr>
              <a:t>     </a:t>
            </a:r>
            <a:r>
              <a:rPr lang="it-IT" altLang="it-IT" sz="2800" b="1">
                <a:solidFill>
                  <a:schemeClr val="hlink"/>
                </a:solidFill>
                <a:latin typeface="Times New Roman" pitchFamily="18" charset="0"/>
                <a:cs typeface="Times New Roman" pitchFamily="18" charset="0"/>
              </a:rPr>
              <a:t>ALTERAZIONI MECCANICHE (CINETICA)</a:t>
            </a:r>
          </a:p>
          <a:p>
            <a:pPr eaLnBrk="0" hangingPunct="0"/>
            <a:r>
              <a:rPr lang="it-IT" altLang="it-IT" sz="2800" b="1">
                <a:latin typeface="Times New Roman" pitchFamily="18" charset="0"/>
                <a:cs typeface="Times New Roman" pitchFamily="18" charset="0"/>
              </a:rPr>
              <a:t> </a:t>
            </a:r>
          </a:p>
          <a:p>
            <a:pPr eaLnBrk="0" hangingPunct="0"/>
            <a:r>
              <a:rPr lang="it-IT" altLang="it-IT" sz="2400">
                <a:latin typeface="Times New Roman" pitchFamily="18" charset="0"/>
                <a:cs typeface="Times New Roman" pitchFamily="18" charset="0"/>
              </a:rPr>
              <a:t>Le cellule    miocardiche    non    adeguatamente  nutrite dal sangue riducono la loro contrattilità  e rilassamento  (miocardio  stordito </a:t>
            </a:r>
            <a:r>
              <a:rPr lang="it-IT" altLang="it-IT" sz="2400">
                <a:latin typeface="Times New Roman" pitchFamily="18" charset="0"/>
                <a:cs typeface="Times New Roman" pitchFamily="18" charset="0"/>
                <a:sym typeface="Symbol" pitchFamily="18" charset="2"/>
              </a:rPr>
              <a:t></a:t>
            </a:r>
            <a:r>
              <a:rPr lang="it-IT" altLang="it-IT" sz="2400">
                <a:latin typeface="Times New Roman" pitchFamily="18" charset="0"/>
                <a:cs typeface="Times New Roman" pitchFamily="18" charset="0"/>
              </a:rPr>
              <a:t> acuto, miocardio ibernato </a:t>
            </a:r>
            <a:r>
              <a:rPr lang="it-IT" altLang="it-IT" sz="2400">
                <a:latin typeface="Times New Roman" pitchFamily="18" charset="0"/>
                <a:cs typeface="Times New Roman" pitchFamily="18" charset="0"/>
                <a:sym typeface="Symbol" pitchFamily="18" charset="2"/>
              </a:rPr>
              <a:t></a:t>
            </a:r>
            <a:r>
              <a:rPr lang="it-IT" altLang="it-IT" sz="2400">
                <a:latin typeface="Times New Roman" pitchFamily="18" charset="0"/>
                <a:cs typeface="Times New Roman" pitchFamily="18" charset="0"/>
              </a:rPr>
              <a:t> cronico), anche per ore o giorni. Se tali alterazioni sono importanti  ed estese  danno  sintomi  (anamnesi) </a:t>
            </a:r>
            <a:r>
              <a:rPr lang="it-IT" altLang="it-IT" sz="2400">
                <a:latin typeface="Times New Roman" pitchFamily="18" charset="0"/>
                <a:cs typeface="Times New Roman" pitchFamily="18" charset="0"/>
                <a:sym typeface="Symbol" pitchFamily="18" charset="2"/>
              </a:rPr>
              <a:t></a:t>
            </a:r>
            <a:r>
              <a:rPr lang="it-IT" altLang="it-IT" sz="2400">
                <a:latin typeface="Times New Roman" pitchFamily="18" charset="0"/>
                <a:cs typeface="Times New Roman" pitchFamily="18" charset="0"/>
              </a:rPr>
              <a:t> dispnea, e segni (visita) </a:t>
            </a:r>
            <a:r>
              <a:rPr lang="it-IT" altLang="it-IT" sz="2400">
                <a:latin typeface="Times New Roman" pitchFamily="18" charset="0"/>
                <a:cs typeface="Times New Roman" pitchFamily="18" charset="0"/>
                <a:sym typeface="Symbol" pitchFamily="18" charset="2"/>
              </a:rPr>
              <a:t></a:t>
            </a:r>
            <a:r>
              <a:rPr lang="it-IT" altLang="it-IT" sz="2400">
                <a:latin typeface="Times New Roman" pitchFamily="18" charset="0"/>
                <a:cs typeface="Times New Roman" pitchFamily="18" charset="0"/>
              </a:rPr>
              <a:t> rantoli polmonari, soffi.</a:t>
            </a:r>
          </a:p>
          <a:p>
            <a:pPr eaLnBrk="0" hangingPunct="0"/>
            <a:endParaRPr lang="it-IT" altLang="it-IT" sz="2400">
              <a:latin typeface="Times New Roman" pitchFamily="18" charset="0"/>
              <a:cs typeface="Times New Roman" pitchFamily="18" charset="0"/>
              <a:sym typeface="Symbol" pitchFamily="18" charset="2"/>
            </a:endParaRPr>
          </a:p>
          <a:p>
            <a:pPr eaLnBrk="0" hangingPunct="0"/>
            <a:r>
              <a:rPr lang="it-IT" altLang="it-IT" sz="2400">
                <a:latin typeface="Times New Roman" pitchFamily="18" charset="0"/>
                <a:cs typeface="Times New Roman" pitchFamily="18" charset="0"/>
                <a:sym typeface="Symbol" pitchFamily="18" charset="2"/>
              </a:rPr>
              <a:t>Se lievi possono non dare sintomi  e / o  segni, ma essere visibili ad esami morfologici basali e/o da sforzo (esercizio, somministrazione di farmaci): ecocardiografia, ecostress, scintigrafia miocardica.</a:t>
            </a:r>
          </a:p>
          <a:p>
            <a:pPr eaLnBrk="0" hangingPunct="0"/>
            <a:endParaRPr lang="it-IT" altLang="it-IT" sz="2400">
              <a:latin typeface="Times New Roman" pitchFamily="18" charset="0"/>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4" descr="eco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 y="1192213"/>
            <a:ext cx="2925763"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8" name="Text Box 5"/>
          <p:cNvSpPr txBox="1">
            <a:spLocks noChangeArrowheads="1"/>
          </p:cNvSpPr>
          <p:nvPr/>
        </p:nvSpPr>
        <p:spPr bwMode="auto">
          <a:xfrm>
            <a:off x="1355725" y="346075"/>
            <a:ext cx="626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2400" b="1">
                <a:latin typeface="Times New Roman" pitchFamily="18" charset="0"/>
              </a:rPr>
              <a:t>ECOCARDIOGRAFIA   BIDIMENSIONALE</a:t>
            </a:r>
          </a:p>
        </p:txBody>
      </p:sp>
      <p:pic>
        <p:nvPicPr>
          <p:cNvPr id="194566" name="Parasternale.mov">
            <a:hlinkClick r:id="" action="ppaction://media"/>
          </p:cNvPr>
          <p:cNvPicPr>
            <a:picLocks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4727575" y="1258888"/>
            <a:ext cx="1541463" cy="1501775"/>
          </a:xfrm>
          <a:prstGeom prst="rect">
            <a:avLst/>
          </a:prstGeom>
          <a:noFill/>
          <a:ln w="57150">
            <a:solidFill>
              <a:srgbClr val="A50021"/>
            </a:solidFill>
            <a:miter lim="800000"/>
            <a:headEnd/>
            <a:tailEnd/>
          </a:ln>
          <a:extLst>
            <a:ext uri="{909E8E84-426E-40DD-AFC4-6F175D3DCCD1}">
              <a14:hiddenFill xmlns:a14="http://schemas.microsoft.com/office/drawing/2010/main">
                <a:solidFill>
                  <a:srgbClr val="FFFFFF"/>
                </a:solidFill>
              </a14:hiddenFill>
            </a:ext>
          </a:extLst>
        </p:spPr>
      </p:pic>
      <p:pic>
        <p:nvPicPr>
          <p:cNvPr id="194567" name="Asse corto.mov">
            <a:hlinkClick r:id="" action="ppaction://media"/>
          </p:cNvPr>
          <p:cNvPicPr>
            <a:picLocks noRot="1" noChangeAspect="1" noChangeArrowheads="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4738688" y="2989263"/>
            <a:ext cx="1552575" cy="1512887"/>
          </a:xfrm>
          <a:prstGeom prst="rect">
            <a:avLst/>
          </a:prstGeom>
          <a:noFill/>
          <a:ln w="57150">
            <a:solidFill>
              <a:srgbClr val="A50021"/>
            </a:solidFill>
            <a:miter lim="800000"/>
            <a:headEnd/>
            <a:tailEnd/>
          </a:ln>
          <a:extLst>
            <a:ext uri="{909E8E84-426E-40DD-AFC4-6F175D3DCCD1}">
              <a14:hiddenFill xmlns:a14="http://schemas.microsoft.com/office/drawing/2010/main">
                <a:solidFill>
                  <a:srgbClr val="FFFFFF"/>
                </a:solidFill>
              </a14:hiddenFill>
            </a:ext>
          </a:extLst>
        </p:spPr>
      </p:pic>
      <p:sp>
        <p:nvSpPr>
          <p:cNvPr id="132101" name="Text Box 9"/>
          <p:cNvSpPr txBox="1">
            <a:spLocks noChangeArrowheads="1"/>
          </p:cNvSpPr>
          <p:nvPr/>
        </p:nvSpPr>
        <p:spPr bwMode="auto">
          <a:xfrm>
            <a:off x="6381750" y="1787525"/>
            <a:ext cx="2579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a:t>Parasternale asse lungo</a:t>
            </a:r>
          </a:p>
        </p:txBody>
      </p:sp>
      <p:sp>
        <p:nvSpPr>
          <p:cNvPr id="132102" name="Text Box 10"/>
          <p:cNvSpPr txBox="1">
            <a:spLocks noChangeArrowheads="1"/>
          </p:cNvSpPr>
          <p:nvPr/>
        </p:nvSpPr>
        <p:spPr bwMode="auto">
          <a:xfrm>
            <a:off x="6396038" y="3514725"/>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a:t>Parasternale asse corto</a:t>
            </a:r>
          </a:p>
        </p:txBody>
      </p:sp>
      <p:sp>
        <p:nvSpPr>
          <p:cNvPr id="132103" name="Text Box 11"/>
          <p:cNvSpPr txBox="1">
            <a:spLocks noChangeArrowheads="1"/>
          </p:cNvSpPr>
          <p:nvPr/>
        </p:nvSpPr>
        <p:spPr bwMode="auto">
          <a:xfrm>
            <a:off x="6424613" y="5126038"/>
            <a:ext cx="2516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a:t>Apicale quattro camere</a:t>
            </a:r>
          </a:p>
        </p:txBody>
      </p:sp>
      <p:pic>
        <p:nvPicPr>
          <p:cNvPr id="194572" name="Color.mov">
            <a:hlinkClick r:id="" action="ppaction://media"/>
          </p:cNvPr>
          <p:cNvPicPr>
            <a:picLocks noRot="1" noChangeAspect="1" noChangeArrowheads="1"/>
          </p:cNvPicPr>
          <p:nvPr>
            <a:videoFile r:link="rId3"/>
          </p:nvPr>
        </p:nvPicPr>
        <p:blipFill>
          <a:blip r:embed="rId9">
            <a:extLst>
              <a:ext uri="{28A0092B-C50C-407E-A947-70E740481C1C}">
                <a14:useLocalDpi xmlns:a14="http://schemas.microsoft.com/office/drawing/2010/main" val="0"/>
              </a:ext>
            </a:extLst>
          </a:blip>
          <a:srcRect/>
          <a:stretch>
            <a:fillRect/>
          </a:stretch>
        </p:blipFill>
        <p:spPr bwMode="auto">
          <a:xfrm>
            <a:off x="4719638" y="4754563"/>
            <a:ext cx="1608137" cy="1593850"/>
          </a:xfrm>
          <a:prstGeom prst="rect">
            <a:avLst/>
          </a:prstGeom>
          <a:noFill/>
          <a:ln w="57150">
            <a:solidFill>
              <a:srgbClr val="A5002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456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94566"/>
                                        </p:tgtEl>
                                      </p:cBhvr>
                                    </p:cmd>
                                  </p:childTnLst>
                                </p:cTn>
                              </p:par>
                            </p:childTnLst>
                          </p:cTn>
                        </p:par>
                      </p:childTnLst>
                    </p:cTn>
                  </p:par>
                </p:childTnLst>
              </p:cTn>
              <p:nextCondLst>
                <p:cond evt="onClick" delay="0">
                  <p:tgtEl>
                    <p:spTgt spid="194566"/>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94566"/>
                </p:tgtEl>
              </p:cMediaNode>
            </p:video>
            <p:seq concurrent="1" nextAc="seek">
              <p:cTn id="8" restart="whenNotActive" fill="hold" evtFilter="cancelBubble" nodeType="interactiveSeq">
                <p:stCondLst>
                  <p:cond evt="onClick" delay="0">
                    <p:tgtEl>
                      <p:spTgt spid="19456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94567"/>
                                        </p:tgtEl>
                                      </p:cBhvr>
                                    </p:cmd>
                                  </p:childTnLst>
                                </p:cTn>
                              </p:par>
                            </p:childTnLst>
                          </p:cTn>
                        </p:par>
                      </p:childTnLst>
                    </p:cTn>
                  </p:par>
                </p:childTnLst>
              </p:cTn>
              <p:nextCondLst>
                <p:cond evt="onClick" delay="0">
                  <p:tgtEl>
                    <p:spTgt spid="194567"/>
                  </p:tgtEl>
                </p:cond>
              </p:nextCondLst>
            </p:seq>
            <p:video>
              <p:cMediaNode>
                <p:cTn id="13" repeatCount="indefinite" fill="hold" display="0">
                  <p:stCondLst>
                    <p:cond delay="indefinite"/>
                  </p:stCondLst>
                  <p:endCondLst>
                    <p:cond evt="onNext" delay="0">
                      <p:tgtEl>
                        <p:sldTgt/>
                      </p:tgtEl>
                    </p:cond>
                    <p:cond evt="onPrev" delay="0">
                      <p:tgtEl>
                        <p:sldTgt/>
                      </p:tgtEl>
                    </p:cond>
                  </p:endCondLst>
                </p:cTn>
                <p:tgtEl>
                  <p:spTgt spid="194567"/>
                </p:tgtEl>
              </p:cMediaNode>
            </p:video>
            <p:seq concurrent="1" nextAc="seek">
              <p:cTn id="14" restart="whenNotActive" fill="hold" evtFilter="cancelBubble" nodeType="interactiveSeq">
                <p:stCondLst>
                  <p:cond evt="onClick" delay="0">
                    <p:tgtEl>
                      <p:spTgt spid="19457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194572"/>
                                        </p:tgtEl>
                                      </p:cBhvr>
                                    </p:cmd>
                                  </p:childTnLst>
                                </p:cTn>
                              </p:par>
                            </p:childTnLst>
                          </p:cTn>
                        </p:par>
                      </p:childTnLst>
                    </p:cTn>
                  </p:par>
                </p:childTnLst>
              </p:cTn>
              <p:nextCondLst>
                <p:cond evt="onClick" delay="0">
                  <p:tgtEl>
                    <p:spTgt spid="194572"/>
                  </p:tgtEl>
                </p:cond>
              </p:nextCondLst>
            </p:seq>
            <p:video>
              <p:cMediaNode>
                <p:cTn id="19" repeatCount="indefinite" fill="hold" display="0">
                  <p:stCondLst>
                    <p:cond delay="indefinite"/>
                  </p:stCondLst>
                  <p:endCondLst>
                    <p:cond evt="onNext" delay="0">
                      <p:tgtEl>
                        <p:sldTgt/>
                      </p:tgtEl>
                    </p:cond>
                    <p:cond evt="onPrev" delay="0">
                      <p:tgtEl>
                        <p:sldTgt/>
                      </p:tgtEl>
                    </p:cond>
                  </p:endCondLst>
                </p:cTn>
                <p:tgtEl>
                  <p:spTgt spid="194572"/>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5"/>
          <p:cNvSpPr>
            <a:spLocks noChangeArrowheads="1"/>
          </p:cNvSpPr>
          <p:nvPr/>
        </p:nvSpPr>
        <p:spPr bwMode="auto">
          <a:xfrm>
            <a:off x="190500" y="1328738"/>
            <a:ext cx="8723313"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r>
              <a:rPr lang="it-IT" altLang="it-IT" sz="2800">
                <a:solidFill>
                  <a:schemeClr val="hlink"/>
                </a:solidFill>
                <a:cs typeface="Times New Roman" pitchFamily="18" charset="0"/>
              </a:rPr>
              <a:t>Conseguenze dell</a:t>
            </a:r>
            <a:r>
              <a:rPr lang="ja-JP" altLang="it-IT" sz="2800">
                <a:solidFill>
                  <a:schemeClr val="hlink"/>
                </a:solidFill>
                <a:cs typeface="Times New Roman" pitchFamily="18" charset="0"/>
              </a:rPr>
              <a:t>’</a:t>
            </a:r>
            <a:r>
              <a:rPr lang="it-IT" altLang="it-IT" sz="2800">
                <a:solidFill>
                  <a:schemeClr val="hlink"/>
                </a:solidFill>
                <a:cs typeface="Times New Roman" pitchFamily="18" charset="0"/>
              </a:rPr>
              <a:t>ischemia:</a:t>
            </a:r>
          </a:p>
          <a:p>
            <a:endParaRPr lang="it-IT" altLang="it-IT" sz="2800">
              <a:solidFill>
                <a:schemeClr val="hlink"/>
              </a:solidFill>
              <a:cs typeface="Times New Roman" pitchFamily="18" charset="0"/>
            </a:endParaRPr>
          </a:p>
          <a:p>
            <a:pPr lvl="1" eaLnBrk="0" hangingPunct="0"/>
            <a:r>
              <a:rPr lang="it-IT" altLang="it-IT" sz="2400"/>
              <a:t>	Dolore.</a:t>
            </a:r>
          </a:p>
          <a:p>
            <a:pPr lvl="1" eaLnBrk="0" hangingPunct="0"/>
            <a:endParaRPr lang="it-IT" altLang="it-IT" sz="2400"/>
          </a:p>
          <a:p>
            <a:pPr lvl="1" eaLnBrk="0" hangingPunct="0"/>
            <a:r>
              <a:rPr lang="it-IT" altLang="it-IT" sz="2400"/>
              <a:t>	Alterazioni </a:t>
            </a:r>
            <a:r>
              <a:rPr lang="ja-JP" altLang="it-IT" sz="2400"/>
              <a:t>“</a:t>
            </a:r>
            <a:r>
              <a:rPr lang="it-IT" altLang="it-IT" sz="2400"/>
              <a:t>elettriche</a:t>
            </a:r>
            <a:r>
              <a:rPr lang="ja-JP" altLang="it-IT" sz="2400"/>
              <a:t>”</a:t>
            </a:r>
            <a:r>
              <a:rPr lang="it-IT" altLang="it-IT" sz="2400"/>
              <a:t> cardiache.</a:t>
            </a:r>
          </a:p>
          <a:p>
            <a:pPr lvl="1" eaLnBrk="0" hangingPunct="0">
              <a:buFontTx/>
              <a:buChar char="•"/>
            </a:pPr>
            <a:endParaRPr lang="it-IT" altLang="it-IT" sz="2400"/>
          </a:p>
          <a:p>
            <a:pPr lvl="1" eaLnBrk="0" hangingPunct="0"/>
            <a:r>
              <a:rPr lang="it-IT" altLang="it-IT" sz="2400"/>
              <a:t>	Alterazioni </a:t>
            </a:r>
            <a:r>
              <a:rPr lang="ja-JP" altLang="it-IT" sz="2400"/>
              <a:t>“</a:t>
            </a:r>
            <a:r>
              <a:rPr lang="it-IT" altLang="it-IT" sz="2400"/>
              <a:t>meccaniche</a:t>
            </a:r>
            <a:r>
              <a:rPr lang="ja-JP" altLang="it-IT" sz="2400"/>
              <a:t>”</a:t>
            </a:r>
            <a:r>
              <a:rPr lang="it-IT" altLang="it-IT" sz="2400"/>
              <a:t> cardiache.</a:t>
            </a:r>
          </a:p>
          <a:p>
            <a:pPr lvl="1" eaLnBrk="0" hangingPunct="0"/>
            <a:endParaRPr lang="it-IT" altLang="it-IT" sz="2400"/>
          </a:p>
          <a:p>
            <a:pPr lvl="1" eaLnBrk="0" hangingPunct="0"/>
            <a:r>
              <a:rPr lang="it-IT" altLang="it-IT" sz="2400"/>
              <a:t>	</a:t>
            </a:r>
            <a:r>
              <a:rPr lang="it-IT" altLang="it-IT" sz="2400">
                <a:solidFill>
                  <a:schemeClr val="hlink"/>
                </a:solidFill>
              </a:rPr>
              <a:t>Morte di cellule miocardiche (necrosi).</a:t>
            </a:r>
          </a:p>
          <a:p>
            <a:pPr eaLnBrk="0" hangingPunct="0"/>
            <a:r>
              <a:rPr lang="it-IT" altLang="it-IT" sz="2400">
                <a:cs typeface="Times New Roman" pitchFamily="18" charset="0"/>
              </a:rPr>
              <a:t> </a:t>
            </a:r>
          </a:p>
          <a:p>
            <a:pPr eaLnBrk="0" hangingPunct="0"/>
            <a:endParaRPr lang="it-IT" altLang="it-IT" sz="2400"/>
          </a:p>
        </p:txBody>
      </p:sp>
      <p:sp>
        <p:nvSpPr>
          <p:cNvPr id="134146" name="AutoShape 6"/>
          <p:cNvSpPr>
            <a:spLocks noChangeArrowheads="1"/>
          </p:cNvSpPr>
          <p:nvPr/>
        </p:nvSpPr>
        <p:spPr bwMode="auto">
          <a:xfrm>
            <a:off x="312738" y="2224088"/>
            <a:ext cx="661987"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134147" name="AutoShape 7"/>
          <p:cNvSpPr>
            <a:spLocks noChangeArrowheads="1"/>
          </p:cNvSpPr>
          <p:nvPr/>
        </p:nvSpPr>
        <p:spPr bwMode="auto">
          <a:xfrm>
            <a:off x="307975" y="2928938"/>
            <a:ext cx="661988"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134148" name="AutoShape 8"/>
          <p:cNvSpPr>
            <a:spLocks noChangeArrowheads="1"/>
          </p:cNvSpPr>
          <p:nvPr/>
        </p:nvSpPr>
        <p:spPr bwMode="auto">
          <a:xfrm>
            <a:off x="280988" y="3671888"/>
            <a:ext cx="661987"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134149" name="AutoShape 9"/>
          <p:cNvSpPr>
            <a:spLocks noChangeArrowheads="1"/>
          </p:cNvSpPr>
          <p:nvPr/>
        </p:nvSpPr>
        <p:spPr bwMode="auto">
          <a:xfrm>
            <a:off x="288925" y="4402138"/>
            <a:ext cx="661988" cy="365125"/>
          </a:xfrm>
          <a:prstGeom prst="rightArrow">
            <a:avLst>
              <a:gd name="adj1" fmla="val 50000"/>
              <a:gd name="adj2" fmla="val 45326"/>
            </a:avLst>
          </a:prstGeom>
          <a:solidFill>
            <a:schemeClr val="hlink"/>
          </a:solidFill>
          <a:ln w="9525">
            <a:solidFill>
              <a:schemeClr val="tx1"/>
            </a:solidFill>
            <a:miter lim="800000"/>
            <a:headEnd/>
            <a:tailEnd/>
          </a:ln>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ChangeArrowheads="1"/>
          </p:cNvSpPr>
          <p:nvPr/>
        </p:nvSpPr>
        <p:spPr bwMode="auto">
          <a:xfrm>
            <a:off x="0" y="801688"/>
            <a:ext cx="91440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a:r>
              <a:rPr lang="it-IT" altLang="it-IT" sz="2800" b="1">
                <a:solidFill>
                  <a:schemeClr val="hlink"/>
                </a:solidFill>
                <a:cs typeface="Times New Roman" pitchFamily="18" charset="0"/>
              </a:rPr>
              <a:t>MORTE DI CELLULE MIOCARDICHE (NECROSI).</a:t>
            </a:r>
          </a:p>
          <a:p>
            <a:pPr algn="ctr"/>
            <a:endParaRPr lang="it-IT" altLang="it-IT" sz="2800" b="1">
              <a:solidFill>
                <a:schemeClr val="hlink"/>
              </a:solidFill>
              <a:cs typeface="Times New Roman" pitchFamily="18" charset="0"/>
            </a:endParaRPr>
          </a:p>
          <a:p>
            <a:pPr eaLnBrk="0" hangingPunct="0"/>
            <a:r>
              <a:rPr lang="it-IT" altLang="it-IT" sz="2400">
                <a:cs typeface="Times New Roman" pitchFamily="18" charset="0"/>
              </a:rPr>
              <a:t> </a:t>
            </a:r>
          </a:p>
          <a:p>
            <a:pPr eaLnBrk="0" hangingPunct="0"/>
            <a:r>
              <a:rPr lang="it-IT" altLang="it-IT" sz="2400">
                <a:cs typeface="Times New Roman" pitchFamily="18" charset="0"/>
              </a:rPr>
              <a:t>Rilascio in circolo di sostanze specifiche delle cellule miocardiche (Troponina, CPK-MB)   e di   sostanze aspecifiche  (Mioglobina e CPK). </a:t>
            </a:r>
          </a:p>
          <a:p>
            <a:pPr eaLnBrk="0" hangingPunct="0"/>
            <a:r>
              <a:rPr lang="it-IT" altLang="it-IT" sz="2400">
                <a:cs typeface="Times New Roman" pitchFamily="18" charset="0"/>
              </a:rPr>
              <a:t>Tali sostanze (dette  enzimi  per il  ruolo  che  svolgono nei processi metabolici cellulari) si differenziano anche per la velocità di comparsa e scomparsa in circolo dopo l</a:t>
            </a:r>
            <a:r>
              <a:rPr lang="ja-JP" altLang="it-IT" sz="2400">
                <a:cs typeface="Times New Roman" pitchFamily="18" charset="0"/>
              </a:rPr>
              <a:t>’</a:t>
            </a:r>
            <a:r>
              <a:rPr lang="it-IT" altLang="it-IT" sz="2400">
                <a:cs typeface="Times New Roman" pitchFamily="18" charset="0"/>
              </a:rPr>
              <a:t>insorgenza di ischemia </a:t>
            </a:r>
          </a:p>
          <a:p>
            <a:pPr eaLnBrk="0" hangingPunct="0"/>
            <a:endParaRPr lang="it-IT" altLang="it-IT" sz="2400">
              <a:cs typeface="Times New Roman" pitchFamily="18" charset="0"/>
            </a:endParaRPr>
          </a:p>
          <a:p>
            <a:pPr eaLnBrk="0" hangingPunct="0"/>
            <a:r>
              <a:rPr lang="it-IT" altLang="it-IT" sz="2400">
                <a:solidFill>
                  <a:schemeClr val="hlink"/>
                </a:solidFill>
                <a:cs typeface="Times New Roman" pitchFamily="18" charset="0"/>
                <a:sym typeface="Symbol" pitchFamily="18" charset="2"/>
              </a:rPr>
              <a:t></a:t>
            </a:r>
            <a:r>
              <a:rPr lang="it-IT" altLang="it-IT" sz="2400">
                <a:cs typeface="Times New Roman" pitchFamily="18" charset="0"/>
              </a:rPr>
              <a:t> la mioglobina compare per prima (già dopo 1-2 ore).</a:t>
            </a:r>
            <a:endParaRPr lang="it-IT" altLang="it-IT" sz="2400">
              <a:cs typeface="Times New Roman" pitchFamily="18" charset="0"/>
              <a:sym typeface="Symbol" pitchFamily="18" charset="2"/>
            </a:endParaRPr>
          </a:p>
          <a:p>
            <a:pPr eaLnBrk="0" hangingPunct="0"/>
            <a:endParaRPr lang="it-IT" altLang="it-IT" sz="2400">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p:cNvSpPr txBox="1">
            <a:spLocks noChangeArrowheads="1"/>
          </p:cNvSpPr>
          <p:nvPr/>
        </p:nvSpPr>
        <p:spPr bwMode="auto">
          <a:xfrm>
            <a:off x="2254250" y="454025"/>
            <a:ext cx="5051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hlink"/>
                </a:solidFill>
                <a:latin typeface="Tahoma" pitchFamily="34" charset="0"/>
              </a:rPr>
              <a:t>CARDIOPATIA  ISCHEMICA</a:t>
            </a:r>
          </a:p>
        </p:txBody>
      </p:sp>
      <p:grpSp>
        <p:nvGrpSpPr>
          <p:cNvPr id="237571" name="Group 3"/>
          <p:cNvGrpSpPr>
            <a:grpSpLocks/>
          </p:cNvGrpSpPr>
          <p:nvPr/>
        </p:nvGrpSpPr>
        <p:grpSpPr bwMode="auto">
          <a:xfrm>
            <a:off x="320675" y="2443163"/>
            <a:ext cx="8785225" cy="3146425"/>
            <a:chOff x="408" y="823"/>
            <a:chExt cx="5476" cy="1982"/>
          </a:xfrm>
        </p:grpSpPr>
        <p:sp>
          <p:nvSpPr>
            <p:cNvPr id="237572" name="Text Box 4"/>
            <p:cNvSpPr txBox="1">
              <a:spLocks noChangeArrowheads="1"/>
            </p:cNvSpPr>
            <p:nvPr/>
          </p:nvSpPr>
          <p:spPr bwMode="auto">
            <a:xfrm>
              <a:off x="408" y="823"/>
              <a:ext cx="32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CC3300"/>
                </a:buClr>
                <a:buFontTx/>
                <a:buChar char="•"/>
              </a:pPr>
              <a:r>
                <a:rPr lang="it-IT" altLang="it-IT" sz="2400">
                  <a:latin typeface="Tahoma" pitchFamily="34" charset="0"/>
                </a:rPr>
                <a:t> ANGINA PECTORIS (stabilità)</a:t>
              </a:r>
            </a:p>
          </p:txBody>
        </p:sp>
        <p:sp>
          <p:nvSpPr>
            <p:cNvPr id="237573" name="Text Box 5"/>
            <p:cNvSpPr txBox="1">
              <a:spLocks noChangeArrowheads="1"/>
            </p:cNvSpPr>
            <p:nvPr/>
          </p:nvSpPr>
          <p:spPr bwMode="auto">
            <a:xfrm>
              <a:off x="408" y="1214"/>
              <a:ext cx="40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CC3300"/>
                </a:buClr>
                <a:buFontTx/>
                <a:buChar char="•"/>
              </a:pPr>
              <a:r>
                <a:rPr lang="it-IT" altLang="it-IT" sz="2400">
                  <a:latin typeface="Tahoma" pitchFamily="34" charset="0"/>
                </a:rPr>
                <a:t> </a:t>
              </a:r>
              <a:r>
                <a:rPr lang="it-IT" altLang="it-IT" sz="2400">
                  <a:solidFill>
                    <a:schemeClr val="hlink"/>
                  </a:solidFill>
                  <a:latin typeface="Tahoma" pitchFamily="34" charset="0"/>
                </a:rPr>
                <a:t>SINDROMI CORONARICHE ACUTE</a:t>
              </a:r>
              <a:r>
                <a:rPr lang="it-IT" altLang="it-IT" sz="2400">
                  <a:latin typeface="Tahoma" pitchFamily="34" charset="0"/>
                </a:rPr>
                <a:t> (instablità)</a:t>
              </a:r>
            </a:p>
          </p:txBody>
        </p:sp>
        <p:sp>
          <p:nvSpPr>
            <p:cNvPr id="237574" name="Text Box 6"/>
            <p:cNvSpPr txBox="1">
              <a:spLocks noChangeArrowheads="1"/>
            </p:cNvSpPr>
            <p:nvPr/>
          </p:nvSpPr>
          <p:spPr bwMode="auto">
            <a:xfrm>
              <a:off x="581" y="1557"/>
              <a:ext cx="530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accent2"/>
                </a:buClr>
                <a:buFont typeface="Wingdings" pitchFamily="2" charset="2"/>
                <a:buChar char="Ø"/>
              </a:pPr>
              <a:r>
                <a:rPr lang="it-IT" altLang="it-IT" sz="2400">
                  <a:latin typeface="Tahoma" pitchFamily="34" charset="0"/>
                </a:rPr>
                <a:t>Angina Instabile</a:t>
              </a:r>
            </a:p>
            <a:p>
              <a:pPr>
                <a:buClr>
                  <a:schemeClr val="accent2"/>
                </a:buClr>
                <a:buFont typeface="Wingdings" pitchFamily="2" charset="2"/>
                <a:buChar char="Ø"/>
              </a:pPr>
              <a:r>
                <a:rPr lang="it-IT" altLang="it-IT" sz="2400">
                  <a:latin typeface="Tahoma" pitchFamily="34" charset="0"/>
                </a:rPr>
                <a:t>Infarto acuto del miocardio non ST sopraslivellato (NSTEMI)</a:t>
              </a:r>
            </a:p>
            <a:p>
              <a:pPr>
                <a:buClr>
                  <a:schemeClr val="accent2"/>
                </a:buClr>
                <a:buFont typeface="Wingdings" pitchFamily="2" charset="2"/>
                <a:buChar char="Ø"/>
              </a:pPr>
              <a:r>
                <a:rPr lang="it-IT" altLang="it-IT" sz="2400">
                  <a:latin typeface="Tahoma" pitchFamily="34" charset="0"/>
                </a:rPr>
                <a:t>Infarto acuto del miocardio con ST sopraslivellato (STEMI)</a:t>
              </a:r>
            </a:p>
          </p:txBody>
        </p:sp>
        <p:sp>
          <p:nvSpPr>
            <p:cNvPr id="237575" name="Text Box 7"/>
            <p:cNvSpPr txBox="1">
              <a:spLocks noChangeArrowheads="1"/>
            </p:cNvSpPr>
            <p:nvPr/>
          </p:nvSpPr>
          <p:spPr bwMode="auto">
            <a:xfrm>
              <a:off x="408" y="2517"/>
              <a:ext cx="20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CC3300"/>
                </a:buClr>
                <a:buFontTx/>
                <a:buChar char="•"/>
              </a:pPr>
              <a:r>
                <a:rPr lang="it-IT" altLang="it-IT" sz="2400">
                  <a:latin typeface="Tahoma" pitchFamily="34" charset="0"/>
                </a:rPr>
                <a:t> MORTE IMPROVVISA</a:t>
              </a:r>
            </a:p>
          </p:txBody>
        </p:sp>
      </p:grpSp>
      <p:sp>
        <p:nvSpPr>
          <p:cNvPr id="237576" name="Text Box 8"/>
          <p:cNvSpPr txBox="1">
            <a:spLocks noChangeArrowheads="1"/>
          </p:cNvSpPr>
          <p:nvPr/>
        </p:nvSpPr>
        <p:spPr bwMode="auto">
          <a:xfrm>
            <a:off x="3179763" y="939800"/>
            <a:ext cx="3122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a:latin typeface="Tahoma" pitchFamily="34" charset="0"/>
              </a:rPr>
              <a:t>Manifestazioni Cliniche</a:t>
            </a:r>
          </a:p>
        </p:txBody>
      </p:sp>
      <p:sp>
        <p:nvSpPr>
          <p:cNvPr id="237577" name="Text Box 9"/>
          <p:cNvSpPr txBox="1">
            <a:spLocks noChangeArrowheads="1"/>
          </p:cNvSpPr>
          <p:nvPr/>
        </p:nvSpPr>
        <p:spPr bwMode="auto">
          <a:xfrm>
            <a:off x="354013" y="1855788"/>
            <a:ext cx="5243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it-IT" altLang="it-IT" sz="2400">
                <a:solidFill>
                  <a:schemeClr val="hlink"/>
                </a:solidFill>
                <a:latin typeface="Tahoma" pitchFamily="34" charset="0"/>
              </a:rPr>
              <a:t> </a:t>
            </a:r>
            <a:r>
              <a:rPr lang="it-IT" altLang="it-IT" sz="2400">
                <a:latin typeface="Tahoma" pitchFamily="34" charset="0"/>
              </a:rPr>
              <a:t>ISCHEMIA SILENTE (asintomaticità)</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0" y="196850"/>
            <a:ext cx="914400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3200" b="1">
                <a:solidFill>
                  <a:schemeClr val="hlink"/>
                </a:solidFill>
                <a:latin typeface="Tahoma" pitchFamily="34" charset="0"/>
                <a:cs typeface="Times New Roman" pitchFamily="18" charset="0"/>
              </a:rPr>
              <a:t>INFARTO MIOCARDICO</a:t>
            </a:r>
          </a:p>
          <a:p>
            <a:pPr algn="ctr"/>
            <a:r>
              <a:rPr lang="it-IT" altLang="it-IT" sz="3200">
                <a:latin typeface="Tahoma" pitchFamily="34" charset="0"/>
                <a:cs typeface="Times New Roman" pitchFamily="18" charset="0"/>
              </a:rPr>
              <a:t>   </a:t>
            </a:r>
            <a:r>
              <a:rPr lang="it-IT" altLang="it-IT" sz="2800">
                <a:latin typeface="Tahoma" pitchFamily="34" charset="0"/>
                <a:cs typeface="Times New Roman" pitchFamily="18" charset="0"/>
              </a:rPr>
              <a:t>la riduzione del flusso è tale da causare la       </a:t>
            </a:r>
          </a:p>
          <a:p>
            <a:pPr algn="ctr"/>
            <a:r>
              <a:rPr lang="it-IT" altLang="it-IT" sz="2800">
                <a:latin typeface="Tahoma" pitchFamily="34" charset="0"/>
                <a:cs typeface="Times New Roman" pitchFamily="18" charset="0"/>
              </a:rPr>
              <a:t>   morte (necrosi) di cellule miocardiche</a:t>
            </a:r>
            <a:r>
              <a:rPr lang="it-IT" altLang="it-IT" sz="2800">
                <a:latin typeface="Tahoma" pitchFamily="34" charset="0"/>
              </a:rPr>
              <a:t> </a:t>
            </a:r>
          </a:p>
        </p:txBody>
      </p:sp>
      <p:pic>
        <p:nvPicPr>
          <p:cNvPr id="2406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2327275"/>
            <a:ext cx="4338638" cy="304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6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213" y="1981200"/>
            <a:ext cx="404971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6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550" y="4017963"/>
            <a:ext cx="38354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646" name="Text Box 6"/>
          <p:cNvSpPr txBox="1">
            <a:spLocks noChangeArrowheads="1"/>
          </p:cNvSpPr>
          <p:nvPr/>
        </p:nvSpPr>
        <p:spPr bwMode="auto">
          <a:xfrm>
            <a:off x="2144713" y="2878138"/>
            <a:ext cx="2379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chemeClr val="bg2"/>
                </a:solidFill>
                <a:latin typeface="Tahoma" pitchFamily="34" charset="0"/>
              </a:rPr>
              <a:t>Troponina </a:t>
            </a:r>
            <a:r>
              <a:rPr lang="it-IT" altLang="it-IT" sz="2400" b="1">
                <a:solidFill>
                  <a:schemeClr val="bg2"/>
                </a:solidFill>
                <a:latin typeface="Tahoma" pitchFamily="34" charset="0"/>
                <a:sym typeface="Symbol" pitchFamily="18" charset="2"/>
              </a:rPr>
              <a:t></a:t>
            </a:r>
          </a:p>
        </p:txBody>
      </p:sp>
      <p:sp>
        <p:nvSpPr>
          <p:cNvPr id="240647" name="Text Box 7"/>
          <p:cNvSpPr txBox="1">
            <a:spLocks noChangeArrowheads="1"/>
          </p:cNvSpPr>
          <p:nvPr/>
        </p:nvSpPr>
        <p:spPr bwMode="auto">
          <a:xfrm>
            <a:off x="358775" y="4445000"/>
            <a:ext cx="2144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chemeClr val="bg2"/>
                </a:solidFill>
                <a:latin typeface="Tahoma" pitchFamily="34" charset="0"/>
              </a:rPr>
              <a:t>Mioglobina </a:t>
            </a:r>
            <a:r>
              <a:rPr lang="it-IT" altLang="it-IT" sz="2400" b="1">
                <a:solidFill>
                  <a:schemeClr val="bg2"/>
                </a:solidFill>
                <a:latin typeface="Tahoma" pitchFamily="34" charset="0"/>
                <a:sym typeface="Symbol" pitchFamily="18" charset="2"/>
              </a:rPr>
              <a:t></a:t>
            </a:r>
          </a:p>
          <a:p>
            <a:r>
              <a:rPr lang="it-IT" altLang="it-IT" sz="2400" b="1">
                <a:solidFill>
                  <a:schemeClr val="bg2"/>
                </a:solidFill>
                <a:latin typeface="Tahoma" pitchFamily="34" charset="0"/>
                <a:sym typeface="Symbol" pitchFamily="18" charset="2"/>
              </a:rPr>
              <a:t>CPK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it-IT" altLang="it-IT" smtClean="0"/>
              <a:t>Eziologia</a:t>
            </a:r>
          </a:p>
        </p:txBody>
      </p:sp>
      <p:sp>
        <p:nvSpPr>
          <p:cNvPr id="10243" name="Rectangle 3"/>
          <p:cNvSpPr>
            <a:spLocks noGrp="1" noChangeArrowheads="1"/>
          </p:cNvSpPr>
          <p:nvPr>
            <p:ph idx="1"/>
          </p:nvPr>
        </p:nvSpPr>
        <p:spPr/>
        <p:txBody>
          <a:bodyPr rtlCol="0">
            <a:normAutofit lnSpcReduction="10000"/>
          </a:bodyPr>
          <a:lstStyle/>
          <a:p>
            <a:pPr fontAlgn="auto">
              <a:spcAft>
                <a:spcPts val="0"/>
              </a:spcAft>
              <a:buClr>
                <a:schemeClr val="accent1">
                  <a:lumMod val="60000"/>
                  <a:lumOff val="40000"/>
                </a:schemeClr>
              </a:buClr>
              <a:defRPr/>
            </a:pPr>
            <a:r>
              <a:rPr lang="it-IT" sz="2800" dirty="0">
                <a:solidFill>
                  <a:schemeClr val="tx1">
                    <a:lumMod val="65000"/>
                    <a:lumOff val="35000"/>
                  </a:schemeClr>
                </a:solidFill>
              </a:rPr>
              <a:t>L</a:t>
            </a:r>
            <a:r>
              <a:rPr lang="ja-JP" altLang="it-IT" sz="2800" dirty="0">
                <a:solidFill>
                  <a:schemeClr val="tx1">
                    <a:lumMod val="65000"/>
                    <a:lumOff val="35000"/>
                  </a:schemeClr>
                </a:solidFill>
                <a:latin typeface="Arial"/>
              </a:rPr>
              <a:t>’</a:t>
            </a:r>
            <a:r>
              <a:rPr lang="it-IT" sz="2800" dirty="0">
                <a:solidFill>
                  <a:schemeClr val="tx1">
                    <a:lumMod val="65000"/>
                    <a:lumOff val="35000"/>
                  </a:schemeClr>
                </a:solidFill>
              </a:rPr>
              <a:t>aterosclerosi coronarica è di gran lunga la causa più frequente di cardiopatia ischemica e da un punto di vista pratico essa può esserne considerata la causa esclusiva.</a:t>
            </a:r>
          </a:p>
          <a:p>
            <a:pPr fontAlgn="auto">
              <a:spcAft>
                <a:spcPts val="0"/>
              </a:spcAft>
              <a:buClr>
                <a:schemeClr val="accent1">
                  <a:lumMod val="60000"/>
                  <a:lumOff val="40000"/>
                </a:schemeClr>
              </a:buClr>
              <a:defRPr/>
            </a:pPr>
            <a:r>
              <a:rPr lang="it-IT" sz="2800" dirty="0">
                <a:solidFill>
                  <a:schemeClr val="tx1">
                    <a:lumMod val="65000"/>
                    <a:lumOff val="35000"/>
                  </a:schemeClr>
                </a:solidFill>
              </a:rPr>
              <a:t>Numerosi studi epidemiologici, condotti negli ultimi venticinque anni, hanno consentito di individuare alcune variabili individuali che si associano a un maggior rischio di malattia; queste variabili sono state definite </a:t>
            </a:r>
            <a:r>
              <a:rPr lang="it-IT" sz="2800" b="1" i="1" dirty="0">
                <a:solidFill>
                  <a:srgbClr val="FF0000"/>
                </a:solidFill>
              </a:rPr>
              <a:t>fattori di rischio coronarico.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idx="4294967295"/>
          </p:nvPr>
        </p:nvSpPr>
        <p:spPr/>
        <p:txBody>
          <a:bodyPr/>
          <a:lstStyle/>
          <a:p>
            <a:r>
              <a:rPr lang="it-IT" altLang="it-IT" sz="6000" smtClean="0">
                <a:solidFill>
                  <a:srgbClr val="FF0000"/>
                </a:solidFill>
              </a:rPr>
              <a:t>Infarto</a:t>
            </a:r>
          </a:p>
        </p:txBody>
      </p:sp>
      <p:sp>
        <p:nvSpPr>
          <p:cNvPr id="279555" name="Rectangle 3"/>
          <p:cNvSpPr>
            <a:spLocks noGrp="1" noChangeArrowheads="1"/>
          </p:cNvSpPr>
          <p:nvPr>
            <p:ph type="body" idx="4294967295"/>
          </p:nvPr>
        </p:nvSpPr>
        <p:spPr>
          <a:xfrm>
            <a:off x="230188" y="2232025"/>
            <a:ext cx="8672512" cy="3722688"/>
          </a:xfrm>
        </p:spPr>
        <p:txBody>
          <a:bodyPr/>
          <a:lstStyle/>
          <a:p>
            <a:pPr algn="just">
              <a:buFontTx/>
              <a:buNone/>
            </a:pPr>
            <a:r>
              <a:rPr lang="it-IT" altLang="it-IT" smtClean="0">
                <a:solidFill>
                  <a:srgbClr val="FF0000"/>
                </a:solidFill>
              </a:rPr>
              <a:t>    </a:t>
            </a:r>
            <a:r>
              <a:rPr lang="it-IT" altLang="it-IT" smtClean="0">
                <a:solidFill>
                  <a:srgbClr val="000066"/>
                </a:solidFill>
              </a:rPr>
              <a:t>Il dolore è il sintomo con cui l</a:t>
            </a:r>
            <a:r>
              <a:rPr lang="ja-JP" altLang="it-IT" smtClean="0">
                <a:solidFill>
                  <a:srgbClr val="000066"/>
                </a:solidFill>
                <a:latin typeface="Arial" pitchFamily="34" charset="0"/>
              </a:rPr>
              <a:t>’</a:t>
            </a:r>
            <a:r>
              <a:rPr lang="it-IT" altLang="it-IT" smtClean="0">
                <a:solidFill>
                  <a:srgbClr val="000066"/>
                </a:solidFill>
              </a:rPr>
              <a:t>infarto si manifesta più frequentemente al suo esordio; è presente nell</a:t>
            </a:r>
            <a:r>
              <a:rPr lang="ja-JP" altLang="it-IT" smtClean="0">
                <a:solidFill>
                  <a:srgbClr val="000066"/>
                </a:solidFill>
                <a:latin typeface="Arial" pitchFamily="34" charset="0"/>
              </a:rPr>
              <a:t>’</a:t>
            </a:r>
            <a:r>
              <a:rPr lang="it-IT" altLang="it-IT" smtClean="0">
                <a:solidFill>
                  <a:srgbClr val="000066"/>
                </a:solidFill>
              </a:rPr>
              <a:t>85% dei casi e ha le caratteristiche tipiche del dolore anginoso, ma</a:t>
            </a:r>
            <a:r>
              <a:rPr lang="it-IT" altLang="it-IT" smtClean="0">
                <a:solidFill>
                  <a:srgbClr val="FF0000"/>
                </a:solidFill>
              </a:rPr>
              <a:t> più intenso e prolungato, </a:t>
            </a:r>
            <a:r>
              <a:rPr lang="it-IT" altLang="it-IT" smtClean="0">
                <a:solidFill>
                  <a:srgbClr val="000066"/>
                </a:solidFill>
              </a:rPr>
              <a:t>spesso accompagnato</a:t>
            </a:r>
            <a:r>
              <a:rPr lang="it-IT" altLang="it-IT" smtClean="0">
                <a:solidFill>
                  <a:srgbClr val="FF0000"/>
                </a:solidFill>
              </a:rPr>
              <a:t> </a:t>
            </a:r>
            <a:r>
              <a:rPr lang="it-IT" altLang="it-IT" smtClean="0">
                <a:solidFill>
                  <a:srgbClr val="000066"/>
                </a:solidFill>
              </a:rPr>
              <a:t>da</a:t>
            </a:r>
            <a:r>
              <a:rPr lang="it-IT" altLang="it-IT" smtClean="0">
                <a:solidFill>
                  <a:srgbClr val="FF0000"/>
                </a:solidFill>
              </a:rPr>
              <a:t> irrequietezza, sudorazione, astenia, nausea, più raramente vomito e dispnea.</a:t>
            </a:r>
          </a:p>
          <a:p>
            <a:pPr algn="just">
              <a:buFontTx/>
              <a:buNone/>
            </a:pPr>
            <a:endParaRPr lang="it-IT" altLang="it-IT" smtClean="0">
              <a:solidFill>
                <a:srgbClr val="FF0000"/>
              </a:solidFill>
            </a:endParaRPr>
          </a:p>
          <a:p>
            <a:pPr algn="ctr">
              <a:buFontTx/>
              <a:buNone/>
            </a:pPr>
            <a:r>
              <a:rPr lang="it-IT" altLang="it-IT" smtClean="0">
                <a:solidFill>
                  <a:srgbClr val="000066"/>
                </a:solidFill>
              </a:rPr>
              <a:t>La durata del dolore di solito è superiore a 20-30 min.</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Picture 2"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038" y="652463"/>
            <a:ext cx="4225925"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247650"/>
            <a:ext cx="4429125"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863" y="371475"/>
            <a:ext cx="4486275"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1965325" y="271463"/>
            <a:ext cx="5246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3200" b="1">
                <a:solidFill>
                  <a:schemeClr val="hlink"/>
                </a:solidFill>
                <a:latin typeface="Tahoma" pitchFamily="34" charset="0"/>
              </a:rPr>
              <a:t>Infarto miocardico acuto</a:t>
            </a:r>
          </a:p>
          <a:p>
            <a:pPr algn="ctr"/>
            <a:r>
              <a:rPr lang="it-IT" altLang="it-IT" sz="3200" b="1">
                <a:solidFill>
                  <a:schemeClr val="hlink"/>
                </a:solidFill>
                <a:latin typeface="Tahoma" pitchFamily="34" charset="0"/>
              </a:rPr>
              <a:t>diagnosi</a:t>
            </a:r>
            <a:endParaRPr lang="it-IT" altLang="it-IT" sz="4800" b="1">
              <a:solidFill>
                <a:schemeClr val="hlink"/>
              </a:solidFill>
              <a:latin typeface="Tahoma" pitchFamily="34" charset="0"/>
            </a:endParaRPr>
          </a:p>
        </p:txBody>
      </p:sp>
      <p:sp>
        <p:nvSpPr>
          <p:cNvPr id="242691" name="Text Box 3"/>
          <p:cNvSpPr txBox="1">
            <a:spLocks noChangeArrowheads="1"/>
          </p:cNvSpPr>
          <p:nvPr/>
        </p:nvSpPr>
        <p:spPr bwMode="auto">
          <a:xfrm>
            <a:off x="477838" y="2081213"/>
            <a:ext cx="8863012"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Clr>
                <a:srgbClr val="FF3300"/>
              </a:buClr>
              <a:buSzPct val="90000"/>
              <a:buFont typeface="Wingdings" pitchFamily="2" charset="2"/>
              <a:buChar char="Ø"/>
            </a:pPr>
            <a:r>
              <a:rPr lang="it-IT" altLang="it-IT" sz="4400" b="1">
                <a:solidFill>
                  <a:srgbClr val="0000CC"/>
                </a:solidFill>
                <a:latin typeface="Tahoma" pitchFamily="34" charset="0"/>
              </a:rPr>
              <a:t> </a:t>
            </a:r>
            <a:r>
              <a:rPr lang="it-IT" altLang="it-IT" sz="4400" b="1">
                <a:solidFill>
                  <a:schemeClr val="hlink"/>
                </a:solidFill>
                <a:latin typeface="Tahoma" pitchFamily="34" charset="0"/>
              </a:rPr>
              <a:t>Clinica</a:t>
            </a:r>
          </a:p>
          <a:p>
            <a:pPr>
              <a:lnSpc>
                <a:spcPct val="120000"/>
              </a:lnSpc>
              <a:buClr>
                <a:srgbClr val="FF3300"/>
              </a:buClr>
              <a:buSzPct val="90000"/>
              <a:buFont typeface="Wingdings" pitchFamily="2" charset="2"/>
              <a:buChar char="Ø"/>
            </a:pPr>
            <a:r>
              <a:rPr lang="it-IT" altLang="it-IT" sz="4400" b="1">
                <a:solidFill>
                  <a:srgbClr val="FF3399"/>
                </a:solidFill>
                <a:latin typeface="Tahoma" pitchFamily="34" charset="0"/>
              </a:rPr>
              <a:t> </a:t>
            </a:r>
            <a:r>
              <a:rPr lang="it-IT" altLang="it-IT" sz="4400" b="1">
                <a:latin typeface="Tahoma" pitchFamily="34" charset="0"/>
              </a:rPr>
              <a:t>ECG</a:t>
            </a:r>
          </a:p>
          <a:p>
            <a:pPr>
              <a:lnSpc>
                <a:spcPct val="120000"/>
              </a:lnSpc>
              <a:buClr>
                <a:srgbClr val="FF3300"/>
              </a:buClr>
              <a:buSzPct val="90000"/>
              <a:buFont typeface="Wingdings" pitchFamily="2" charset="2"/>
              <a:buChar char="Ø"/>
            </a:pPr>
            <a:r>
              <a:rPr lang="it-IT" altLang="it-IT" sz="4400" b="1">
                <a:latin typeface="Tahoma" pitchFamily="34" charset="0"/>
              </a:rPr>
              <a:t> Markers di danno miocardico</a:t>
            </a:r>
          </a:p>
        </p:txBody>
      </p:sp>
      <p:pic>
        <p:nvPicPr>
          <p:cNvPr id="2426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913" y="5868988"/>
            <a:ext cx="7429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2127250" y="377825"/>
            <a:ext cx="5246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3200" b="1">
                <a:solidFill>
                  <a:schemeClr val="hlink"/>
                </a:solidFill>
                <a:latin typeface="Tahoma" pitchFamily="34" charset="0"/>
                <a:cs typeface="Times New Roman" pitchFamily="18" charset="0"/>
              </a:rPr>
              <a:t>Infarto miocardico acuto</a:t>
            </a:r>
          </a:p>
        </p:txBody>
      </p:sp>
      <p:sp>
        <p:nvSpPr>
          <p:cNvPr id="243715" name="Rectangle 3"/>
          <p:cNvSpPr>
            <a:spLocks noChangeArrowheads="1"/>
          </p:cNvSpPr>
          <p:nvPr/>
        </p:nvSpPr>
        <p:spPr bwMode="auto">
          <a:xfrm>
            <a:off x="438150" y="1022350"/>
            <a:ext cx="7588250" cy="548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2200">
                <a:latin typeface="Tahoma" pitchFamily="34" charset="0"/>
                <a:cs typeface="Times New Roman" pitchFamily="18" charset="0"/>
              </a:rPr>
              <a:t>Il dolore toracico perdurante oltre 20 minuti, non sensibile alla somministrazione di trinitrina, rappresenta il sintomo principale e più frequente dell’esordio della malattia. </a:t>
            </a:r>
          </a:p>
          <a:p>
            <a:pPr algn="just"/>
            <a:endParaRPr lang="it-IT" altLang="it-IT" sz="2200">
              <a:latin typeface="Tahoma" pitchFamily="34" charset="0"/>
              <a:cs typeface="Times New Roman" pitchFamily="18" charset="0"/>
            </a:endParaRPr>
          </a:p>
          <a:p>
            <a:pPr algn="just"/>
            <a:r>
              <a:rPr lang="it-IT" altLang="it-IT" sz="2200">
                <a:latin typeface="Tahoma" pitchFamily="34" charset="0"/>
                <a:cs typeface="Times New Roman" pitchFamily="18" charset="0"/>
              </a:rPr>
              <a:t>Il suo valore diagnostico viene fortemente accresciuto dalla presenza di fattori di rischio coronarico maggiori (familiarità, fumo, dislipidemia, ipertensione arteriosa), da storia di cardiopatia ischemica, da irregolarità del ritmo cardiaco (arresto cardiaco, tachicardia o bradicardia importanti, battiti prematuri) e infine da fenomeni neurovegetativi di accompagnamento (sudorazione fredda).</a:t>
            </a:r>
          </a:p>
          <a:p>
            <a:pPr algn="just"/>
            <a:endParaRPr lang="it-IT" altLang="it-IT" sz="2200">
              <a:latin typeface="Tahoma" pitchFamily="34" charset="0"/>
              <a:cs typeface="Times New Roman" pitchFamily="18" charset="0"/>
            </a:endParaRPr>
          </a:p>
          <a:p>
            <a:pPr algn="just"/>
            <a:r>
              <a:rPr lang="it-IT" altLang="it-IT" sz="2200">
                <a:latin typeface="Tahoma" pitchFamily="34" charset="0"/>
                <a:cs typeface="Times New Roman" pitchFamily="18" charset="0"/>
              </a:rPr>
              <a:t>Per il soggetto che giunge in P.S. con dolore toracico in atto deve essere garantita una via preferenziale di diagnosi e , una volta definita la stessa, un veloce trasferimento in UTIC</a:t>
            </a:r>
            <a:r>
              <a:rPr lang="it-IT" altLang="it-IT" sz="2400">
                <a:latin typeface="Tahoma" pitchFamily="34" charset="0"/>
                <a:cs typeface="Times New Roman" pitchFamily="18" charset="0"/>
              </a:rPr>
              <a:t>. </a:t>
            </a:r>
            <a:endParaRPr lang="it-IT" altLang="it-IT" sz="2400">
              <a:latin typeface="Tahoma"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1965325" y="271463"/>
            <a:ext cx="5246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3200" b="1">
                <a:solidFill>
                  <a:schemeClr val="hlink"/>
                </a:solidFill>
                <a:latin typeface="Tahoma" pitchFamily="34" charset="0"/>
              </a:rPr>
              <a:t>Infarto miocardico acuto</a:t>
            </a:r>
          </a:p>
          <a:p>
            <a:pPr algn="ctr"/>
            <a:r>
              <a:rPr lang="it-IT" altLang="it-IT" sz="3200" b="1">
                <a:solidFill>
                  <a:schemeClr val="hlink"/>
                </a:solidFill>
                <a:latin typeface="Tahoma" pitchFamily="34" charset="0"/>
              </a:rPr>
              <a:t>diagnosi</a:t>
            </a:r>
            <a:endParaRPr lang="it-IT" altLang="it-IT" sz="4800" b="1">
              <a:solidFill>
                <a:schemeClr val="hlink"/>
              </a:solidFill>
              <a:latin typeface="Tahoma" pitchFamily="34" charset="0"/>
            </a:endParaRPr>
          </a:p>
        </p:txBody>
      </p:sp>
      <p:sp>
        <p:nvSpPr>
          <p:cNvPr id="249859" name="Text Box 3"/>
          <p:cNvSpPr txBox="1">
            <a:spLocks noChangeArrowheads="1"/>
          </p:cNvSpPr>
          <p:nvPr/>
        </p:nvSpPr>
        <p:spPr bwMode="auto">
          <a:xfrm>
            <a:off x="373063" y="2081213"/>
            <a:ext cx="8863012"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Clr>
                <a:srgbClr val="FF3300"/>
              </a:buClr>
              <a:buSzPct val="90000"/>
              <a:buFont typeface="Wingdings" pitchFamily="2" charset="2"/>
              <a:buChar char="Ø"/>
            </a:pPr>
            <a:r>
              <a:rPr lang="it-IT" altLang="it-IT" sz="4400" b="1">
                <a:solidFill>
                  <a:srgbClr val="0000CC"/>
                </a:solidFill>
                <a:latin typeface="Tahoma" pitchFamily="34" charset="0"/>
              </a:rPr>
              <a:t> </a:t>
            </a:r>
            <a:r>
              <a:rPr lang="it-IT" altLang="it-IT" sz="4400" b="1">
                <a:latin typeface="Tahoma" pitchFamily="34" charset="0"/>
              </a:rPr>
              <a:t>Clinica</a:t>
            </a:r>
          </a:p>
          <a:p>
            <a:pPr>
              <a:lnSpc>
                <a:spcPct val="120000"/>
              </a:lnSpc>
              <a:buClr>
                <a:srgbClr val="FF3300"/>
              </a:buClr>
              <a:buSzPct val="90000"/>
              <a:buFont typeface="Wingdings" pitchFamily="2" charset="2"/>
              <a:buChar char="Ø"/>
            </a:pPr>
            <a:r>
              <a:rPr lang="it-IT" altLang="it-IT" sz="4400" b="1">
                <a:solidFill>
                  <a:srgbClr val="FF3399"/>
                </a:solidFill>
                <a:latin typeface="Tahoma" pitchFamily="34" charset="0"/>
              </a:rPr>
              <a:t> </a:t>
            </a:r>
            <a:r>
              <a:rPr lang="it-IT" altLang="it-IT" sz="4400" b="1">
                <a:latin typeface="Tahoma" pitchFamily="34" charset="0"/>
              </a:rPr>
              <a:t>ECG</a:t>
            </a:r>
          </a:p>
          <a:p>
            <a:pPr>
              <a:lnSpc>
                <a:spcPct val="120000"/>
              </a:lnSpc>
              <a:buClr>
                <a:srgbClr val="FF3300"/>
              </a:buClr>
              <a:buSzPct val="90000"/>
              <a:buFont typeface="Wingdings" pitchFamily="2" charset="2"/>
              <a:buChar char="Ø"/>
            </a:pPr>
            <a:r>
              <a:rPr lang="it-IT" altLang="it-IT" sz="4400" b="1">
                <a:latin typeface="Tahoma" pitchFamily="34" charset="0"/>
              </a:rPr>
              <a:t> </a:t>
            </a:r>
            <a:r>
              <a:rPr lang="it-IT" altLang="it-IT" sz="4400" b="1">
                <a:solidFill>
                  <a:schemeClr val="hlink"/>
                </a:solidFill>
                <a:latin typeface="Tahoma" pitchFamily="34" charset="0"/>
              </a:rPr>
              <a:t>Markers di danno miocardico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p:cNvSpPr>
          <p:nvPr/>
        </p:nvSpPr>
        <p:spPr bwMode="auto">
          <a:xfrm>
            <a:off x="0" y="228600"/>
            <a:ext cx="9144000"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3200" b="1">
                <a:solidFill>
                  <a:schemeClr val="hlink"/>
                </a:solidFill>
                <a:latin typeface="Tahoma" pitchFamily="34" charset="0"/>
                <a:cs typeface="Times New Roman" pitchFamily="18" charset="0"/>
              </a:rPr>
              <a:t>MARKERS DI DANNO MIOCARDICO</a:t>
            </a:r>
            <a:r>
              <a:rPr lang="it-IT" altLang="it-IT" sz="2400">
                <a:latin typeface="Tahoma" pitchFamily="34" charset="0"/>
                <a:cs typeface="Times New Roman" pitchFamily="18" charset="0"/>
              </a:rPr>
              <a:t>:</a:t>
            </a:r>
          </a:p>
          <a:p>
            <a:pPr algn="ctr"/>
            <a:r>
              <a:rPr lang="it-IT" altLang="it-IT" sz="2400">
                <a:latin typeface="Tahoma" pitchFamily="34" charset="0"/>
                <a:cs typeface="Times New Roman" pitchFamily="18" charset="0"/>
              </a:rPr>
              <a:t>troponina, creatin-kinasi, mioglobina.</a:t>
            </a:r>
          </a:p>
          <a:p>
            <a:pPr eaLnBrk="0" hangingPunct="0"/>
            <a:r>
              <a:rPr lang="it-IT" altLang="it-IT" sz="2400">
                <a:latin typeface="Tahoma" pitchFamily="34" charset="0"/>
                <a:cs typeface="Times New Roman" pitchFamily="18" charset="0"/>
              </a:rPr>
              <a:t> </a:t>
            </a:r>
          </a:p>
          <a:p>
            <a:pPr eaLnBrk="0" hangingPunct="0"/>
            <a:endParaRPr lang="it-IT" altLang="it-IT" sz="2200">
              <a:latin typeface="Tahoma" pitchFamily="34" charset="0"/>
              <a:cs typeface="Times New Roman" pitchFamily="18" charset="0"/>
            </a:endParaRPr>
          </a:p>
          <a:p>
            <a:pPr eaLnBrk="0" hangingPunct="0"/>
            <a:r>
              <a:rPr lang="it-IT" altLang="it-IT" sz="2200">
                <a:latin typeface="Tahoma" pitchFamily="34" charset="0"/>
                <a:cs typeface="Times New Roman" pitchFamily="18" charset="0"/>
              </a:rPr>
              <a:t>L’aumento di uno o più marcatori di danno miocardio si osserva virtualmente in tutti i soggetti con infarto miocardico acuto. </a:t>
            </a:r>
          </a:p>
          <a:p>
            <a:pPr eaLnBrk="0" hangingPunct="0"/>
            <a:r>
              <a:rPr lang="it-IT" altLang="it-IT" sz="2200">
                <a:latin typeface="Tahoma" pitchFamily="34" charset="0"/>
                <a:cs typeface="Times New Roman" pitchFamily="18" charset="0"/>
              </a:rPr>
              <a:t>Tuttavia la sensibilità di questi test è relativamente bassa fino a 4-6 ore dopo l’esordio dei sintomi. </a:t>
            </a:r>
          </a:p>
          <a:p>
            <a:pPr eaLnBrk="0" hangingPunct="0"/>
            <a:r>
              <a:rPr lang="it-IT" altLang="it-IT" sz="2200">
                <a:latin typeface="Tahoma" pitchFamily="34" charset="0"/>
                <a:cs typeface="Times New Roman" pitchFamily="18" charset="0"/>
              </a:rPr>
              <a:t>Quindi un test negativo in questo intervallo di tempo non esclude l’infarto miocardico. Inoltre alcuni soggetti non mostrano alcun aumento degli enzimi cardiaci fino a 12 ore dall’evento. </a:t>
            </a:r>
          </a:p>
          <a:p>
            <a:pPr eaLnBrk="0" hangingPunct="0"/>
            <a:r>
              <a:rPr lang="it-IT" altLang="it-IT" sz="2200">
                <a:latin typeface="Tahoma" pitchFamily="34" charset="0"/>
                <a:cs typeface="Times New Roman" pitchFamily="18" charset="0"/>
              </a:rPr>
              <a:t>A causa di questo ritardo, la terapia riperfusiva nei soggetti con IMA non deve aspettare la comparsa dell’elevazione enzimatica.</a:t>
            </a:r>
          </a:p>
          <a:p>
            <a:pPr eaLnBrk="0" hangingPunct="0"/>
            <a:r>
              <a:rPr lang="it-IT" altLang="it-IT" sz="2200">
                <a:latin typeface="Tahoma" pitchFamily="34" charset="0"/>
                <a:cs typeface="Times New Roman" pitchFamily="18" charset="0"/>
              </a:rPr>
              <a:t> </a:t>
            </a:r>
          </a:p>
          <a:p>
            <a:pPr eaLnBrk="0" hangingPunct="0"/>
            <a:r>
              <a:rPr lang="it-IT" altLang="it-IT" sz="2200">
                <a:latin typeface="Tahoma" pitchFamily="34" charset="0"/>
                <a:cs typeface="Times New Roman" pitchFamily="18" charset="0"/>
              </a:rPr>
              <a:t>Invece, nei pazienti senza un sopraslivellamento diagnostico del tratto ST, si deve procedere con la misurazione seriata dei markers di danno miocardico.</a:t>
            </a:r>
            <a:r>
              <a:rPr lang="it-IT" altLang="it-IT" sz="2400">
                <a:latin typeface="Tahoma" pitchFamily="34"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2005013"/>
            <a:ext cx="8367713"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931" name="Text Box 3"/>
          <p:cNvSpPr txBox="1">
            <a:spLocks noChangeArrowheads="1"/>
          </p:cNvSpPr>
          <p:nvPr/>
        </p:nvSpPr>
        <p:spPr bwMode="auto">
          <a:xfrm>
            <a:off x="317500" y="201613"/>
            <a:ext cx="118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a:latin typeface="Times New Roman" pitchFamily="18" charset="0"/>
              </a:rPr>
              <a:t>Esempi:</a:t>
            </a:r>
          </a:p>
        </p:txBody>
      </p:sp>
      <p:sp>
        <p:nvSpPr>
          <p:cNvPr id="252932" name="Text Box 4"/>
          <p:cNvSpPr txBox="1">
            <a:spLocks noChangeArrowheads="1"/>
          </p:cNvSpPr>
          <p:nvPr/>
        </p:nvSpPr>
        <p:spPr bwMode="auto">
          <a:xfrm>
            <a:off x="665163" y="766763"/>
            <a:ext cx="2100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a:latin typeface="Times New Roman" pitchFamily="18" charset="0"/>
              </a:rPr>
              <a:t>TROPONINA  </a:t>
            </a:r>
          </a:p>
        </p:txBody>
      </p:sp>
      <p:sp>
        <p:nvSpPr>
          <p:cNvPr id="252933" name="AutoShape 5"/>
          <p:cNvSpPr>
            <a:spLocks noChangeArrowheads="1"/>
          </p:cNvSpPr>
          <p:nvPr/>
        </p:nvSpPr>
        <p:spPr bwMode="auto">
          <a:xfrm>
            <a:off x="2622550" y="757238"/>
            <a:ext cx="184150" cy="363537"/>
          </a:xfrm>
          <a:prstGeom prst="upArrow">
            <a:avLst>
              <a:gd name="adj1" fmla="val 50000"/>
              <a:gd name="adj2" fmla="val 4935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2934" name="AutoShape 6"/>
          <p:cNvSpPr>
            <a:spLocks noChangeArrowheads="1"/>
          </p:cNvSpPr>
          <p:nvPr/>
        </p:nvSpPr>
        <p:spPr bwMode="auto">
          <a:xfrm>
            <a:off x="2857500" y="776288"/>
            <a:ext cx="196850" cy="339725"/>
          </a:xfrm>
          <a:prstGeom prst="upArrow">
            <a:avLst>
              <a:gd name="adj1" fmla="val 50000"/>
              <a:gd name="adj2" fmla="val 4314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ltLang="it-IT" sz="2400">
              <a:solidFill>
                <a:schemeClr val="hlink"/>
              </a:solidFill>
              <a:latin typeface="Times New Roman" pitchFamily="18" charset="0"/>
            </a:endParaRPr>
          </a:p>
        </p:txBody>
      </p:sp>
      <p:sp>
        <p:nvSpPr>
          <p:cNvPr id="252935" name="Text Box 7"/>
          <p:cNvSpPr txBox="1">
            <a:spLocks noChangeArrowheads="1"/>
          </p:cNvSpPr>
          <p:nvPr/>
        </p:nvSpPr>
        <p:spPr bwMode="auto">
          <a:xfrm>
            <a:off x="2325688" y="1273175"/>
            <a:ext cx="564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a:latin typeface="Times New Roman" pitchFamily="18" charset="0"/>
              </a:rPr>
              <a:t>All’ECG sopraslivellamento ST D2-D3-aVF</a:t>
            </a:r>
          </a:p>
        </p:txBody>
      </p:sp>
      <p:sp>
        <p:nvSpPr>
          <p:cNvPr id="252936" name="AutoShape 8"/>
          <p:cNvSpPr>
            <a:spLocks noChangeArrowheads="1"/>
          </p:cNvSpPr>
          <p:nvPr/>
        </p:nvSpPr>
        <p:spPr bwMode="auto">
          <a:xfrm>
            <a:off x="265113" y="5197475"/>
            <a:ext cx="976312"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ltLang="it-IT" sz="2400">
              <a:solidFill>
                <a:schemeClr val="hlink"/>
              </a:solidFill>
              <a:latin typeface="Times New Roman" pitchFamily="18" charset="0"/>
            </a:endParaRPr>
          </a:p>
        </p:txBody>
      </p:sp>
      <p:sp>
        <p:nvSpPr>
          <p:cNvPr id="252937" name="Text Box 9"/>
          <p:cNvSpPr txBox="1">
            <a:spLocks noChangeArrowheads="1"/>
          </p:cNvSpPr>
          <p:nvPr/>
        </p:nvSpPr>
        <p:spPr bwMode="auto">
          <a:xfrm>
            <a:off x="1303338" y="5219700"/>
            <a:ext cx="761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a:latin typeface="Times New Roman" pitchFamily="18" charset="0"/>
              </a:rPr>
              <a:t>INFARTO MIOCARDICO ACUTO, INFERIORE (STEMI)</a:t>
            </a:r>
          </a:p>
        </p:txBody>
      </p:sp>
      <p:sp>
        <p:nvSpPr>
          <p:cNvPr id="252938" name="AutoShape 10"/>
          <p:cNvSpPr>
            <a:spLocks noChangeArrowheads="1"/>
          </p:cNvSpPr>
          <p:nvPr/>
        </p:nvSpPr>
        <p:spPr bwMode="auto">
          <a:xfrm>
            <a:off x="2622550" y="757238"/>
            <a:ext cx="184150" cy="363537"/>
          </a:xfrm>
          <a:prstGeom prst="upArrow">
            <a:avLst>
              <a:gd name="adj1" fmla="val 50000"/>
              <a:gd name="adj2" fmla="val 4935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1219200"/>
            <a:ext cx="84074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3955" name="Rectangle 3"/>
          <p:cNvSpPr>
            <a:spLocks noChangeArrowheads="1"/>
          </p:cNvSpPr>
          <p:nvPr/>
        </p:nvSpPr>
        <p:spPr bwMode="auto">
          <a:xfrm>
            <a:off x="539750" y="263525"/>
            <a:ext cx="2100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a:latin typeface="Times New Roman" pitchFamily="18" charset="0"/>
              </a:rPr>
              <a:t>TROPONINA  </a:t>
            </a:r>
          </a:p>
        </p:txBody>
      </p:sp>
      <p:sp>
        <p:nvSpPr>
          <p:cNvPr id="253956" name="AutoShape 4"/>
          <p:cNvSpPr>
            <a:spLocks noChangeArrowheads="1"/>
          </p:cNvSpPr>
          <p:nvPr/>
        </p:nvSpPr>
        <p:spPr bwMode="auto">
          <a:xfrm>
            <a:off x="2713038" y="271463"/>
            <a:ext cx="196850" cy="339725"/>
          </a:xfrm>
          <a:prstGeom prst="upArrow">
            <a:avLst>
              <a:gd name="adj1" fmla="val 50000"/>
              <a:gd name="adj2" fmla="val 4314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ltLang="it-IT" sz="2400">
              <a:solidFill>
                <a:schemeClr val="hlink"/>
              </a:solidFill>
              <a:latin typeface="Times New Roman" pitchFamily="18" charset="0"/>
            </a:endParaRPr>
          </a:p>
        </p:txBody>
      </p:sp>
      <p:sp>
        <p:nvSpPr>
          <p:cNvPr id="253957" name="Text Box 5"/>
          <p:cNvSpPr txBox="1">
            <a:spLocks noChangeArrowheads="1"/>
          </p:cNvSpPr>
          <p:nvPr/>
        </p:nvSpPr>
        <p:spPr bwMode="auto">
          <a:xfrm>
            <a:off x="2386013" y="660400"/>
            <a:ext cx="564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a:latin typeface="Times New Roman" pitchFamily="18" charset="0"/>
              </a:rPr>
              <a:t>All’ECG sopraslivellamento ST D2-D3-aVF</a:t>
            </a:r>
          </a:p>
        </p:txBody>
      </p:sp>
      <p:sp>
        <p:nvSpPr>
          <p:cNvPr id="253958" name="AutoShape 6"/>
          <p:cNvSpPr>
            <a:spLocks noChangeArrowheads="1"/>
          </p:cNvSpPr>
          <p:nvPr/>
        </p:nvSpPr>
        <p:spPr bwMode="auto">
          <a:xfrm>
            <a:off x="2478088" y="252413"/>
            <a:ext cx="184150" cy="363537"/>
          </a:xfrm>
          <a:prstGeom prst="upArrow">
            <a:avLst>
              <a:gd name="adj1" fmla="val 50000"/>
              <a:gd name="adj2" fmla="val 4935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3959" name="AutoShape 7"/>
          <p:cNvSpPr>
            <a:spLocks noChangeArrowheads="1"/>
          </p:cNvSpPr>
          <p:nvPr/>
        </p:nvSpPr>
        <p:spPr bwMode="auto">
          <a:xfrm>
            <a:off x="314325" y="6196013"/>
            <a:ext cx="976313"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ltLang="it-IT" sz="2400">
              <a:solidFill>
                <a:schemeClr val="hlink"/>
              </a:solidFill>
              <a:latin typeface="Times New Roman" pitchFamily="18" charset="0"/>
            </a:endParaRPr>
          </a:p>
        </p:txBody>
      </p:sp>
      <p:sp>
        <p:nvSpPr>
          <p:cNvPr id="253960" name="Text Box 8"/>
          <p:cNvSpPr txBox="1">
            <a:spLocks noChangeArrowheads="1"/>
          </p:cNvSpPr>
          <p:nvPr/>
        </p:nvSpPr>
        <p:spPr bwMode="auto">
          <a:xfrm>
            <a:off x="1352550" y="6218238"/>
            <a:ext cx="761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a:latin typeface="Times New Roman" pitchFamily="18" charset="0"/>
              </a:rPr>
              <a:t>INFARTO MIOCARDICO ACUTO, INFERIORE (STEMI)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2819400"/>
            <a:ext cx="8229600" cy="1143000"/>
          </a:xfrm>
        </p:spPr>
        <p:txBody>
          <a:bodyPr/>
          <a:lstStyle/>
          <a:p>
            <a:r>
              <a:rPr lang="it-IT" altLang="it-IT" sz="4000" smtClean="0"/>
              <a:t>Cenni di Anatomia e Fisiologia del distretto coronarico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descr="sforz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888" y="366713"/>
            <a:ext cx="5124450" cy="2962275"/>
          </a:xfrm>
          <a:prstGeom prst="rect">
            <a:avLst/>
          </a:prstGeom>
          <a:noFill/>
          <a:extLst>
            <a:ext uri="{909E8E84-426E-40DD-AFC4-6F175D3DCCD1}">
              <a14:hiddenFill xmlns:a14="http://schemas.microsoft.com/office/drawing/2010/main">
                <a:solidFill>
                  <a:srgbClr val="FFFFFF"/>
                </a:solidFill>
              </a14:hiddenFill>
            </a:ext>
          </a:extLst>
        </p:spPr>
      </p:pic>
      <p:pic>
        <p:nvPicPr>
          <p:cNvPr id="259075" name="Picture 3" descr="sforzo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400" y="3508375"/>
            <a:ext cx="5154613" cy="2847975"/>
          </a:xfrm>
          <a:prstGeom prst="rect">
            <a:avLst/>
          </a:prstGeom>
          <a:noFill/>
          <a:extLst>
            <a:ext uri="{909E8E84-426E-40DD-AFC4-6F175D3DCCD1}">
              <a14:hiddenFill xmlns:a14="http://schemas.microsoft.com/office/drawing/2010/main">
                <a:solidFill>
                  <a:srgbClr val="FFFFFF"/>
                </a:solidFill>
              </a14:hiddenFill>
            </a:ext>
          </a:extLst>
        </p:spPr>
      </p:pic>
      <p:sp>
        <p:nvSpPr>
          <p:cNvPr id="259076" name="Rectangle 4"/>
          <p:cNvSpPr>
            <a:spLocks noChangeArrowheads="1"/>
          </p:cNvSpPr>
          <p:nvPr/>
        </p:nvSpPr>
        <p:spPr bwMode="auto">
          <a:xfrm>
            <a:off x="384175" y="292100"/>
            <a:ext cx="276383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defRPr>
                <a:solidFill>
                  <a:schemeClr val="tx1"/>
                </a:solidFill>
                <a:latin typeface="News Gothic MT"/>
              </a:defRPr>
            </a:lvl1pPr>
            <a:lvl2pPr marL="571500" defTabSz="762000">
              <a:defRPr>
                <a:solidFill>
                  <a:schemeClr val="tx1"/>
                </a:solidFill>
                <a:latin typeface="News Gothic MT"/>
              </a:defRPr>
            </a:lvl2pPr>
            <a:lvl3pPr marL="1143000" defTabSz="762000">
              <a:defRPr>
                <a:solidFill>
                  <a:schemeClr val="tx1"/>
                </a:solidFill>
                <a:latin typeface="News Gothic MT"/>
              </a:defRPr>
            </a:lvl3pPr>
            <a:lvl4pPr marL="1714500" defTabSz="762000">
              <a:defRPr>
                <a:solidFill>
                  <a:schemeClr val="tx1"/>
                </a:solidFill>
                <a:latin typeface="News Gothic MT"/>
              </a:defRPr>
            </a:lvl4pPr>
            <a:lvl5pPr marL="2286000" defTabSz="762000">
              <a:defRPr>
                <a:solidFill>
                  <a:schemeClr val="tx1"/>
                </a:solidFill>
                <a:latin typeface="News Gothic MT"/>
              </a:defRPr>
            </a:lvl5pPr>
            <a:lvl6pPr marL="2743200" defTabSz="762000" fontAlgn="base">
              <a:spcBef>
                <a:spcPct val="0"/>
              </a:spcBef>
              <a:spcAft>
                <a:spcPct val="0"/>
              </a:spcAft>
              <a:defRPr>
                <a:solidFill>
                  <a:schemeClr val="tx1"/>
                </a:solidFill>
                <a:latin typeface="News Gothic MT"/>
              </a:defRPr>
            </a:lvl6pPr>
            <a:lvl7pPr marL="3200400" defTabSz="762000" fontAlgn="base">
              <a:spcBef>
                <a:spcPct val="0"/>
              </a:spcBef>
              <a:spcAft>
                <a:spcPct val="0"/>
              </a:spcAft>
              <a:defRPr>
                <a:solidFill>
                  <a:schemeClr val="tx1"/>
                </a:solidFill>
                <a:latin typeface="News Gothic MT"/>
              </a:defRPr>
            </a:lvl7pPr>
            <a:lvl8pPr marL="3657600" defTabSz="762000" fontAlgn="base">
              <a:spcBef>
                <a:spcPct val="0"/>
              </a:spcBef>
              <a:spcAft>
                <a:spcPct val="0"/>
              </a:spcAft>
              <a:defRPr>
                <a:solidFill>
                  <a:schemeClr val="tx1"/>
                </a:solidFill>
                <a:latin typeface="News Gothic MT"/>
              </a:defRPr>
            </a:lvl8pPr>
            <a:lvl9pPr marL="4114800" defTabSz="762000" fontAlgn="base">
              <a:spcBef>
                <a:spcPct val="0"/>
              </a:spcBef>
              <a:spcAft>
                <a:spcPct val="0"/>
              </a:spcAft>
              <a:defRPr>
                <a:solidFill>
                  <a:schemeClr val="tx1"/>
                </a:solidFill>
                <a:latin typeface="News Gothic MT"/>
              </a:defRPr>
            </a:lvl9pPr>
          </a:lstStyle>
          <a:p>
            <a:pPr eaLnBrk="0" hangingPunct="0"/>
            <a:r>
              <a:rPr lang="it-IT" altLang="it-IT" sz="3200" b="1" u="sng">
                <a:effectLst>
                  <a:outerShdw blurRad="38100" dist="38100" dir="2700000" algn="tl">
                    <a:srgbClr val="C0C0C0"/>
                  </a:outerShdw>
                </a:effectLst>
                <a:latin typeface="Times New Roman" pitchFamily="18" charset="0"/>
              </a:rPr>
              <a:t>Test da sforzo</a:t>
            </a:r>
          </a:p>
        </p:txBody>
      </p:sp>
      <p:pic>
        <p:nvPicPr>
          <p:cNvPr id="259077" name="Picture 5" descr="plac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 y="822325"/>
            <a:ext cx="21717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259078" name="Picture 6" descr="placca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50" y="4098925"/>
            <a:ext cx="2057400" cy="199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descr="corona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1317625"/>
            <a:ext cx="5715000" cy="4614863"/>
          </a:xfrm>
          <a:prstGeom prst="rect">
            <a:avLst/>
          </a:prstGeom>
          <a:noFill/>
          <a:extLst>
            <a:ext uri="{909E8E84-426E-40DD-AFC4-6F175D3DCCD1}">
              <a14:hiddenFill xmlns:a14="http://schemas.microsoft.com/office/drawing/2010/main">
                <a:solidFill>
                  <a:srgbClr val="FFFFFF"/>
                </a:solidFill>
              </a14:hiddenFill>
            </a:ext>
          </a:extLst>
        </p:spPr>
      </p:pic>
      <p:sp>
        <p:nvSpPr>
          <p:cNvPr id="262147" name="Rectangle 3"/>
          <p:cNvSpPr>
            <a:spLocks noChangeArrowheads="1"/>
          </p:cNvSpPr>
          <p:nvPr/>
        </p:nvSpPr>
        <p:spPr bwMode="auto">
          <a:xfrm>
            <a:off x="914400" y="228600"/>
            <a:ext cx="70088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3300"/>
              </a:buClr>
              <a:buFont typeface="Wingdings" pitchFamily="2" charset="2"/>
              <a:buNone/>
            </a:pPr>
            <a:r>
              <a:rPr lang="it-IT" altLang="it-IT" sz="2200" b="1">
                <a:latin typeface="Times New Roman" pitchFamily="18" charset="0"/>
              </a:rPr>
              <a:t>STUDIO  EMODINAMICO  E  CORONAROGRAFICO</a:t>
            </a:r>
          </a:p>
        </p:txBody>
      </p:sp>
      <p:pic>
        <p:nvPicPr>
          <p:cNvPr id="262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3213" y="1377950"/>
            <a:ext cx="1730375"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6863" y="3689350"/>
            <a:ext cx="1722437"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150" name="Line 6"/>
          <p:cNvSpPr>
            <a:spLocks noChangeShapeType="1"/>
          </p:cNvSpPr>
          <p:nvPr/>
        </p:nvSpPr>
        <p:spPr bwMode="auto">
          <a:xfrm flipH="1" flipV="1">
            <a:off x="7504113" y="1749425"/>
            <a:ext cx="212725" cy="274638"/>
          </a:xfrm>
          <a:prstGeom prst="line">
            <a:avLst/>
          </a:prstGeom>
          <a:noFill/>
          <a:ln w="38100">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2151" name="Text Box 7"/>
          <p:cNvSpPr txBox="1">
            <a:spLocks noChangeArrowheads="1"/>
          </p:cNvSpPr>
          <p:nvPr/>
        </p:nvSpPr>
        <p:spPr bwMode="auto">
          <a:xfrm>
            <a:off x="6908800" y="2063750"/>
            <a:ext cx="16541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400" b="1">
                <a:latin typeface="Tahoma" pitchFamily="34" charset="0"/>
              </a:rPr>
              <a:t>Occlusione </a:t>
            </a:r>
          </a:p>
          <a:p>
            <a:r>
              <a:rPr lang="it-IT" altLang="it-IT" sz="1400" b="1">
                <a:latin typeface="Tahoma" pitchFamily="34" charset="0"/>
              </a:rPr>
              <a:t>coronaria destra</a:t>
            </a:r>
          </a:p>
        </p:txBody>
      </p:sp>
      <p:sp>
        <p:nvSpPr>
          <p:cNvPr id="262152" name="Text Box 8"/>
          <p:cNvSpPr txBox="1">
            <a:spLocks noChangeArrowheads="1"/>
          </p:cNvSpPr>
          <p:nvPr/>
        </p:nvSpPr>
        <p:spPr bwMode="auto">
          <a:xfrm>
            <a:off x="6784975" y="4491038"/>
            <a:ext cx="2147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400" b="1">
                <a:latin typeface="Tahoma" pitchFamily="34" charset="0"/>
              </a:rPr>
              <a:t>Occlusione </a:t>
            </a:r>
          </a:p>
          <a:p>
            <a:r>
              <a:rPr lang="it-IT" altLang="it-IT" sz="1400" b="1">
                <a:latin typeface="Tahoma" pitchFamily="34" charset="0"/>
              </a:rPr>
              <a:t>coronaria circonflessa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2124075"/>
            <a:ext cx="358775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413" y="2124075"/>
            <a:ext cx="3595687" cy="366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3172" name="Line 4"/>
          <p:cNvSpPr>
            <a:spLocks noChangeShapeType="1"/>
          </p:cNvSpPr>
          <p:nvPr/>
        </p:nvSpPr>
        <p:spPr bwMode="auto">
          <a:xfrm flipH="1" flipV="1">
            <a:off x="2405063" y="2943225"/>
            <a:ext cx="212725" cy="274638"/>
          </a:xfrm>
          <a:prstGeom prst="line">
            <a:avLst/>
          </a:prstGeom>
          <a:noFill/>
          <a:ln w="38100">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3173" name="Text Box 5"/>
          <p:cNvSpPr txBox="1">
            <a:spLocks noChangeArrowheads="1"/>
          </p:cNvSpPr>
          <p:nvPr/>
        </p:nvSpPr>
        <p:spPr bwMode="auto">
          <a:xfrm>
            <a:off x="2652713" y="2997200"/>
            <a:ext cx="16541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400" b="1">
                <a:solidFill>
                  <a:schemeClr val="hlink"/>
                </a:solidFill>
                <a:latin typeface="Tahoma" pitchFamily="34" charset="0"/>
              </a:rPr>
              <a:t>Occlusione </a:t>
            </a:r>
          </a:p>
          <a:p>
            <a:r>
              <a:rPr lang="it-IT" altLang="it-IT" sz="1400" b="1">
                <a:solidFill>
                  <a:schemeClr val="hlink"/>
                </a:solidFill>
                <a:latin typeface="Tahoma" pitchFamily="34" charset="0"/>
              </a:rPr>
              <a:t>coronaria destra</a:t>
            </a:r>
          </a:p>
        </p:txBody>
      </p:sp>
      <p:sp>
        <p:nvSpPr>
          <p:cNvPr id="263174" name="Text Box 6"/>
          <p:cNvSpPr txBox="1">
            <a:spLocks noChangeArrowheads="1"/>
          </p:cNvSpPr>
          <p:nvPr/>
        </p:nvSpPr>
        <p:spPr bwMode="auto">
          <a:xfrm>
            <a:off x="6550025" y="3638550"/>
            <a:ext cx="2147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400" b="1">
                <a:solidFill>
                  <a:schemeClr val="hlink"/>
                </a:solidFill>
                <a:latin typeface="Tahoma" pitchFamily="34" charset="0"/>
              </a:rPr>
              <a:t>Occlusione </a:t>
            </a:r>
          </a:p>
          <a:p>
            <a:r>
              <a:rPr lang="it-IT" altLang="it-IT" sz="1400" b="1">
                <a:solidFill>
                  <a:schemeClr val="hlink"/>
                </a:solidFill>
                <a:latin typeface="Tahoma" pitchFamily="34" charset="0"/>
              </a:rPr>
              <a:t>coronaria circonflessa</a:t>
            </a:r>
          </a:p>
        </p:txBody>
      </p:sp>
      <p:sp>
        <p:nvSpPr>
          <p:cNvPr id="263175" name="Text Box 7"/>
          <p:cNvSpPr txBox="1">
            <a:spLocks noChangeArrowheads="1"/>
          </p:cNvSpPr>
          <p:nvPr/>
        </p:nvSpPr>
        <p:spPr bwMode="auto">
          <a:xfrm>
            <a:off x="2954338" y="712788"/>
            <a:ext cx="3997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3600" b="1">
                <a:latin typeface="Tahoma" pitchFamily="34" charset="0"/>
              </a:rPr>
              <a:t>Infarto Inferiore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2341563" y="179388"/>
            <a:ext cx="4783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latin typeface="Tahoma" pitchFamily="34" charset="0"/>
              </a:rPr>
              <a:t>La ricanalizzazione coronarica</a:t>
            </a:r>
          </a:p>
        </p:txBody>
      </p:sp>
      <p:sp>
        <p:nvSpPr>
          <p:cNvPr id="264195" name="Rectangle 3"/>
          <p:cNvSpPr>
            <a:spLocks noChangeArrowheads="1"/>
          </p:cNvSpPr>
          <p:nvPr/>
        </p:nvSpPr>
        <p:spPr bwMode="auto">
          <a:xfrm>
            <a:off x="268288" y="735013"/>
            <a:ext cx="3700462"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sz="2400">
                <a:latin typeface="Tahoma" pitchFamily="34" charset="0"/>
              </a:rPr>
              <a:t>Il ruolo eziopatogenetico dell’occlusione coronarica e il miglior esito prognostico della ricanalizzazione coronarica precoce sono stati ampiamente dimostrati e confermati da numerose ricerche. </a:t>
            </a:r>
          </a:p>
          <a:p>
            <a:pPr algn="ctr"/>
            <a:r>
              <a:rPr lang="it-IT" altLang="it-IT" sz="2400">
                <a:latin typeface="Tahoma" pitchFamily="34" charset="0"/>
              </a:rPr>
              <a:t>La ricanalizzazione coronarica può essere conseguita farmacologicamente o meccanicamente mediante PTCA o bypass aortocoronarico.</a:t>
            </a:r>
          </a:p>
        </p:txBody>
      </p:sp>
      <p:grpSp>
        <p:nvGrpSpPr>
          <p:cNvPr id="264196" name="Group 4"/>
          <p:cNvGrpSpPr>
            <a:grpSpLocks/>
          </p:cNvGrpSpPr>
          <p:nvPr/>
        </p:nvGrpSpPr>
        <p:grpSpPr bwMode="auto">
          <a:xfrm>
            <a:off x="4275138" y="1022350"/>
            <a:ext cx="3983037" cy="4765675"/>
            <a:chOff x="1344" y="480"/>
            <a:chExt cx="2939" cy="3504"/>
          </a:xfrm>
        </p:grpSpPr>
        <p:pic>
          <p:nvPicPr>
            <p:cNvPr id="264197" name="Picture 5" descr="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480"/>
              <a:ext cx="2939" cy="3504"/>
            </a:xfrm>
            <a:prstGeom prst="rect">
              <a:avLst/>
            </a:prstGeom>
            <a:solidFill>
              <a:srgbClr val="00CC00"/>
            </a:solidFill>
          </p:spPr>
        </p:pic>
        <p:sp>
          <p:nvSpPr>
            <p:cNvPr id="264198" name="Rectangle 6"/>
            <p:cNvSpPr>
              <a:spLocks noChangeArrowheads="1"/>
            </p:cNvSpPr>
            <p:nvPr/>
          </p:nvSpPr>
          <p:spPr bwMode="auto">
            <a:xfrm>
              <a:off x="2832" y="921"/>
              <a:ext cx="768" cy="231"/>
            </a:xfrm>
            <a:prstGeom prst="rect">
              <a:avLst/>
            </a:prstGeom>
            <a:solidFill>
              <a:srgbClr val="00CC00"/>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sz="1000" b="1">
                  <a:latin typeface="Tahoma" pitchFamily="34" charset="0"/>
                </a:rPr>
                <a:t>Arteria occlusa</a:t>
              </a:r>
            </a:p>
          </p:txBody>
        </p:sp>
        <p:sp>
          <p:nvSpPr>
            <p:cNvPr id="264199" name="Rectangle 7"/>
            <p:cNvSpPr>
              <a:spLocks noChangeArrowheads="1"/>
            </p:cNvSpPr>
            <p:nvPr/>
          </p:nvSpPr>
          <p:spPr bwMode="auto">
            <a:xfrm>
              <a:off x="1488" y="1888"/>
              <a:ext cx="624" cy="327"/>
            </a:xfrm>
            <a:prstGeom prst="rect">
              <a:avLst/>
            </a:prstGeom>
            <a:solidFill>
              <a:srgbClr val="00CC00"/>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100" b="1">
                  <a:latin typeface="Tahoma" pitchFamily="34" charset="0"/>
                </a:rPr>
                <a:t>Terapia</a:t>
              </a:r>
            </a:p>
            <a:p>
              <a:pPr algn="ctr"/>
              <a:r>
                <a:rPr lang="it-IT" altLang="it-IT" sz="1100" b="1">
                  <a:latin typeface="Tahoma" pitchFamily="34" charset="0"/>
                </a:rPr>
                <a:t> trombolitica</a:t>
              </a:r>
            </a:p>
          </p:txBody>
        </p:sp>
        <p:sp>
          <p:nvSpPr>
            <p:cNvPr id="264200" name="Rectangle 8"/>
            <p:cNvSpPr>
              <a:spLocks noChangeArrowheads="1"/>
            </p:cNvSpPr>
            <p:nvPr/>
          </p:nvSpPr>
          <p:spPr bwMode="auto">
            <a:xfrm>
              <a:off x="2112" y="1920"/>
              <a:ext cx="79" cy="96"/>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4201" name="Rectangle 9"/>
            <p:cNvSpPr>
              <a:spLocks noChangeArrowheads="1"/>
            </p:cNvSpPr>
            <p:nvPr/>
          </p:nvSpPr>
          <p:spPr bwMode="auto">
            <a:xfrm>
              <a:off x="1488" y="2640"/>
              <a:ext cx="657" cy="327"/>
            </a:xfrm>
            <a:prstGeom prst="rect">
              <a:avLst/>
            </a:prstGeom>
            <a:solidFill>
              <a:srgbClr val="00CC00"/>
            </a:solidFill>
            <a:ln>
              <a:noFill/>
            </a:ln>
            <a:effectLst/>
            <a:extLs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100" b="1">
                  <a:latin typeface="Tahoma" pitchFamily="34" charset="0"/>
                </a:rPr>
                <a:t>Angioplastica</a:t>
              </a:r>
            </a:p>
          </p:txBody>
        </p:sp>
        <p:sp>
          <p:nvSpPr>
            <p:cNvPr id="264202" name="Rectangle 10"/>
            <p:cNvSpPr>
              <a:spLocks noChangeArrowheads="1"/>
            </p:cNvSpPr>
            <p:nvPr/>
          </p:nvSpPr>
          <p:spPr bwMode="auto">
            <a:xfrm>
              <a:off x="1607" y="3319"/>
              <a:ext cx="492" cy="288"/>
            </a:xfrm>
            <a:prstGeom prst="rect">
              <a:avLst/>
            </a:prstGeom>
            <a:solidFill>
              <a:srgbClr val="00CC00"/>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100" b="1">
                  <a:latin typeface="Tahoma" pitchFamily="34" charset="0"/>
                </a:rPr>
                <a:t>Stent</a:t>
              </a:r>
            </a:p>
          </p:txBody>
        </p:sp>
        <p:sp>
          <p:nvSpPr>
            <p:cNvPr id="264203" name="Rectangle 11"/>
            <p:cNvSpPr>
              <a:spLocks noChangeArrowheads="1"/>
            </p:cNvSpPr>
            <p:nvPr/>
          </p:nvSpPr>
          <p:spPr bwMode="auto">
            <a:xfrm>
              <a:off x="3296" y="1758"/>
              <a:ext cx="808" cy="1466"/>
            </a:xfrm>
            <a:prstGeom prst="rect">
              <a:avLst/>
            </a:prstGeom>
            <a:solidFill>
              <a:srgbClr val="00CC00"/>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100" b="1">
                  <a:latin typeface="Tahoma" pitchFamily="34" charset="0"/>
                </a:rPr>
                <a:t>Scopi</a:t>
              </a:r>
            </a:p>
            <a:p>
              <a:pPr algn="ctr"/>
              <a:endParaRPr lang="it-IT" altLang="it-IT" sz="1100" b="1">
                <a:latin typeface="Tahoma" pitchFamily="34" charset="0"/>
              </a:endParaRPr>
            </a:p>
            <a:p>
              <a:pPr algn="ctr"/>
              <a:r>
                <a:rPr lang="it-IT" altLang="it-IT" sz="1100" b="1">
                  <a:latin typeface="Tahoma" pitchFamily="34" charset="0"/>
                </a:rPr>
                <a:t>Ristabilire</a:t>
              </a:r>
            </a:p>
            <a:p>
              <a:pPr algn="ctr"/>
              <a:r>
                <a:rPr lang="it-IT" altLang="it-IT" sz="1100" b="1">
                  <a:latin typeface="Tahoma" pitchFamily="34" charset="0"/>
                </a:rPr>
                <a:t>la pervietà</a:t>
              </a:r>
            </a:p>
            <a:p>
              <a:pPr algn="ctr"/>
              <a:r>
                <a:rPr lang="it-IT" altLang="it-IT" sz="1100" b="1">
                  <a:latin typeface="Tahoma" pitchFamily="34" charset="0"/>
                </a:rPr>
                <a:t>coronarica</a:t>
              </a:r>
            </a:p>
            <a:p>
              <a:pPr algn="ctr"/>
              <a:endParaRPr lang="it-IT" altLang="it-IT" sz="1100" b="1">
                <a:latin typeface="Tahoma" pitchFamily="34" charset="0"/>
              </a:endParaRPr>
            </a:p>
            <a:p>
              <a:pPr algn="ctr"/>
              <a:endParaRPr lang="it-IT" altLang="it-IT" sz="1100" b="1">
                <a:latin typeface="Tahoma" pitchFamily="34" charset="0"/>
              </a:endParaRPr>
            </a:p>
            <a:p>
              <a:pPr algn="ctr"/>
              <a:r>
                <a:rPr lang="it-IT" altLang="it-IT" sz="1100" b="1">
                  <a:latin typeface="Tahoma" pitchFamily="34" charset="0"/>
                </a:rPr>
                <a:t>Salvare</a:t>
              </a:r>
            </a:p>
            <a:p>
              <a:pPr algn="ctr"/>
              <a:r>
                <a:rPr lang="it-IT" altLang="it-IT" sz="1100" b="1">
                  <a:latin typeface="Tahoma" pitchFamily="34" charset="0"/>
                </a:rPr>
                <a:t>miocardio</a:t>
              </a:r>
            </a:p>
            <a:p>
              <a:pPr algn="ctr"/>
              <a:endParaRPr lang="it-IT" altLang="it-IT" sz="1100" b="1">
                <a:latin typeface="Tahoma" pitchFamily="34" charset="0"/>
              </a:endParaRPr>
            </a:p>
            <a:p>
              <a:pPr algn="ctr"/>
              <a:endParaRPr lang="it-IT" altLang="it-IT" sz="1100" b="1">
                <a:latin typeface="Tahoma" pitchFamily="34" charset="0"/>
              </a:endParaRPr>
            </a:p>
            <a:p>
              <a:pPr algn="ctr"/>
              <a:r>
                <a:rPr lang="it-IT" altLang="it-IT" sz="1100" b="1">
                  <a:latin typeface="Tahoma" pitchFamily="34" charset="0"/>
                </a:rPr>
                <a:t>Migliorare la</a:t>
              </a:r>
            </a:p>
            <a:p>
              <a:pPr algn="ctr"/>
              <a:r>
                <a:rPr lang="it-IT" altLang="it-IT" sz="1100" b="1">
                  <a:latin typeface="Tahoma" pitchFamily="34" charset="0"/>
                </a:rPr>
                <a:t>sopravvivenza</a:t>
              </a:r>
            </a:p>
            <a:p>
              <a:pPr algn="ctr"/>
              <a:endParaRPr lang="it-IT" altLang="it-IT" sz="1100" b="1">
                <a:latin typeface="Tahoma" pitchFamily="34" charset="0"/>
              </a:endParaRPr>
            </a:p>
          </p:txBody>
        </p:sp>
        <p:sp>
          <p:nvSpPr>
            <p:cNvPr id="264204" name="Rectangle 12"/>
            <p:cNvSpPr>
              <a:spLocks noChangeArrowheads="1"/>
            </p:cNvSpPr>
            <p:nvPr/>
          </p:nvSpPr>
          <p:spPr bwMode="auto">
            <a:xfrm>
              <a:off x="3298" y="1752"/>
              <a:ext cx="805" cy="126"/>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1100" b="1">
                  <a:solidFill>
                    <a:schemeClr val="bg1"/>
                  </a:solidFill>
                  <a:latin typeface="Tahoma" pitchFamily="34" charset="0"/>
                </a:rPr>
                <a:t>Scopi</a:t>
              </a: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2278063" y="573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sz="2400">
              <a:latin typeface="Times New Roman" pitchFamily="18" charset="0"/>
            </a:endParaRPr>
          </a:p>
        </p:txBody>
      </p:sp>
      <p:sp>
        <p:nvSpPr>
          <p:cNvPr id="266243" name="Rectangle 3"/>
          <p:cNvSpPr>
            <a:spLocks noChangeArrowheads="1"/>
          </p:cNvSpPr>
          <p:nvPr/>
        </p:nvSpPr>
        <p:spPr bwMode="auto">
          <a:xfrm>
            <a:off x="3586163" y="177800"/>
            <a:ext cx="2265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News Gothic MT"/>
              </a:defRPr>
            </a:lvl1pPr>
            <a:lvl2pPr>
              <a:defRPr>
                <a:solidFill>
                  <a:schemeClr val="tx1"/>
                </a:solidFill>
                <a:latin typeface="News Gothic MT"/>
              </a:defRPr>
            </a:lvl2pPr>
            <a:lvl3pPr>
              <a:defRPr>
                <a:solidFill>
                  <a:schemeClr val="tx1"/>
                </a:solidFill>
                <a:latin typeface="News Gothic MT"/>
              </a:defRPr>
            </a:lvl3pPr>
            <a:lvl4pPr>
              <a:defRPr>
                <a:solidFill>
                  <a:schemeClr val="tx1"/>
                </a:solidFill>
                <a:latin typeface="News Gothic MT"/>
              </a:defRPr>
            </a:lvl4pPr>
            <a:lvl5pPr>
              <a:defRPr>
                <a:solidFill>
                  <a:schemeClr val="tx1"/>
                </a:solidFill>
                <a:latin typeface="News Gothic MT"/>
              </a:defRPr>
            </a:lvl5pPr>
            <a:lvl6pPr marL="457200" fontAlgn="base">
              <a:spcBef>
                <a:spcPct val="0"/>
              </a:spcBef>
              <a:spcAft>
                <a:spcPct val="0"/>
              </a:spcAft>
              <a:defRPr>
                <a:solidFill>
                  <a:schemeClr val="tx1"/>
                </a:solidFill>
                <a:latin typeface="News Gothic MT"/>
              </a:defRPr>
            </a:lvl6pPr>
            <a:lvl7pPr marL="914400" fontAlgn="base">
              <a:spcBef>
                <a:spcPct val="0"/>
              </a:spcBef>
              <a:spcAft>
                <a:spcPct val="0"/>
              </a:spcAft>
              <a:defRPr>
                <a:solidFill>
                  <a:schemeClr val="tx1"/>
                </a:solidFill>
                <a:latin typeface="News Gothic MT"/>
              </a:defRPr>
            </a:lvl7pPr>
            <a:lvl8pPr marL="1371600" fontAlgn="base">
              <a:spcBef>
                <a:spcPct val="0"/>
              </a:spcBef>
              <a:spcAft>
                <a:spcPct val="0"/>
              </a:spcAft>
              <a:defRPr>
                <a:solidFill>
                  <a:schemeClr val="tx1"/>
                </a:solidFill>
                <a:latin typeface="News Gothic MT"/>
              </a:defRPr>
            </a:lvl8pPr>
            <a:lvl9pPr marL="1828800" fontAlgn="base">
              <a:spcBef>
                <a:spcPct val="0"/>
              </a:spcBef>
              <a:spcAft>
                <a:spcPct val="0"/>
              </a:spcAft>
              <a:defRPr>
                <a:solidFill>
                  <a:schemeClr val="tx1"/>
                </a:solidFill>
                <a:latin typeface="News Gothic MT"/>
              </a:defRPr>
            </a:lvl9pPr>
          </a:lstStyle>
          <a:p>
            <a:pPr algn="ctr" defTabSz="914400"/>
            <a:r>
              <a:rPr lang="it-IT" altLang="it-IT" sz="2000" b="1">
                <a:latin typeface="Tahoma" pitchFamily="34" charset="0"/>
                <a:cs typeface="Times New Roman" pitchFamily="18" charset="0"/>
              </a:rPr>
              <a:t>Angioplastica </a:t>
            </a:r>
          </a:p>
        </p:txBody>
      </p:sp>
      <p:sp>
        <p:nvSpPr>
          <p:cNvPr id="266244" name="Rectangle 4"/>
          <p:cNvSpPr>
            <a:spLocks noChangeArrowheads="1"/>
          </p:cNvSpPr>
          <p:nvPr/>
        </p:nvSpPr>
        <p:spPr bwMode="auto">
          <a:xfrm>
            <a:off x="247650" y="771525"/>
            <a:ext cx="8650288"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1600">
                <a:latin typeface="Tahoma" pitchFamily="34" charset="0"/>
                <a:cs typeface="Times New Roman" pitchFamily="18" charset="0"/>
              </a:rPr>
              <a:t>In centri con notevole esperienza di PTCA e con la possibilità di poterla attuale velocemente perché vi è uno staff addestrato disponibile 24 ore su 24, la prodeura, come prima scelta, sembra offrire vantaggi non trascurabili soprattutto in particolari situazioni: controindicazioni alla fibrinolisi, infarto miocardio con segni di insufficienza del ventricolo sinistro o esteso. Il ricorso all’impianto di stent coronarico sembra rendere più stabile il risultato conseguito con l’angioplastica semplice. </a:t>
            </a:r>
          </a:p>
          <a:p>
            <a:pPr algn="just" eaLnBrk="0" hangingPunct="0"/>
            <a:r>
              <a:rPr lang="it-IT" altLang="it-IT" sz="1600">
                <a:latin typeface="Tahoma" pitchFamily="34" charset="0"/>
                <a:cs typeface="Times New Roman" pitchFamily="18" charset="0"/>
              </a:rPr>
              <a:t>La PTCA primaria consegue una percentuale di successi, in termini di ricanalizzazione e di miglior flusso coronarico (TIMI 3), superiore alla fibrinolisi e in tempi più brevi di circa 30 minuti.</a:t>
            </a:r>
          </a:p>
          <a:p>
            <a:pPr algn="just" eaLnBrk="0" hangingPunct="0"/>
            <a:r>
              <a:rPr lang="it-IT" altLang="it-IT" sz="1600">
                <a:latin typeface="Tahoma" pitchFamily="34" charset="0"/>
                <a:cs typeface="Times New Roman" pitchFamily="18" charset="0"/>
              </a:rPr>
              <a:t>La PTCA può essere effettuata con efficacia anche in seconda battuta, qualora la fibrinolisi non abbia avuto successo (PTCA di soccorso).</a:t>
            </a:r>
            <a:endParaRPr lang="it-IT" altLang="it-IT" sz="1600">
              <a:latin typeface="Tahoma" pitchFamily="34" charset="0"/>
            </a:endParaRPr>
          </a:p>
        </p:txBody>
      </p:sp>
      <p:pic>
        <p:nvPicPr>
          <p:cNvPr id="266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3956050"/>
            <a:ext cx="2636838"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6438" y="3967163"/>
            <a:ext cx="2641600"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388" y="3956050"/>
            <a:ext cx="2636837"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266" name="Group 2"/>
          <p:cNvGrpSpPr>
            <a:grpSpLocks/>
          </p:cNvGrpSpPr>
          <p:nvPr/>
        </p:nvGrpSpPr>
        <p:grpSpPr bwMode="auto">
          <a:xfrm>
            <a:off x="614363" y="1225550"/>
            <a:ext cx="7983537" cy="4252913"/>
            <a:chOff x="1148" y="1457"/>
            <a:chExt cx="2008" cy="1133"/>
          </a:xfrm>
        </p:grpSpPr>
        <p:pic>
          <p:nvPicPr>
            <p:cNvPr id="267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 y="1457"/>
              <a:ext cx="1013" cy="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 y="1472"/>
              <a:ext cx="1027" cy="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7269" name="Text Box 5"/>
          <p:cNvSpPr txBox="1">
            <a:spLocks noChangeArrowheads="1"/>
          </p:cNvSpPr>
          <p:nvPr/>
        </p:nvSpPr>
        <p:spPr bwMode="auto">
          <a:xfrm>
            <a:off x="1454150" y="471488"/>
            <a:ext cx="557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latin typeface="Tahoma" pitchFamily="34" charset="0"/>
              </a:rPr>
              <a:t>Angioplastica coronarica e stenting</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258763" y="276225"/>
            <a:ext cx="2982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News Gothic MT"/>
              </a:defRPr>
            </a:lvl1pPr>
            <a:lvl2pPr>
              <a:defRPr>
                <a:solidFill>
                  <a:schemeClr val="tx1"/>
                </a:solidFill>
                <a:latin typeface="News Gothic MT"/>
              </a:defRPr>
            </a:lvl2pPr>
            <a:lvl3pPr>
              <a:defRPr>
                <a:solidFill>
                  <a:schemeClr val="tx1"/>
                </a:solidFill>
                <a:latin typeface="News Gothic MT"/>
              </a:defRPr>
            </a:lvl3pPr>
            <a:lvl4pPr>
              <a:defRPr>
                <a:solidFill>
                  <a:schemeClr val="tx1"/>
                </a:solidFill>
                <a:latin typeface="News Gothic MT"/>
              </a:defRPr>
            </a:lvl4pPr>
            <a:lvl5pPr>
              <a:defRPr>
                <a:solidFill>
                  <a:schemeClr val="tx1"/>
                </a:solidFill>
                <a:latin typeface="News Gothic MT"/>
              </a:defRPr>
            </a:lvl5pPr>
            <a:lvl6pPr marL="457200" fontAlgn="base">
              <a:spcBef>
                <a:spcPct val="0"/>
              </a:spcBef>
              <a:spcAft>
                <a:spcPct val="0"/>
              </a:spcAft>
              <a:defRPr>
                <a:solidFill>
                  <a:schemeClr val="tx1"/>
                </a:solidFill>
                <a:latin typeface="News Gothic MT"/>
              </a:defRPr>
            </a:lvl6pPr>
            <a:lvl7pPr marL="914400" fontAlgn="base">
              <a:spcBef>
                <a:spcPct val="0"/>
              </a:spcBef>
              <a:spcAft>
                <a:spcPct val="0"/>
              </a:spcAft>
              <a:defRPr>
                <a:solidFill>
                  <a:schemeClr val="tx1"/>
                </a:solidFill>
                <a:latin typeface="News Gothic MT"/>
              </a:defRPr>
            </a:lvl7pPr>
            <a:lvl8pPr marL="1371600" fontAlgn="base">
              <a:spcBef>
                <a:spcPct val="0"/>
              </a:spcBef>
              <a:spcAft>
                <a:spcPct val="0"/>
              </a:spcAft>
              <a:defRPr>
                <a:solidFill>
                  <a:schemeClr val="tx1"/>
                </a:solidFill>
                <a:latin typeface="News Gothic MT"/>
              </a:defRPr>
            </a:lvl8pPr>
            <a:lvl9pPr marL="1828800" fontAlgn="base">
              <a:spcBef>
                <a:spcPct val="0"/>
              </a:spcBef>
              <a:spcAft>
                <a:spcPct val="0"/>
              </a:spcAft>
              <a:defRPr>
                <a:solidFill>
                  <a:schemeClr val="tx1"/>
                </a:solidFill>
                <a:latin typeface="News Gothic MT"/>
              </a:defRPr>
            </a:lvl9pPr>
          </a:lstStyle>
          <a:p>
            <a:pPr algn="ctr" defTabSz="914400"/>
            <a:r>
              <a:rPr lang="it-IT" altLang="it-IT" sz="2000" b="1">
                <a:latin typeface="Tahoma" pitchFamily="34" charset="0"/>
                <a:cs typeface="Times New Roman" pitchFamily="18" charset="0"/>
              </a:rPr>
              <a:t>Bypass aortocoronarico </a:t>
            </a:r>
          </a:p>
        </p:txBody>
      </p:sp>
      <p:sp>
        <p:nvSpPr>
          <p:cNvPr id="268291" name="Rectangle 3"/>
          <p:cNvSpPr>
            <a:spLocks noChangeArrowheads="1"/>
          </p:cNvSpPr>
          <p:nvPr/>
        </p:nvSpPr>
        <p:spPr bwMode="auto">
          <a:xfrm>
            <a:off x="195263" y="1457325"/>
            <a:ext cx="225107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1600">
                <a:latin typeface="Tahoma" pitchFamily="34" charset="0"/>
                <a:cs typeface="Times New Roman" pitchFamily="18" charset="0"/>
              </a:rPr>
              <a:t>L’intervento chirurgico di rivascolarizzazione coronaria deve essere praticato in presenza di complicanze cliniche minacciose per la vita del paziente (shock cardiogeno, severa disfunzione della valvola mitrale, rottura del setto interventricolare, persistenza o recidiva di angina nonostante appropriata terapia medica).</a:t>
            </a:r>
          </a:p>
          <a:p>
            <a:pPr eaLnBrk="0" hangingPunct="0"/>
            <a:endParaRPr lang="it-IT" altLang="it-IT" sz="1600">
              <a:latin typeface="Tahoma" pitchFamily="34" charset="0"/>
            </a:endParaRPr>
          </a:p>
        </p:txBody>
      </p:sp>
      <p:pic>
        <p:nvPicPr>
          <p:cNvPr id="268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150" y="371475"/>
            <a:ext cx="368458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538" y="3976688"/>
            <a:ext cx="235267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1325" y="3956050"/>
            <a:ext cx="2103438"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2093913" y="412750"/>
            <a:ext cx="6040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u="sng">
                <a:latin typeface="Tahoma" pitchFamily="34" charset="0"/>
              </a:rPr>
              <a:t>COMPLICANZE DELL’ IMA ST ELEVATO</a:t>
            </a:r>
          </a:p>
        </p:txBody>
      </p:sp>
      <p:sp>
        <p:nvSpPr>
          <p:cNvPr id="270339" name="Text Box 3"/>
          <p:cNvSpPr txBox="1">
            <a:spLocks noChangeArrowheads="1"/>
          </p:cNvSpPr>
          <p:nvPr/>
        </p:nvSpPr>
        <p:spPr bwMode="auto">
          <a:xfrm>
            <a:off x="773113" y="1460500"/>
            <a:ext cx="751522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latin typeface="Tahoma" pitchFamily="34" charset="0"/>
              </a:rPr>
              <a:t>Angina post-infartuale e ischemia</a:t>
            </a:r>
          </a:p>
          <a:p>
            <a:r>
              <a:rPr lang="it-IT" altLang="it-IT">
                <a:latin typeface="Tahoma" pitchFamily="34" charset="0"/>
              </a:rPr>
              <a:t>Scompenso cardiaco</a:t>
            </a:r>
          </a:p>
          <a:p>
            <a:r>
              <a:rPr lang="it-IT" altLang="it-IT">
                <a:latin typeface="Tahoma" pitchFamily="34" charset="0"/>
              </a:rPr>
              <a:t>Shock cardiogeno</a:t>
            </a:r>
          </a:p>
          <a:p>
            <a:r>
              <a:rPr lang="it-IT" altLang="it-IT">
                <a:latin typeface="Tahoma" pitchFamily="34" charset="0"/>
              </a:rPr>
              <a:t>Aneurisma post-infartuale</a:t>
            </a:r>
          </a:p>
          <a:p>
            <a:r>
              <a:rPr lang="it-IT" altLang="it-IT">
                <a:latin typeface="Tahoma" pitchFamily="34" charset="0"/>
              </a:rPr>
              <a:t>Trombosi endoventricolare ed embolia sistemica</a:t>
            </a:r>
          </a:p>
          <a:p>
            <a:r>
              <a:rPr lang="it-IT" altLang="it-IT">
                <a:latin typeface="Tahoma" pitchFamily="34" charset="0"/>
              </a:rPr>
              <a:t>Aritmie della fase acuta (fibrillazione ventricolare ed fibrillazione atriale)</a:t>
            </a:r>
          </a:p>
          <a:p>
            <a:r>
              <a:rPr lang="it-IT" altLang="it-IT">
                <a:latin typeface="Tahoma" pitchFamily="34" charset="0"/>
              </a:rPr>
              <a:t>Aritmie della fase subacuta e cronica (tachicardia ventricolare sostenuta)</a:t>
            </a:r>
          </a:p>
          <a:p>
            <a:r>
              <a:rPr lang="it-IT" altLang="it-IT">
                <a:latin typeface="Tahoma" pitchFamily="34" charset="0"/>
              </a:rPr>
              <a:t>Disturbi della conduzione ventricolare (BAV)</a:t>
            </a:r>
          </a:p>
          <a:p>
            <a:r>
              <a:rPr lang="it-IT" altLang="it-IT">
                <a:latin typeface="Tahoma" pitchFamily="34" charset="0"/>
              </a:rPr>
              <a:t>Pericardite</a:t>
            </a:r>
          </a:p>
          <a:p>
            <a:r>
              <a:rPr lang="it-IT" altLang="it-IT">
                <a:latin typeface="Tahoma" pitchFamily="34" charset="0"/>
              </a:rPr>
              <a:t>Complicanze meccaniche (insufficienza mitralica acuta)</a:t>
            </a:r>
          </a:p>
          <a:p>
            <a:r>
              <a:rPr lang="it-IT" altLang="it-IT">
                <a:latin typeface="Tahoma" pitchFamily="34" charset="0"/>
              </a:rPr>
              <a:t>Rottura di cuore (parete libera, setto interventricolare, m. papillare)</a:t>
            </a:r>
          </a:p>
          <a:p>
            <a:r>
              <a:rPr lang="it-IT" altLang="it-IT">
                <a:latin typeface="Tahoma" pitchFamily="34" charset="0"/>
              </a:rPr>
              <a:t>Infarto del ventricolo destro</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233363" y="173038"/>
            <a:ext cx="835183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2000">
                <a:solidFill>
                  <a:srgbClr val="FF3300"/>
                </a:solidFill>
                <a:latin typeface="Tahoma" pitchFamily="34" charset="0"/>
              </a:rPr>
              <a:t>ANEURISMA POST-INFARTUALE</a:t>
            </a:r>
          </a:p>
          <a:p>
            <a:pPr algn="ctr"/>
            <a:endParaRPr lang="it-IT" altLang="it-IT" sz="2000">
              <a:latin typeface="Tahoma" pitchFamily="34" charset="0"/>
            </a:endParaRPr>
          </a:p>
          <a:p>
            <a:pPr algn="ctr"/>
            <a:r>
              <a:rPr lang="it-IT" altLang="it-IT" sz="2000">
                <a:latin typeface="Tahoma" pitchFamily="34" charset="0"/>
              </a:rPr>
              <a:t>L’aneurisma è una regione infartuata che ha un movimento discinetico</a:t>
            </a:r>
          </a:p>
          <a:p>
            <a:pPr algn="ctr"/>
            <a:r>
              <a:rPr lang="it-IT" altLang="it-IT" sz="2000">
                <a:latin typeface="Tahoma" pitchFamily="34" charset="0"/>
              </a:rPr>
              <a:t>Cioè si estroflette (bulge) sia in sistole che in diastole. Di solito consegue</a:t>
            </a:r>
          </a:p>
          <a:p>
            <a:pPr algn="ctr"/>
            <a:r>
              <a:rPr lang="it-IT" altLang="it-IT" sz="2000">
                <a:latin typeface="Tahoma" pitchFamily="34" charset="0"/>
              </a:rPr>
              <a:t>ad un ampio infarto della regione anteriore.</a:t>
            </a:r>
          </a:p>
        </p:txBody>
      </p:sp>
      <p:grpSp>
        <p:nvGrpSpPr>
          <p:cNvPr id="313347" name="Group 3"/>
          <p:cNvGrpSpPr>
            <a:grpSpLocks/>
          </p:cNvGrpSpPr>
          <p:nvPr/>
        </p:nvGrpSpPr>
        <p:grpSpPr bwMode="auto">
          <a:xfrm>
            <a:off x="2271713" y="2035175"/>
            <a:ext cx="4167187" cy="3973513"/>
            <a:chOff x="1239" y="426"/>
            <a:chExt cx="3298" cy="3464"/>
          </a:xfrm>
        </p:grpSpPr>
        <p:pic>
          <p:nvPicPr>
            <p:cNvPr id="313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 y="459"/>
              <a:ext cx="3250" cy="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349" name="Rectangle 5"/>
            <p:cNvSpPr>
              <a:spLocks noChangeArrowheads="1"/>
            </p:cNvSpPr>
            <p:nvPr/>
          </p:nvSpPr>
          <p:spPr bwMode="auto">
            <a:xfrm>
              <a:off x="4371" y="426"/>
              <a:ext cx="166" cy="34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Box 2"/>
          <p:cNvSpPr txBox="1">
            <a:spLocks noChangeArrowheads="1"/>
          </p:cNvSpPr>
          <p:nvPr/>
        </p:nvSpPr>
        <p:spPr bwMode="auto">
          <a:xfrm>
            <a:off x="174625" y="427038"/>
            <a:ext cx="82804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2000">
                <a:solidFill>
                  <a:srgbClr val="FF3300"/>
                </a:solidFill>
                <a:latin typeface="Tahoma" pitchFamily="34" charset="0"/>
              </a:rPr>
              <a:t>ARITMIE DELLA FASE ACUTA</a:t>
            </a:r>
          </a:p>
          <a:p>
            <a:pPr algn="ctr"/>
            <a:endParaRPr lang="it-IT" altLang="it-IT" sz="2000">
              <a:solidFill>
                <a:srgbClr val="FF3300"/>
              </a:solidFill>
              <a:latin typeface="Tahoma" pitchFamily="34" charset="0"/>
            </a:endParaRPr>
          </a:p>
          <a:p>
            <a:pPr algn="ctr"/>
            <a:r>
              <a:rPr lang="it-IT" altLang="it-IT" sz="2000">
                <a:latin typeface="Tahoma" pitchFamily="34" charset="0"/>
              </a:rPr>
              <a:t>La fibrillazione ventricolare complica l’infarto nella sua fase iniziale e </a:t>
            </a:r>
          </a:p>
          <a:p>
            <a:pPr algn="ctr"/>
            <a:r>
              <a:rPr lang="it-IT" altLang="it-IT" sz="2000">
                <a:latin typeface="Tahoma" pitchFamily="34" charset="0"/>
              </a:rPr>
              <a:t>il rischio di morte improvvisa nelle prime ore dell’ IMA dipende quasi</a:t>
            </a:r>
          </a:p>
          <a:p>
            <a:pPr algn="ctr"/>
            <a:r>
              <a:rPr lang="it-IT" altLang="it-IT" sz="2000">
                <a:latin typeface="Tahoma" pitchFamily="34" charset="0"/>
              </a:rPr>
              <a:t>sempre dall’insorgenza di questa aritmia nella fase pre-ospedaliera.</a:t>
            </a:r>
          </a:p>
          <a:p>
            <a:pPr algn="ctr"/>
            <a:r>
              <a:rPr lang="it-IT" altLang="it-IT" sz="2000">
                <a:latin typeface="Tahoma" pitchFamily="34" charset="0"/>
              </a:rPr>
              <a:t>La diffusione delle unità coronariche ha ridotto la morte aritmica dei</a:t>
            </a:r>
          </a:p>
          <a:p>
            <a:pPr algn="ctr"/>
            <a:r>
              <a:rPr lang="it-IT" altLang="it-IT" sz="2000">
                <a:latin typeface="Tahoma" pitchFamily="34" charset="0"/>
              </a:rPr>
              <a:t>pazienti ospedalizzati.</a:t>
            </a:r>
          </a:p>
          <a:p>
            <a:pPr algn="ctr"/>
            <a:endParaRPr lang="it-IT" altLang="it-IT" sz="2000">
              <a:latin typeface="Tahoma" pitchFamily="34" charset="0"/>
            </a:endParaRPr>
          </a:p>
          <a:p>
            <a:pPr algn="ctr"/>
            <a:r>
              <a:rPr lang="it-IT" altLang="it-IT" sz="2000">
                <a:latin typeface="Tahoma" pitchFamily="34" charset="0"/>
              </a:rPr>
              <a:t>La fibrillazione atriale è una complicanza relativamente frequente</a:t>
            </a:r>
          </a:p>
          <a:p>
            <a:pPr algn="ctr"/>
            <a:r>
              <a:rPr lang="it-IT" altLang="it-IT" sz="2000">
                <a:latin typeface="Tahoma" pitchFamily="34" charset="0"/>
              </a:rPr>
              <a:t>nella fase acuta dell’ IMA e può essere presente all’ingresso o</a:t>
            </a:r>
          </a:p>
          <a:p>
            <a:pPr algn="ctr"/>
            <a:r>
              <a:rPr lang="it-IT" altLang="it-IT" sz="2000">
                <a:latin typeface="Tahoma" pitchFamily="34" charset="0"/>
              </a:rPr>
              <a:t>comparire durante l’ospedalizzazione. Si correla con una coronaropatia</a:t>
            </a:r>
          </a:p>
          <a:p>
            <a:pPr algn="ctr"/>
            <a:r>
              <a:rPr lang="it-IT" altLang="it-IT" sz="2000">
                <a:latin typeface="Tahoma" pitchFamily="34" charset="0"/>
              </a:rPr>
              <a:t>più grave e diffusa, con la comparsa di scompenso, rappresenta</a:t>
            </a:r>
          </a:p>
          <a:p>
            <a:pPr algn="ctr"/>
            <a:r>
              <a:rPr lang="it-IT" altLang="it-IT" sz="2000">
                <a:latin typeface="Tahoma" pitchFamily="34" charset="0"/>
              </a:rPr>
              <a:t>un fattore di rischio per l’ictus cerebrale ischemico e un fattore</a:t>
            </a:r>
          </a:p>
          <a:p>
            <a:pPr algn="ctr"/>
            <a:r>
              <a:rPr lang="it-IT" altLang="it-IT" sz="2000">
                <a:latin typeface="Tahoma" pitchFamily="34" charset="0"/>
              </a:rPr>
              <a:t>predittivo indipendente di mortalità precoce e tardiva.</a:t>
            </a:r>
          </a:p>
          <a:p>
            <a:pPr algn="ctr"/>
            <a:r>
              <a:rPr lang="it-IT" altLang="it-IT" sz="2000">
                <a:latin typeface="Tahoma" pitchFamily="34" charset="0"/>
              </a:rPr>
              <a:t>Il trattamento si basa sul controllo della frequenza cardiaca con</a:t>
            </a:r>
          </a:p>
          <a:p>
            <a:pPr algn="ctr"/>
            <a:r>
              <a:rPr lang="it-IT" altLang="it-IT" sz="2000">
                <a:latin typeface="Tahoma" pitchFamily="34" charset="0"/>
              </a:rPr>
              <a:t>betabloccanti e/o digitale, sulla rimozione delle cause predisponenti</a:t>
            </a:r>
          </a:p>
          <a:p>
            <a:pPr algn="ctr"/>
            <a:r>
              <a:rPr lang="it-IT" altLang="it-IT" sz="2000">
                <a:latin typeface="Tahoma" pitchFamily="34" charset="0"/>
              </a:rPr>
              <a:t>e sulla cardioversione farmacologica con amiodarone (bolo + infusione).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563" y="720725"/>
            <a:ext cx="483235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 Box 3"/>
          <p:cNvSpPr txBox="1">
            <a:spLocks noChangeArrowheads="1"/>
          </p:cNvSpPr>
          <p:nvPr/>
        </p:nvSpPr>
        <p:spPr bwMode="auto">
          <a:xfrm>
            <a:off x="3613150" y="365125"/>
            <a:ext cx="874713" cy="45720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eaLnBrk="0" hangingPunct="0"/>
            <a:r>
              <a:rPr lang="it-IT" altLang="it-IT" sz="2400" b="1">
                <a:solidFill>
                  <a:srgbClr val="000066"/>
                </a:solidFill>
              </a:rPr>
              <a:t>Aorta</a:t>
            </a:r>
          </a:p>
        </p:txBody>
      </p:sp>
      <p:sp>
        <p:nvSpPr>
          <p:cNvPr id="28675" name="Text Box 4"/>
          <p:cNvSpPr txBox="1">
            <a:spLocks noChangeArrowheads="1"/>
          </p:cNvSpPr>
          <p:nvPr/>
        </p:nvSpPr>
        <p:spPr bwMode="auto">
          <a:xfrm>
            <a:off x="1241425" y="1076325"/>
            <a:ext cx="1835150" cy="45720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eaLnBrk="0" hangingPunct="0"/>
            <a:r>
              <a:rPr lang="it-IT" altLang="it-IT" sz="2400" b="1">
                <a:solidFill>
                  <a:srgbClr val="000066"/>
                </a:solidFill>
              </a:rPr>
              <a:t>Coronaria dx</a:t>
            </a:r>
          </a:p>
        </p:txBody>
      </p:sp>
      <p:sp>
        <p:nvSpPr>
          <p:cNvPr id="28676" name="Text Box 5"/>
          <p:cNvSpPr txBox="1">
            <a:spLocks noChangeArrowheads="1"/>
          </p:cNvSpPr>
          <p:nvPr/>
        </p:nvSpPr>
        <p:spPr bwMode="auto">
          <a:xfrm>
            <a:off x="5881688" y="565150"/>
            <a:ext cx="1833562" cy="45720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eaLnBrk="0" hangingPunct="0"/>
            <a:r>
              <a:rPr lang="it-IT" altLang="it-IT" sz="2400" b="1">
                <a:solidFill>
                  <a:srgbClr val="000066"/>
                </a:solidFill>
              </a:rPr>
              <a:t>Coronaria sn</a:t>
            </a:r>
          </a:p>
        </p:txBody>
      </p:sp>
      <p:sp>
        <p:nvSpPr>
          <p:cNvPr id="28677" name="Text Box 6"/>
          <p:cNvSpPr txBox="1">
            <a:spLocks noChangeArrowheads="1"/>
          </p:cNvSpPr>
          <p:nvPr/>
        </p:nvSpPr>
        <p:spPr bwMode="auto">
          <a:xfrm>
            <a:off x="6399213" y="3344863"/>
            <a:ext cx="1790700" cy="45720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eaLnBrk="0" hangingPunct="0"/>
            <a:r>
              <a:rPr lang="it-IT" altLang="it-IT" sz="2400" b="1">
                <a:solidFill>
                  <a:srgbClr val="000066"/>
                </a:solidFill>
              </a:rPr>
              <a:t>Circonflessa</a:t>
            </a:r>
          </a:p>
        </p:txBody>
      </p:sp>
      <p:sp>
        <p:nvSpPr>
          <p:cNvPr id="28678" name="Text Box 7"/>
          <p:cNvSpPr txBox="1">
            <a:spLocks noChangeArrowheads="1"/>
          </p:cNvSpPr>
          <p:nvPr/>
        </p:nvSpPr>
        <p:spPr bwMode="auto">
          <a:xfrm>
            <a:off x="5710238" y="1509713"/>
            <a:ext cx="1776412" cy="822325"/>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pPr algn="ctr" eaLnBrk="0" hangingPunct="0"/>
            <a:r>
              <a:rPr lang="it-IT" altLang="it-IT" sz="2400" b="1">
                <a:solidFill>
                  <a:srgbClr val="000066"/>
                </a:solidFill>
              </a:rPr>
              <a:t>Discendente</a:t>
            </a:r>
          </a:p>
          <a:p>
            <a:pPr algn="ctr" eaLnBrk="0" hangingPunct="0"/>
            <a:r>
              <a:rPr lang="it-IT" altLang="it-IT" sz="2400" b="1">
                <a:solidFill>
                  <a:srgbClr val="000066"/>
                </a:solidFill>
              </a:rPr>
              <a:t>anteriore</a:t>
            </a:r>
          </a:p>
        </p:txBody>
      </p:sp>
      <p:sp>
        <p:nvSpPr>
          <p:cNvPr id="28679" name="Line 8"/>
          <p:cNvSpPr>
            <a:spLocks noChangeShapeType="1"/>
          </p:cNvSpPr>
          <p:nvPr/>
        </p:nvSpPr>
        <p:spPr bwMode="auto">
          <a:xfrm rot="10756880" flipV="1">
            <a:off x="5168900" y="1935163"/>
            <a:ext cx="928688" cy="517525"/>
          </a:xfrm>
          <a:prstGeom prst="line">
            <a:avLst/>
          </a:prstGeom>
          <a:noFill/>
          <a:ln w="28575">
            <a:solidFill>
              <a:srgbClr val="000000"/>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it-IT"/>
          </a:p>
        </p:txBody>
      </p:sp>
      <p:sp>
        <p:nvSpPr>
          <p:cNvPr id="28680" name="Freeform 9"/>
          <p:cNvSpPr>
            <a:spLocks/>
          </p:cNvSpPr>
          <p:nvPr/>
        </p:nvSpPr>
        <p:spPr bwMode="auto">
          <a:xfrm>
            <a:off x="5788025" y="2727325"/>
            <a:ext cx="746125" cy="587375"/>
          </a:xfrm>
          <a:custGeom>
            <a:avLst/>
            <a:gdLst>
              <a:gd name="T0" fmla="*/ 746125 w 509"/>
              <a:gd name="T1" fmla="*/ 587375 h 370"/>
              <a:gd name="T2" fmla="*/ 0 w 509"/>
              <a:gd name="T3" fmla="*/ 0 h 370"/>
              <a:gd name="T4" fmla="*/ 0 60000 65536"/>
              <a:gd name="T5" fmla="*/ 0 60000 65536"/>
              <a:gd name="T6" fmla="*/ 0 w 509"/>
              <a:gd name="T7" fmla="*/ 0 h 370"/>
              <a:gd name="T8" fmla="*/ 509 w 509"/>
              <a:gd name="T9" fmla="*/ 370 h 370"/>
            </a:gdLst>
            <a:ahLst/>
            <a:cxnLst>
              <a:cxn ang="T4">
                <a:pos x="T0" y="T1"/>
              </a:cxn>
              <a:cxn ang="T5">
                <a:pos x="T2" y="T3"/>
              </a:cxn>
            </a:cxnLst>
            <a:rect l="T6" t="T7" r="T8" b="T9"/>
            <a:pathLst>
              <a:path w="509" h="370">
                <a:moveTo>
                  <a:pt x="509" y="370"/>
                </a:moveTo>
                <a:lnTo>
                  <a:pt x="0" y="0"/>
                </a:lnTo>
              </a:path>
            </a:pathLst>
          </a:custGeom>
          <a:noFill/>
          <a:ln w="28575">
            <a:solidFill>
              <a:srgbClr val="00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28681" name="Line 10"/>
          <p:cNvSpPr>
            <a:spLocks noChangeShapeType="1"/>
          </p:cNvSpPr>
          <p:nvPr/>
        </p:nvSpPr>
        <p:spPr bwMode="auto">
          <a:xfrm rot="10756880" flipV="1">
            <a:off x="5049838" y="982663"/>
            <a:ext cx="928687" cy="517525"/>
          </a:xfrm>
          <a:prstGeom prst="line">
            <a:avLst/>
          </a:prstGeom>
          <a:noFill/>
          <a:ln w="28575">
            <a:solidFill>
              <a:srgbClr val="000000"/>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it-IT"/>
          </a:p>
        </p:txBody>
      </p:sp>
      <p:sp>
        <p:nvSpPr>
          <p:cNvPr id="28682" name="Freeform 11"/>
          <p:cNvSpPr>
            <a:spLocks/>
          </p:cNvSpPr>
          <p:nvPr/>
        </p:nvSpPr>
        <p:spPr bwMode="auto">
          <a:xfrm>
            <a:off x="2849563" y="1493838"/>
            <a:ext cx="596900" cy="549275"/>
          </a:xfrm>
          <a:custGeom>
            <a:avLst/>
            <a:gdLst>
              <a:gd name="T0" fmla="*/ 0 w 408"/>
              <a:gd name="T1" fmla="*/ 0 h 346"/>
              <a:gd name="T2" fmla="*/ 596900 w 408"/>
              <a:gd name="T3" fmla="*/ 549275 h 346"/>
              <a:gd name="T4" fmla="*/ 0 60000 65536"/>
              <a:gd name="T5" fmla="*/ 0 60000 65536"/>
              <a:gd name="T6" fmla="*/ 0 w 408"/>
              <a:gd name="T7" fmla="*/ 0 h 346"/>
              <a:gd name="T8" fmla="*/ 408 w 408"/>
              <a:gd name="T9" fmla="*/ 346 h 346"/>
            </a:gdLst>
            <a:ahLst/>
            <a:cxnLst>
              <a:cxn ang="T4">
                <a:pos x="T0" y="T1"/>
              </a:cxn>
              <a:cxn ang="T5">
                <a:pos x="T2" y="T3"/>
              </a:cxn>
            </a:cxnLst>
            <a:rect l="T6" t="T7" r="T8" b="T9"/>
            <a:pathLst>
              <a:path w="408" h="346">
                <a:moveTo>
                  <a:pt x="0" y="0"/>
                </a:moveTo>
                <a:lnTo>
                  <a:pt x="408" y="346"/>
                </a:lnTo>
              </a:path>
            </a:pathLst>
          </a:custGeom>
          <a:noFill/>
          <a:ln w="28575">
            <a:solidFill>
              <a:srgbClr val="00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
        <p:nvSpPr>
          <p:cNvPr id="28683" name="Freeform 12"/>
          <p:cNvSpPr>
            <a:spLocks/>
          </p:cNvSpPr>
          <p:nvPr/>
        </p:nvSpPr>
        <p:spPr bwMode="auto">
          <a:xfrm>
            <a:off x="4057650" y="838200"/>
            <a:ext cx="1588" cy="631825"/>
          </a:xfrm>
          <a:custGeom>
            <a:avLst/>
            <a:gdLst>
              <a:gd name="T0" fmla="*/ 0 w 1"/>
              <a:gd name="T1" fmla="*/ 0 h 398"/>
              <a:gd name="T2" fmla="*/ 0 w 1"/>
              <a:gd name="T3" fmla="*/ 631825 h 398"/>
              <a:gd name="T4" fmla="*/ 0 60000 65536"/>
              <a:gd name="T5" fmla="*/ 0 60000 65536"/>
              <a:gd name="T6" fmla="*/ 0 w 1"/>
              <a:gd name="T7" fmla="*/ 0 h 398"/>
              <a:gd name="T8" fmla="*/ 1 w 1"/>
              <a:gd name="T9" fmla="*/ 398 h 398"/>
            </a:gdLst>
            <a:ahLst/>
            <a:cxnLst>
              <a:cxn ang="T4">
                <a:pos x="T0" y="T1"/>
              </a:cxn>
              <a:cxn ang="T5">
                <a:pos x="T2" y="T3"/>
              </a:cxn>
            </a:cxnLst>
            <a:rect l="T6" t="T7" r="T8" b="T9"/>
            <a:pathLst>
              <a:path w="1" h="398">
                <a:moveTo>
                  <a:pt x="0" y="0"/>
                </a:moveTo>
                <a:lnTo>
                  <a:pt x="0" y="398"/>
                </a:lnTo>
              </a:path>
            </a:pathLst>
          </a:custGeom>
          <a:noFill/>
          <a:ln w="28575">
            <a:solidFill>
              <a:srgbClr val="00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fontAlgn="base">
              <a:spcBef>
                <a:spcPct val="0"/>
              </a:spcBef>
              <a:spcAft>
                <a:spcPct val="0"/>
              </a:spcAft>
              <a:defRPr>
                <a:solidFill>
                  <a:schemeClr val="tx1"/>
                </a:solidFill>
                <a:latin typeface="News Gothic MT"/>
              </a:defRPr>
            </a:lvl6pPr>
            <a:lvl7pPr marL="2971800" indent="-228600" defTabSz="457200" fontAlgn="base">
              <a:spcBef>
                <a:spcPct val="0"/>
              </a:spcBef>
              <a:spcAft>
                <a:spcPct val="0"/>
              </a:spcAft>
              <a:defRPr>
                <a:solidFill>
                  <a:schemeClr val="tx1"/>
                </a:solidFill>
                <a:latin typeface="News Gothic MT"/>
              </a:defRPr>
            </a:lvl7pPr>
            <a:lvl8pPr marL="3429000" indent="-228600" defTabSz="457200" fontAlgn="base">
              <a:spcBef>
                <a:spcPct val="0"/>
              </a:spcBef>
              <a:spcAft>
                <a:spcPct val="0"/>
              </a:spcAft>
              <a:defRPr>
                <a:solidFill>
                  <a:schemeClr val="tx1"/>
                </a:solidFill>
                <a:latin typeface="News Gothic MT"/>
              </a:defRPr>
            </a:lvl8pPr>
            <a:lvl9pPr marL="3886200" indent="-228600" defTabSz="457200" fontAlgn="base">
              <a:spcBef>
                <a:spcPct val="0"/>
              </a:spcBef>
              <a:spcAft>
                <a:spcPct val="0"/>
              </a:spcAft>
              <a:defRPr>
                <a:solidFill>
                  <a:schemeClr val="tx1"/>
                </a:solidFill>
                <a:latin typeface="News Gothic MT"/>
              </a:defRPr>
            </a:lvl9pPr>
          </a:lstStyle>
          <a:p>
            <a:endParaRPr lang="it-IT" altLang="it-IT"/>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541338" y="212725"/>
            <a:ext cx="751205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2000">
                <a:solidFill>
                  <a:srgbClr val="FF3300"/>
                </a:solidFill>
                <a:latin typeface="Tahoma" pitchFamily="34" charset="0"/>
              </a:rPr>
              <a:t>ARITMIE DELLA FASE SUBACUTA E CRONICA</a:t>
            </a:r>
          </a:p>
          <a:p>
            <a:pPr algn="ctr"/>
            <a:endParaRPr lang="it-IT" altLang="it-IT" sz="2000">
              <a:solidFill>
                <a:srgbClr val="FF3300"/>
              </a:solidFill>
              <a:latin typeface="Tahoma" pitchFamily="34" charset="0"/>
            </a:endParaRPr>
          </a:p>
          <a:p>
            <a:pPr algn="ctr"/>
            <a:r>
              <a:rPr lang="it-IT" altLang="it-IT" sz="2000">
                <a:latin typeface="Tahoma" pitchFamily="34" charset="0"/>
              </a:rPr>
              <a:t>Sono rappresentate essenzialmente dalla tachicardia ventricolare</a:t>
            </a:r>
          </a:p>
          <a:p>
            <a:pPr algn="ctr"/>
            <a:r>
              <a:rPr lang="it-IT" altLang="it-IT" sz="2000">
                <a:latin typeface="Tahoma" pitchFamily="34" charset="0"/>
              </a:rPr>
              <a:t>sostenuta che può presentarsi con sincope e/o segni di marcata</a:t>
            </a:r>
          </a:p>
          <a:p>
            <a:pPr algn="ctr"/>
            <a:r>
              <a:rPr lang="it-IT" altLang="it-IT" sz="2000">
                <a:latin typeface="Tahoma" pitchFamily="34" charset="0"/>
              </a:rPr>
              <a:t>compromissione emodinamica e che può degenerare in FV.</a:t>
            </a:r>
          </a:p>
          <a:p>
            <a:pPr algn="ctr"/>
            <a:endParaRPr lang="it-IT" altLang="it-IT" sz="2000">
              <a:latin typeface="Tahoma" pitchFamily="34" charset="0"/>
            </a:endParaRPr>
          </a:p>
          <a:p>
            <a:pPr algn="ctr"/>
            <a:r>
              <a:rPr lang="it-IT" altLang="it-IT" sz="2000">
                <a:latin typeface="Tahoma" pitchFamily="34" charset="0"/>
              </a:rPr>
              <a:t>Il trattamento acuto si basa sul DC shock sincronizzato se vi è</a:t>
            </a:r>
          </a:p>
          <a:p>
            <a:pPr algn="ctr"/>
            <a:r>
              <a:rPr lang="it-IT" altLang="it-IT" sz="2000">
                <a:latin typeface="Tahoma" pitchFamily="34" charset="0"/>
              </a:rPr>
              <a:t>instabilità emodinamica oppure sull’uso di farmaci antiaritmici</a:t>
            </a:r>
          </a:p>
          <a:p>
            <a:pPr algn="ctr"/>
            <a:r>
              <a:rPr lang="it-IT" altLang="it-IT" sz="2000">
                <a:latin typeface="Tahoma" pitchFamily="34" charset="0"/>
              </a:rPr>
              <a:t>per via endovenosa.</a:t>
            </a:r>
          </a:p>
          <a:p>
            <a:pPr algn="ctr"/>
            <a:endParaRPr lang="it-IT" altLang="it-IT" sz="2000">
              <a:latin typeface="Tahoma" pitchFamily="34" charset="0"/>
            </a:endParaRPr>
          </a:p>
          <a:p>
            <a:pPr algn="ctr"/>
            <a:r>
              <a:rPr lang="it-IT" altLang="it-IT" sz="2000">
                <a:latin typeface="Tahoma" pitchFamily="34" charset="0"/>
              </a:rPr>
              <a:t>Le aritmie maligne nel post-infarto (TV e FV) si verificano per la</a:t>
            </a:r>
          </a:p>
          <a:p>
            <a:pPr algn="ctr"/>
            <a:r>
              <a:rPr lang="it-IT" altLang="it-IT" sz="2000">
                <a:latin typeface="Tahoma" pitchFamily="34" charset="0"/>
              </a:rPr>
              <a:t>persistenza di ischemia inducibile oppure per la presenza di</a:t>
            </a:r>
          </a:p>
          <a:p>
            <a:pPr algn="ctr"/>
            <a:r>
              <a:rPr lang="it-IT" altLang="it-IT" sz="2000">
                <a:latin typeface="Tahoma" pitchFamily="34" charset="0"/>
              </a:rPr>
              <a:t>marcata disfunzione sistolica del VS o per il concomitare dei</a:t>
            </a:r>
          </a:p>
          <a:p>
            <a:pPr algn="ctr"/>
            <a:r>
              <a:rPr lang="it-IT" altLang="it-IT" sz="2000">
                <a:latin typeface="Tahoma" pitchFamily="34" charset="0"/>
              </a:rPr>
              <a:t>due fattori. In questi casi si deve fare ogni sforzo per</a:t>
            </a:r>
          </a:p>
          <a:p>
            <a:pPr algn="ctr"/>
            <a:r>
              <a:rPr lang="it-IT" altLang="it-IT" sz="2000">
                <a:latin typeface="Tahoma" pitchFamily="34" charset="0"/>
              </a:rPr>
              <a:t>rivascolarizzare il miocardio ancora vitale e mal perfuso.</a:t>
            </a:r>
          </a:p>
          <a:p>
            <a:pPr algn="ctr"/>
            <a:r>
              <a:rPr lang="it-IT" altLang="it-IT" sz="2000">
                <a:latin typeface="Tahoma" pitchFamily="34" charset="0"/>
              </a:rPr>
              <a:t>In caso di marcata disfunzione ventricolare (FE &lt; 30%)</a:t>
            </a:r>
          </a:p>
          <a:p>
            <a:pPr algn="ctr"/>
            <a:r>
              <a:rPr lang="it-IT" altLang="it-IT" sz="2000">
                <a:latin typeface="Tahoma" pitchFamily="34" charset="0"/>
              </a:rPr>
              <a:t>l’impianto di un defibrillatore automatico determina una riduzione</a:t>
            </a:r>
          </a:p>
          <a:p>
            <a:pPr algn="ctr"/>
            <a:r>
              <a:rPr lang="it-IT" altLang="it-IT" sz="2000">
                <a:latin typeface="Tahoma" pitchFamily="34" charset="0"/>
              </a:rPr>
              <a:t>di mortalità del 31% (studio MADIT II).</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479425" y="188913"/>
            <a:ext cx="82518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ltLang="it-IT" sz="2000">
                <a:solidFill>
                  <a:srgbClr val="FF3300"/>
                </a:solidFill>
                <a:latin typeface="Tahoma" pitchFamily="34" charset="0"/>
              </a:rPr>
              <a:t>ROTTURA DI CUORE</a:t>
            </a:r>
          </a:p>
          <a:p>
            <a:pPr algn="ctr"/>
            <a:endParaRPr lang="it-IT" altLang="it-IT" sz="2000">
              <a:solidFill>
                <a:srgbClr val="FF3300"/>
              </a:solidFill>
              <a:latin typeface="Tahoma" pitchFamily="34" charset="0"/>
            </a:endParaRPr>
          </a:p>
          <a:p>
            <a:pPr algn="ctr"/>
            <a:r>
              <a:rPr lang="it-IT" altLang="it-IT" sz="2000">
                <a:latin typeface="Tahoma" pitchFamily="34" charset="0"/>
              </a:rPr>
              <a:t>È complicanza relativamente rara. I fattori che più spesso si</a:t>
            </a:r>
          </a:p>
          <a:p>
            <a:pPr algn="ctr"/>
            <a:r>
              <a:rPr lang="it-IT" altLang="it-IT" sz="2000">
                <a:latin typeface="Tahoma" pitchFamily="34" charset="0"/>
              </a:rPr>
              <a:t>associano alla rottura di cuore sono: età avanzata, sesso femminile,</a:t>
            </a:r>
          </a:p>
          <a:p>
            <a:pPr algn="ctr"/>
            <a:r>
              <a:rPr lang="it-IT" altLang="it-IT" sz="2000">
                <a:latin typeface="Tahoma" pitchFamily="34" charset="0"/>
              </a:rPr>
              <a:t>sede anteriore dell’IMA, ipertensione, persistenza del sopraslivellamento</a:t>
            </a:r>
          </a:p>
          <a:p>
            <a:pPr algn="ctr"/>
            <a:r>
              <a:rPr lang="it-IT" altLang="it-IT" sz="2000">
                <a:latin typeface="Tahoma" pitchFamily="34" charset="0"/>
              </a:rPr>
              <a:t>dell’ST, ospedalizzazione tardiva (&gt; 24 ore), attività fisica eccessiva</a:t>
            </a:r>
          </a:p>
          <a:p>
            <a:pPr algn="ctr"/>
            <a:r>
              <a:rPr lang="it-IT" altLang="it-IT" sz="2000">
                <a:latin typeface="Tahoma" pitchFamily="34" charset="0"/>
              </a:rPr>
              <a:t>nella fase acuta dell’IMA. Si distinguono due forme di rottura di cuore:</a:t>
            </a:r>
          </a:p>
          <a:p>
            <a:pPr algn="ctr"/>
            <a:r>
              <a:rPr lang="it-IT" altLang="it-IT" sz="2000">
                <a:latin typeface="Tahoma" pitchFamily="34" charset="0"/>
              </a:rPr>
              <a:t>rottura della parete libera e rottura del setto interventricolare.</a:t>
            </a:r>
          </a:p>
        </p:txBody>
      </p:sp>
      <p:grpSp>
        <p:nvGrpSpPr>
          <p:cNvPr id="319491" name="Group 3"/>
          <p:cNvGrpSpPr>
            <a:grpSpLocks/>
          </p:cNvGrpSpPr>
          <p:nvPr/>
        </p:nvGrpSpPr>
        <p:grpSpPr bwMode="auto">
          <a:xfrm>
            <a:off x="4492625" y="3057525"/>
            <a:ext cx="3514725" cy="2601913"/>
            <a:chOff x="574" y="576"/>
            <a:chExt cx="4444" cy="3464"/>
          </a:xfrm>
        </p:grpSpPr>
        <p:pic>
          <p:nvPicPr>
            <p:cNvPr id="319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 y="588"/>
              <a:ext cx="4417" cy="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9493" name="Rectangle 5"/>
            <p:cNvSpPr>
              <a:spLocks noChangeArrowheads="1"/>
            </p:cNvSpPr>
            <p:nvPr/>
          </p:nvSpPr>
          <p:spPr bwMode="auto">
            <a:xfrm>
              <a:off x="4900" y="576"/>
              <a:ext cx="118" cy="34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pic>
        <p:nvPicPr>
          <p:cNvPr id="3194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3071813"/>
            <a:ext cx="4048125"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it-IT" altLang="it-IT" smtClean="0"/>
              <a:t>Metabolismo miocardico</a:t>
            </a:r>
          </a:p>
        </p:txBody>
      </p:sp>
      <p:sp>
        <p:nvSpPr>
          <p:cNvPr id="29698" name="Rectangle 3"/>
          <p:cNvSpPr>
            <a:spLocks noGrp="1" noChangeArrowheads="1"/>
          </p:cNvSpPr>
          <p:nvPr>
            <p:ph idx="1"/>
          </p:nvPr>
        </p:nvSpPr>
        <p:spPr/>
        <p:txBody>
          <a:bodyPr/>
          <a:lstStyle/>
          <a:p>
            <a:r>
              <a:rPr lang="it-IT" altLang="it-IT" smtClean="0"/>
              <a:t>In condizioni basali il cuore consuma circa 6,5-10 ml/min/100 gr di tessuto.</a:t>
            </a:r>
          </a:p>
          <a:p>
            <a:pPr algn="ctr">
              <a:buFontTx/>
              <a:buNone/>
            </a:pPr>
            <a:endParaRPr lang="it-IT" altLang="it-IT" smtClean="0"/>
          </a:p>
          <a:p>
            <a:pPr algn="ctr">
              <a:buFontTx/>
              <a:buNone/>
            </a:pPr>
            <a:r>
              <a:rPr lang="it-IT" altLang="it-IT" smtClean="0"/>
              <a:t>Tale dispendio serve:</a:t>
            </a:r>
          </a:p>
          <a:p>
            <a:r>
              <a:rPr lang="it-IT" altLang="it-IT" smtClean="0"/>
              <a:t>3-5% per l</a:t>
            </a:r>
            <a:r>
              <a:rPr lang="ja-JP" altLang="it-IT" smtClean="0">
                <a:latin typeface="Arial" pitchFamily="34" charset="0"/>
              </a:rPr>
              <a:t>’</a:t>
            </a:r>
            <a:r>
              <a:rPr lang="it-IT" altLang="it-IT" smtClean="0"/>
              <a:t>attività elettrica</a:t>
            </a:r>
          </a:p>
          <a:p>
            <a:r>
              <a:rPr lang="it-IT" altLang="it-IT" smtClean="0"/>
              <a:t>20% per il mantenimento dell</a:t>
            </a:r>
            <a:r>
              <a:rPr lang="ja-JP" altLang="it-IT" smtClean="0">
                <a:latin typeface="Arial" pitchFamily="34" charset="0"/>
              </a:rPr>
              <a:t>’</a:t>
            </a:r>
            <a:r>
              <a:rPr lang="it-IT" altLang="it-IT" smtClean="0"/>
              <a:t>integrità cellulare</a:t>
            </a:r>
          </a:p>
          <a:p>
            <a:r>
              <a:rPr lang="it-IT" altLang="it-IT" smtClean="0"/>
              <a:t>72-75% per l</a:t>
            </a:r>
            <a:r>
              <a:rPr lang="ja-JP" altLang="it-IT" smtClean="0">
                <a:latin typeface="Arial" pitchFamily="34" charset="0"/>
              </a:rPr>
              <a:t>’</a:t>
            </a:r>
            <a:r>
              <a:rPr lang="it-IT" altLang="it-IT" smtClean="0"/>
              <a:t>attività contrattile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579438"/>
            <a:ext cx="8229600" cy="5059362"/>
          </a:xfrm>
        </p:spPr>
        <p:txBody>
          <a:bodyPr rtlCol="0">
            <a:normAutofit lnSpcReduction="10000"/>
          </a:bodyPr>
          <a:lstStyle/>
          <a:p>
            <a:pPr fontAlgn="auto">
              <a:lnSpc>
                <a:spcPct val="80000"/>
              </a:lnSpc>
              <a:spcAft>
                <a:spcPts val="0"/>
              </a:spcAft>
              <a:buClr>
                <a:schemeClr val="accent1">
                  <a:lumMod val="60000"/>
                  <a:lumOff val="40000"/>
                </a:schemeClr>
              </a:buClr>
              <a:defRPr/>
            </a:pPr>
            <a:r>
              <a:rPr lang="it-IT" sz="2800" dirty="0">
                <a:solidFill>
                  <a:schemeClr val="tx1">
                    <a:lumMod val="65000"/>
                    <a:lumOff val="35000"/>
                  </a:schemeClr>
                </a:solidFill>
              </a:rPr>
              <a:t>A livello miocardico per l</a:t>
            </a:r>
            <a:r>
              <a:rPr lang="ja-JP" altLang="it-IT" sz="2800" dirty="0">
                <a:solidFill>
                  <a:schemeClr val="tx1">
                    <a:lumMod val="65000"/>
                    <a:lumOff val="35000"/>
                  </a:schemeClr>
                </a:solidFill>
                <a:latin typeface="Arial"/>
              </a:rPr>
              <a:t>’</a:t>
            </a:r>
            <a:r>
              <a:rPr lang="it-IT" sz="2800" dirty="0">
                <a:solidFill>
                  <a:schemeClr val="tx1">
                    <a:lumMod val="65000"/>
                    <a:lumOff val="35000"/>
                  </a:schemeClr>
                </a:solidFill>
              </a:rPr>
              <a:t>elevata l</a:t>
            </a:r>
            <a:r>
              <a:rPr lang="ja-JP" altLang="it-IT" sz="2800" dirty="0">
                <a:solidFill>
                  <a:schemeClr val="tx1">
                    <a:lumMod val="65000"/>
                    <a:lumOff val="35000"/>
                  </a:schemeClr>
                </a:solidFill>
                <a:latin typeface="Arial"/>
              </a:rPr>
              <a:t>’</a:t>
            </a:r>
            <a:r>
              <a:rPr lang="it-IT" sz="2800" dirty="0">
                <a:solidFill>
                  <a:schemeClr val="tx1">
                    <a:lumMod val="65000"/>
                    <a:lumOff val="35000"/>
                  </a:schemeClr>
                </a:solidFill>
              </a:rPr>
              <a:t>estrazione di O2 (circa il 70%) l</a:t>
            </a:r>
            <a:r>
              <a:rPr lang="ja-JP" altLang="it-IT" sz="2800" dirty="0">
                <a:solidFill>
                  <a:schemeClr val="tx1">
                    <a:lumMod val="65000"/>
                    <a:lumOff val="35000"/>
                  </a:schemeClr>
                </a:solidFill>
                <a:latin typeface="Arial"/>
              </a:rPr>
              <a:t>’</a:t>
            </a:r>
            <a:r>
              <a:rPr lang="it-IT" sz="2800" dirty="0">
                <a:solidFill>
                  <a:schemeClr val="tx1">
                    <a:lumMod val="65000"/>
                    <a:lumOff val="35000"/>
                  </a:schemeClr>
                </a:solidFill>
              </a:rPr>
              <a:t>unico meccanismo di compenso in caso di aumentato fabbisogno di O2 è rappresentato da un proporzionale aumento del flusso coronarico, determinato da una vasodilatazione del distretto coronarico arteriolare (vasi di resistenza). </a:t>
            </a:r>
          </a:p>
          <a:p>
            <a:pPr fontAlgn="auto">
              <a:lnSpc>
                <a:spcPct val="80000"/>
              </a:lnSpc>
              <a:spcAft>
                <a:spcPts val="0"/>
              </a:spcAft>
              <a:buClr>
                <a:schemeClr val="accent1">
                  <a:lumMod val="60000"/>
                  <a:lumOff val="40000"/>
                </a:schemeClr>
              </a:buClr>
              <a:defRPr/>
            </a:pPr>
            <a:endParaRPr lang="it-IT" sz="2800" dirty="0">
              <a:solidFill>
                <a:schemeClr val="tx1">
                  <a:lumMod val="65000"/>
                  <a:lumOff val="35000"/>
                </a:schemeClr>
              </a:solidFill>
            </a:endParaRPr>
          </a:p>
          <a:p>
            <a:pPr fontAlgn="auto">
              <a:lnSpc>
                <a:spcPct val="80000"/>
              </a:lnSpc>
              <a:spcAft>
                <a:spcPts val="0"/>
              </a:spcAft>
              <a:buClr>
                <a:schemeClr val="accent1">
                  <a:lumMod val="60000"/>
                  <a:lumOff val="40000"/>
                </a:schemeClr>
              </a:buClr>
              <a:defRPr/>
            </a:pPr>
            <a:endParaRPr lang="it-IT" sz="2800" dirty="0">
              <a:solidFill>
                <a:schemeClr val="tx1">
                  <a:lumMod val="65000"/>
                  <a:lumOff val="35000"/>
                </a:schemeClr>
              </a:solidFill>
            </a:endParaRPr>
          </a:p>
          <a:p>
            <a:pPr algn="ctr" fontAlgn="auto">
              <a:lnSpc>
                <a:spcPct val="80000"/>
              </a:lnSpc>
              <a:spcAft>
                <a:spcPts val="0"/>
              </a:spcAft>
              <a:buClr>
                <a:schemeClr val="accent1">
                  <a:lumMod val="60000"/>
                  <a:lumOff val="40000"/>
                </a:schemeClr>
              </a:buClr>
              <a:buFontTx/>
              <a:buNone/>
              <a:defRPr/>
            </a:pPr>
            <a:r>
              <a:rPr lang="it-IT" sz="2800" b="1" i="1" u="sng" dirty="0">
                <a:solidFill>
                  <a:schemeClr val="tx1">
                    <a:lumMod val="65000"/>
                    <a:lumOff val="35000"/>
                  </a:schemeClr>
                </a:solidFill>
              </a:rPr>
              <a:t>La capacità massima di vasodilatazione</a:t>
            </a:r>
          </a:p>
          <a:p>
            <a:pPr algn="ctr" fontAlgn="auto">
              <a:lnSpc>
                <a:spcPct val="80000"/>
              </a:lnSpc>
              <a:spcAft>
                <a:spcPts val="0"/>
              </a:spcAft>
              <a:buClr>
                <a:schemeClr val="accent1">
                  <a:lumMod val="60000"/>
                  <a:lumOff val="40000"/>
                </a:schemeClr>
              </a:buClr>
              <a:buFontTx/>
              <a:buNone/>
              <a:defRPr/>
            </a:pPr>
            <a:r>
              <a:rPr lang="it-IT" sz="2800" b="1" i="1" u="sng" dirty="0">
                <a:solidFill>
                  <a:schemeClr val="tx1">
                    <a:lumMod val="65000"/>
                    <a:lumOff val="35000"/>
                  </a:schemeClr>
                </a:solidFill>
              </a:rPr>
              <a:t>secondaria a uno stimolo metabolico è definita</a:t>
            </a:r>
          </a:p>
          <a:p>
            <a:pPr algn="ctr" fontAlgn="auto">
              <a:lnSpc>
                <a:spcPct val="80000"/>
              </a:lnSpc>
              <a:spcAft>
                <a:spcPts val="0"/>
              </a:spcAft>
              <a:buClr>
                <a:schemeClr val="accent1">
                  <a:lumMod val="60000"/>
                  <a:lumOff val="40000"/>
                </a:schemeClr>
              </a:buClr>
              <a:buFontTx/>
              <a:buNone/>
              <a:defRPr/>
            </a:pPr>
            <a:r>
              <a:rPr lang="it-IT" sz="2800" b="1" i="1" u="sng" dirty="0">
                <a:solidFill>
                  <a:srgbClr val="FF0000"/>
                </a:solidFill>
              </a:rPr>
              <a:t>Riserva Coronarica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247</TotalTime>
  <Words>3027</Words>
  <Application>Microsoft Office PowerPoint</Application>
  <PresentationFormat>Presentazione su schermo (4:3)</PresentationFormat>
  <Paragraphs>456</Paragraphs>
  <Slides>71</Slides>
  <Notes>71</Notes>
  <HiddenSlides>0</HiddenSlides>
  <MMClips>3</MMClips>
  <ScaleCrop>false</ScaleCrop>
  <HeadingPairs>
    <vt:vector size="8" baseType="variant">
      <vt:variant>
        <vt:lpstr>Caratteri utilizzati</vt:lpstr>
      </vt:variant>
      <vt:variant>
        <vt:i4>14</vt:i4>
      </vt:variant>
      <vt:variant>
        <vt:lpstr>Tema</vt:lpstr>
      </vt:variant>
      <vt:variant>
        <vt:i4>1</vt:i4>
      </vt:variant>
      <vt:variant>
        <vt:lpstr>Server OLE incorporati</vt:lpstr>
      </vt:variant>
      <vt:variant>
        <vt:i4>1</vt:i4>
      </vt:variant>
      <vt:variant>
        <vt:lpstr>Titoli diapositive</vt:lpstr>
      </vt:variant>
      <vt:variant>
        <vt:i4>71</vt:i4>
      </vt:variant>
    </vt:vector>
  </HeadingPairs>
  <TitlesOfParts>
    <vt:vector size="87" baseType="lpstr">
      <vt:lpstr>News Gothic MT</vt:lpstr>
      <vt:lpstr>Arial</vt:lpstr>
      <vt:lpstr>Wingdings 2</vt:lpstr>
      <vt:lpstr>Calibri</vt:lpstr>
      <vt:lpstr>Times New Roman</vt:lpstr>
      <vt:lpstr>MS PGothic</vt:lpstr>
      <vt:lpstr>Wingdings</vt:lpstr>
      <vt:lpstr>Symbol</vt:lpstr>
      <vt:lpstr>AvantGarde</vt:lpstr>
      <vt:lpstr>Tahoma</vt:lpstr>
      <vt:lpstr>Times</vt:lpstr>
      <vt:lpstr>Monotype Sorts</vt:lpstr>
      <vt:lpstr>Arial Black</vt:lpstr>
      <vt:lpstr>Times-Roman</vt:lpstr>
      <vt:lpstr>Brezza</vt:lpstr>
      <vt:lpstr>Fotografia Photo Editor</vt:lpstr>
      <vt:lpstr>Presentazione standard di PowerPoint</vt:lpstr>
      <vt:lpstr>Definizione</vt:lpstr>
      <vt:lpstr>Elementi peculiari</vt:lpstr>
      <vt:lpstr>Cenni epidemiologici</vt:lpstr>
      <vt:lpstr>Eziologia</vt:lpstr>
      <vt:lpstr>Cenni di Anatomia e Fisiologia del distretto coronarico </vt:lpstr>
      <vt:lpstr>Presentazione standard di PowerPoint</vt:lpstr>
      <vt:lpstr>Metabolismo miocardico</vt:lpstr>
      <vt:lpstr>Presentazione standard di PowerPoint</vt:lpstr>
      <vt:lpstr>Fattori che regolano il circolo coronarico</vt:lpstr>
      <vt:lpstr>Fisiopatologia</vt:lpstr>
      <vt:lpstr>Riduzione del flusso coronarico</vt:lpstr>
      <vt:lpstr>Riduzione del flusso coronarico</vt:lpstr>
      <vt:lpstr>Determinanti del consumo miocardico di O2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Patogenesi del dolore radicolare riferito al dermatomero T1 nell’angina pectoris</vt:lpstr>
      <vt:lpstr>Presentazione standard di PowerPoint</vt:lpstr>
      <vt:lpstr>Angina STABILE o Angina CRONICA</vt:lpstr>
      <vt:lpstr>Presentazione standard di PowerPoint</vt:lpstr>
      <vt:lpstr>Angina da sforzo</vt:lpstr>
      <vt:lpstr>Sequenza diagnostica nell’A. stabile</vt:lpstr>
      <vt:lpstr>Angina instabile</vt:lpstr>
      <vt:lpstr>Angina instabile (evolutiva)</vt:lpstr>
      <vt:lpstr>Le origini del dolore toracico </vt:lpstr>
      <vt:lpstr>Dolore toracico parietale</vt:lpstr>
      <vt:lpstr>Sensori diagnostici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Infarto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Corinna Bergamini</dc:creator>
  <cp:lastModifiedBy>Liliana Valeriani</cp:lastModifiedBy>
  <cp:revision>28</cp:revision>
  <dcterms:created xsi:type="dcterms:W3CDTF">2012-10-21T15:35:48Z</dcterms:created>
  <dcterms:modified xsi:type="dcterms:W3CDTF">2014-10-17T08:03:40Z</dcterms:modified>
</cp:coreProperties>
</file>