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84" y="-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6276C-9B10-4F1E-98BD-1840AA102C23}" type="datetimeFigureOut">
              <a:rPr lang="it-IT" smtClean="0"/>
              <a:t>24/05/2017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CD4B5-DCF8-4D5B-AD9B-C101E62AFB8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853681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6276C-9B10-4F1E-98BD-1840AA102C23}" type="datetimeFigureOut">
              <a:rPr lang="it-IT" smtClean="0"/>
              <a:t>24/05/2017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CD4B5-DCF8-4D5B-AD9B-C101E62AFB8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820869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6276C-9B10-4F1E-98BD-1840AA102C23}" type="datetimeFigureOut">
              <a:rPr lang="it-IT" smtClean="0"/>
              <a:t>24/05/2017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CD4B5-DCF8-4D5B-AD9B-C101E62AFB8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771513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6276C-9B10-4F1E-98BD-1840AA102C23}" type="datetimeFigureOut">
              <a:rPr lang="it-IT" smtClean="0"/>
              <a:t>24/05/2017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CD4B5-DCF8-4D5B-AD9B-C101E62AFB8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284265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6276C-9B10-4F1E-98BD-1840AA102C23}" type="datetimeFigureOut">
              <a:rPr lang="it-IT" smtClean="0"/>
              <a:t>24/05/2017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CD4B5-DCF8-4D5B-AD9B-C101E62AFB8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769423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6276C-9B10-4F1E-98BD-1840AA102C23}" type="datetimeFigureOut">
              <a:rPr lang="it-IT" smtClean="0"/>
              <a:t>24/05/2017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CD4B5-DCF8-4D5B-AD9B-C101E62AFB8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907493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6276C-9B10-4F1E-98BD-1840AA102C23}" type="datetimeFigureOut">
              <a:rPr lang="it-IT" smtClean="0"/>
              <a:t>24/05/2017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CD4B5-DCF8-4D5B-AD9B-C101E62AFB8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908692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6276C-9B10-4F1E-98BD-1840AA102C23}" type="datetimeFigureOut">
              <a:rPr lang="it-IT" smtClean="0"/>
              <a:t>24/05/2017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CD4B5-DCF8-4D5B-AD9B-C101E62AFB8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636430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6276C-9B10-4F1E-98BD-1840AA102C23}" type="datetimeFigureOut">
              <a:rPr lang="it-IT" smtClean="0"/>
              <a:t>24/05/2017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CD4B5-DCF8-4D5B-AD9B-C101E62AFB8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855060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6276C-9B10-4F1E-98BD-1840AA102C23}" type="datetimeFigureOut">
              <a:rPr lang="it-IT" smtClean="0"/>
              <a:t>24/05/2017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CD4B5-DCF8-4D5B-AD9B-C101E62AFB8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898763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6276C-9B10-4F1E-98BD-1840AA102C23}" type="datetimeFigureOut">
              <a:rPr lang="it-IT" smtClean="0"/>
              <a:t>24/05/2017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CD4B5-DCF8-4D5B-AD9B-C101E62AFB8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770229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E6276C-9B10-4F1E-98BD-1840AA102C23}" type="datetimeFigureOut">
              <a:rPr lang="it-IT" smtClean="0"/>
              <a:t>24/05/2017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8CD4B5-DCF8-4D5B-AD9B-C101E62AFB8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090942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150192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400" b="1" dirty="0" smtClean="0"/>
              <a:t>Le lotte di fazione </a:t>
            </a:r>
            <a:r>
              <a:rPr lang="it-IT" sz="2400" b="1" dirty="0" err="1" smtClean="0"/>
              <a:t>intercittadine</a:t>
            </a:r>
            <a:r>
              <a:rPr lang="it-IT" sz="2400" b="1" dirty="0" smtClean="0"/>
              <a:t> nelle città venete </a:t>
            </a:r>
            <a:endParaRPr lang="it-IT" sz="24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it-IT" sz="2400" dirty="0" smtClean="0"/>
              <a:t>Partiti legati al marchese d’Este</a:t>
            </a:r>
          </a:p>
          <a:p>
            <a:r>
              <a:rPr lang="it-IT" sz="2400" dirty="0" smtClean="0"/>
              <a:t>Partiti ostili al marchese d’Este</a:t>
            </a:r>
          </a:p>
          <a:p>
            <a:endParaRPr lang="it-IT" sz="2400" dirty="0"/>
          </a:p>
          <a:p>
            <a:r>
              <a:rPr lang="it-IT" sz="2400" dirty="0" smtClean="0"/>
              <a:t>Guerre private </a:t>
            </a:r>
          </a:p>
          <a:p>
            <a:r>
              <a:rPr lang="it-IT" sz="2400" dirty="0" smtClean="0"/>
              <a:t>La logica della fazione: amici / nemici</a:t>
            </a:r>
          </a:p>
          <a:p>
            <a:r>
              <a:rPr lang="it-IT" sz="2400" dirty="0"/>
              <a:t>1206 </a:t>
            </a:r>
            <a:r>
              <a:rPr lang="it-IT" sz="2400" dirty="0" err="1"/>
              <a:t>Poncius</a:t>
            </a:r>
            <a:r>
              <a:rPr lang="it-IT" sz="2400" dirty="0"/>
              <a:t> </a:t>
            </a:r>
            <a:r>
              <a:rPr lang="it-IT" sz="2400" dirty="0" err="1"/>
              <a:t>Amatus</a:t>
            </a:r>
            <a:r>
              <a:rPr lang="it-IT" sz="2400" dirty="0"/>
              <a:t> de Cremona </a:t>
            </a:r>
            <a:r>
              <a:rPr lang="it-IT" sz="2400" dirty="0" err="1"/>
              <a:t>fuit</a:t>
            </a:r>
            <a:r>
              <a:rPr lang="it-IT" sz="2400" dirty="0"/>
              <a:t> </a:t>
            </a:r>
            <a:r>
              <a:rPr lang="it-IT" sz="2400" dirty="0" err="1"/>
              <a:t>potestas</a:t>
            </a:r>
            <a:r>
              <a:rPr lang="it-IT" sz="2400" dirty="0"/>
              <a:t> </a:t>
            </a:r>
            <a:r>
              <a:rPr lang="it-IT" sz="2400" dirty="0" err="1"/>
              <a:t>Mantue</a:t>
            </a:r>
            <a:r>
              <a:rPr lang="it-IT" sz="2400" dirty="0"/>
              <a:t> et suo tempore magnum </a:t>
            </a:r>
            <a:r>
              <a:rPr lang="it-IT" sz="2400" dirty="0" err="1"/>
              <a:t>prelium</a:t>
            </a:r>
            <a:r>
              <a:rPr lang="it-IT" sz="2400" dirty="0"/>
              <a:t> </a:t>
            </a:r>
            <a:r>
              <a:rPr lang="it-IT" sz="2400" dirty="0" err="1"/>
              <a:t>fuit</a:t>
            </a:r>
            <a:r>
              <a:rPr lang="it-IT" sz="2400" dirty="0"/>
              <a:t> intra </a:t>
            </a:r>
            <a:r>
              <a:rPr lang="it-IT" sz="2400" dirty="0" err="1"/>
              <a:t>partem</a:t>
            </a:r>
            <a:r>
              <a:rPr lang="it-IT" sz="2400" dirty="0"/>
              <a:t> </a:t>
            </a:r>
            <a:r>
              <a:rPr lang="it-IT" sz="2400" dirty="0" err="1"/>
              <a:t>comitis</a:t>
            </a:r>
            <a:r>
              <a:rPr lang="it-IT" sz="2400" dirty="0"/>
              <a:t> et </a:t>
            </a:r>
            <a:r>
              <a:rPr lang="it-IT" sz="2400" dirty="0" err="1"/>
              <a:t>Monticulorum</a:t>
            </a:r>
            <a:r>
              <a:rPr lang="it-IT" sz="2400" dirty="0"/>
              <a:t> in Verona. Et </a:t>
            </a:r>
            <a:r>
              <a:rPr lang="it-IT" sz="2400" dirty="0" err="1"/>
              <a:t>tunc</a:t>
            </a:r>
            <a:r>
              <a:rPr lang="it-IT" sz="2400" dirty="0"/>
              <a:t> marchio Azzo </a:t>
            </a:r>
            <a:r>
              <a:rPr lang="it-IT" sz="2400" dirty="0" err="1" smtClean="0"/>
              <a:t>fuit</a:t>
            </a:r>
            <a:r>
              <a:rPr lang="it-IT" sz="2400" dirty="0" smtClean="0"/>
              <a:t> </a:t>
            </a:r>
            <a:r>
              <a:rPr lang="it-IT" sz="2400" dirty="0" err="1"/>
              <a:t>potestas</a:t>
            </a:r>
            <a:r>
              <a:rPr lang="it-IT" sz="2400" dirty="0"/>
              <a:t> Verone; et </a:t>
            </a:r>
            <a:r>
              <a:rPr lang="it-IT" sz="2400" dirty="0" err="1"/>
              <a:t>tunc</a:t>
            </a:r>
            <a:r>
              <a:rPr lang="it-IT" sz="2400" dirty="0"/>
              <a:t> </a:t>
            </a:r>
            <a:r>
              <a:rPr lang="it-IT" sz="2400" dirty="0" err="1"/>
              <a:t>Mantuani</a:t>
            </a:r>
            <a:r>
              <a:rPr lang="it-IT" sz="2400" dirty="0"/>
              <a:t> in </a:t>
            </a:r>
            <a:r>
              <a:rPr lang="it-IT" sz="2400" dirty="0" err="1"/>
              <a:t>servitio</a:t>
            </a:r>
            <a:r>
              <a:rPr lang="it-IT" sz="2400" dirty="0"/>
              <a:t> </a:t>
            </a:r>
            <a:r>
              <a:rPr lang="it-IT" sz="2400" dirty="0" err="1"/>
              <a:t>partis</a:t>
            </a:r>
            <a:r>
              <a:rPr lang="it-IT" sz="2400" dirty="0"/>
              <a:t> </a:t>
            </a:r>
            <a:r>
              <a:rPr lang="it-IT" sz="2400" dirty="0" err="1"/>
              <a:t>comitis</a:t>
            </a:r>
            <a:r>
              <a:rPr lang="it-IT" sz="2400" dirty="0"/>
              <a:t> </a:t>
            </a:r>
            <a:r>
              <a:rPr lang="it-IT" sz="2400" dirty="0" err="1"/>
              <a:t>iverunt</a:t>
            </a:r>
            <a:r>
              <a:rPr lang="it-IT" sz="2400" dirty="0"/>
              <a:t> </a:t>
            </a:r>
            <a:r>
              <a:rPr lang="it-IT" sz="2400" dirty="0" err="1"/>
              <a:t>cum</a:t>
            </a:r>
            <a:r>
              <a:rPr lang="it-IT" sz="2400" dirty="0"/>
              <a:t> </a:t>
            </a:r>
            <a:r>
              <a:rPr lang="it-IT" sz="2400" dirty="0" err="1"/>
              <a:t>charotio</a:t>
            </a:r>
            <a:r>
              <a:rPr lang="it-IT" sz="2400" dirty="0"/>
              <a:t> ad </a:t>
            </a:r>
            <a:r>
              <a:rPr lang="it-IT" sz="2400" dirty="0" err="1"/>
              <a:t>burgum</a:t>
            </a:r>
            <a:r>
              <a:rPr lang="it-IT" sz="2400" dirty="0"/>
              <a:t> </a:t>
            </a:r>
            <a:r>
              <a:rPr lang="it-IT" sz="2400" dirty="0" err="1"/>
              <a:t>Sancti</a:t>
            </a:r>
            <a:r>
              <a:rPr lang="it-IT" sz="2400" dirty="0"/>
              <a:t> </a:t>
            </a:r>
            <a:r>
              <a:rPr lang="it-IT" sz="2400" dirty="0" err="1"/>
              <a:t>Zenonis</a:t>
            </a:r>
            <a:r>
              <a:rPr lang="it-IT" sz="2400" dirty="0"/>
              <a:t> et hoc </a:t>
            </a:r>
            <a:r>
              <a:rPr lang="it-IT" sz="2400" dirty="0" err="1"/>
              <a:t>fuit</a:t>
            </a:r>
            <a:r>
              <a:rPr lang="it-IT" sz="2400" dirty="0"/>
              <a:t> de </a:t>
            </a:r>
            <a:r>
              <a:rPr lang="it-IT" sz="2400" dirty="0" err="1"/>
              <a:t>maio</a:t>
            </a:r>
            <a:r>
              <a:rPr lang="it-IT" sz="2400" dirty="0"/>
              <a:t>. </a:t>
            </a:r>
          </a:p>
          <a:p>
            <a:r>
              <a:rPr lang="it-IT" sz="2400" dirty="0"/>
              <a:t>1206-1207 </a:t>
            </a:r>
            <a:r>
              <a:rPr lang="it-IT" sz="2400" dirty="0" smtClean="0"/>
              <a:t>la </a:t>
            </a:r>
            <a:r>
              <a:rPr lang="it-IT" sz="2400" dirty="0"/>
              <a:t>vittoria del partito estense «</a:t>
            </a:r>
            <a:r>
              <a:rPr lang="it-IT" sz="2400" b="1" dirty="0" err="1">
                <a:solidFill>
                  <a:srgbClr val="FF0000"/>
                </a:solidFill>
              </a:rPr>
              <a:t>fuit</a:t>
            </a:r>
            <a:r>
              <a:rPr lang="it-IT" sz="2400" b="1" dirty="0">
                <a:solidFill>
                  <a:srgbClr val="FF0000"/>
                </a:solidFill>
              </a:rPr>
              <a:t> </a:t>
            </a:r>
            <a:r>
              <a:rPr lang="it-IT" sz="2400" b="1" dirty="0" err="1">
                <a:solidFill>
                  <a:srgbClr val="FF0000"/>
                </a:solidFill>
              </a:rPr>
              <a:t>initium</a:t>
            </a:r>
            <a:r>
              <a:rPr lang="it-IT" sz="2400" b="1" dirty="0">
                <a:solidFill>
                  <a:srgbClr val="FF0000"/>
                </a:solidFill>
              </a:rPr>
              <a:t> </a:t>
            </a:r>
            <a:r>
              <a:rPr lang="it-IT" sz="2400" b="1" dirty="0" err="1">
                <a:solidFill>
                  <a:srgbClr val="FF0000"/>
                </a:solidFill>
              </a:rPr>
              <a:t>malorum</a:t>
            </a:r>
            <a:r>
              <a:rPr lang="it-IT" sz="2400" b="1" dirty="0">
                <a:solidFill>
                  <a:srgbClr val="FF0000"/>
                </a:solidFill>
              </a:rPr>
              <a:t>, non </a:t>
            </a:r>
            <a:r>
              <a:rPr lang="it-IT" sz="2400" b="1" dirty="0" err="1">
                <a:solidFill>
                  <a:srgbClr val="FF0000"/>
                </a:solidFill>
              </a:rPr>
              <a:t>solum</a:t>
            </a:r>
            <a:r>
              <a:rPr lang="it-IT" sz="2400" b="1" dirty="0">
                <a:solidFill>
                  <a:srgbClr val="FF0000"/>
                </a:solidFill>
              </a:rPr>
              <a:t> </a:t>
            </a:r>
            <a:r>
              <a:rPr lang="it-IT" sz="2400" b="1" dirty="0" err="1">
                <a:solidFill>
                  <a:srgbClr val="FF0000"/>
                </a:solidFill>
              </a:rPr>
              <a:t>predicte</a:t>
            </a:r>
            <a:r>
              <a:rPr lang="it-IT" sz="2400" b="1" dirty="0">
                <a:solidFill>
                  <a:srgbClr val="FF0000"/>
                </a:solidFill>
              </a:rPr>
              <a:t> </a:t>
            </a:r>
            <a:r>
              <a:rPr lang="it-IT" sz="2400" b="1" dirty="0" err="1">
                <a:solidFill>
                  <a:srgbClr val="FF0000"/>
                </a:solidFill>
              </a:rPr>
              <a:t>civitatis</a:t>
            </a:r>
            <a:r>
              <a:rPr lang="it-IT" sz="2400" b="1" dirty="0">
                <a:solidFill>
                  <a:srgbClr val="FF0000"/>
                </a:solidFill>
              </a:rPr>
              <a:t>, </a:t>
            </a:r>
            <a:r>
              <a:rPr lang="it-IT" sz="2400" b="1" dirty="0" err="1">
                <a:solidFill>
                  <a:srgbClr val="FF0000"/>
                </a:solidFill>
              </a:rPr>
              <a:t>sed</a:t>
            </a:r>
            <a:r>
              <a:rPr lang="it-IT" sz="2400" b="1" dirty="0">
                <a:solidFill>
                  <a:srgbClr val="FF0000"/>
                </a:solidFill>
              </a:rPr>
              <a:t> et </a:t>
            </a:r>
            <a:r>
              <a:rPr lang="it-IT" sz="2400" b="1" dirty="0" err="1">
                <a:solidFill>
                  <a:srgbClr val="FF0000"/>
                </a:solidFill>
              </a:rPr>
              <a:t>Marchie</a:t>
            </a:r>
            <a:r>
              <a:rPr lang="it-IT" sz="2400" b="1" dirty="0">
                <a:solidFill>
                  <a:srgbClr val="FF0000"/>
                </a:solidFill>
              </a:rPr>
              <a:t> et </a:t>
            </a:r>
            <a:r>
              <a:rPr lang="it-IT" sz="2400" b="1" dirty="0" err="1">
                <a:solidFill>
                  <a:srgbClr val="FF0000"/>
                </a:solidFill>
              </a:rPr>
              <a:t>Lombardie</a:t>
            </a:r>
            <a:r>
              <a:rPr lang="it-IT" sz="2400" dirty="0"/>
              <a:t>». </a:t>
            </a:r>
          </a:p>
          <a:p>
            <a:endParaRPr lang="it-IT" sz="2400" dirty="0" smtClean="0"/>
          </a:p>
          <a:p>
            <a:endParaRPr lang="it-IT" sz="2400" dirty="0"/>
          </a:p>
          <a:p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11930615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519336"/>
          </a:xfrm>
        </p:spPr>
        <p:txBody>
          <a:bodyPr>
            <a:normAutofit/>
          </a:bodyPr>
          <a:lstStyle/>
          <a:p>
            <a:r>
              <a:rPr lang="it-IT" sz="2400" b="1" dirty="0" smtClean="0"/>
              <a:t>L’area non-urbana di radicamento signorile estense </a:t>
            </a:r>
            <a:endParaRPr lang="it-IT" sz="2400" b="1" dirty="0"/>
          </a:p>
        </p:txBody>
      </p:sp>
      <p:pic>
        <p:nvPicPr>
          <p:cNvPr id="4" name="Segnaposto contenut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340768"/>
            <a:ext cx="8424936" cy="5136232"/>
          </a:xfrm>
        </p:spPr>
      </p:pic>
    </p:spTree>
    <p:extLst>
      <p:ext uri="{BB962C8B-B14F-4D97-AF65-F5344CB8AC3E}">
        <p14:creationId xmlns:p14="http://schemas.microsoft.com/office/powerpoint/2010/main" val="20553853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519336"/>
          </a:xfrm>
        </p:spPr>
        <p:txBody>
          <a:bodyPr>
            <a:normAutofit fontScale="90000"/>
          </a:bodyPr>
          <a:lstStyle/>
          <a:p>
            <a:r>
              <a:rPr lang="it-IT" sz="2400" b="1" dirty="0" smtClean="0"/>
              <a:t>Feudi estensi a famiglie vicentine e veronesi:</a:t>
            </a:r>
            <a:br>
              <a:rPr lang="it-IT" sz="2400" b="1" dirty="0" smtClean="0"/>
            </a:br>
            <a:r>
              <a:rPr lang="it-IT" sz="2400" b="1" dirty="0" err="1" smtClean="0"/>
              <a:t>Serego</a:t>
            </a:r>
            <a:r>
              <a:rPr lang="it-IT" sz="2400" b="1" dirty="0" smtClean="0"/>
              <a:t>, Monticelli; Lendinara, Nogarole</a:t>
            </a:r>
            <a:endParaRPr lang="it-IT" sz="2400" b="1" dirty="0"/>
          </a:p>
        </p:txBody>
      </p:sp>
      <p:pic>
        <p:nvPicPr>
          <p:cNvPr id="4" name="Segnaposto contenut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340768"/>
            <a:ext cx="8424936" cy="5136232"/>
          </a:xfrm>
        </p:spPr>
      </p:pic>
    </p:spTree>
    <p:extLst>
      <p:ext uri="{BB962C8B-B14F-4D97-AF65-F5344CB8AC3E}">
        <p14:creationId xmlns:p14="http://schemas.microsoft.com/office/powerpoint/2010/main" val="23588695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/>
          </a:bodyPr>
          <a:lstStyle/>
          <a:p>
            <a:r>
              <a:rPr lang="it-IT" sz="2400" b="1" dirty="0" smtClean="0"/>
              <a:t>Le lotte di partito a Verona agli inizi del Duecento</a:t>
            </a:r>
            <a:endParaRPr lang="it-IT" sz="24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 fontScale="92500" lnSpcReduction="20000"/>
          </a:bodyPr>
          <a:lstStyle/>
          <a:p>
            <a:r>
              <a:rPr lang="it-IT" sz="2400" dirty="0" smtClean="0"/>
              <a:t>Non esistono schieramenti «ideologici» nonostante il riferimento ai ‘guelfi’ e ai ‘ghibellini’</a:t>
            </a:r>
          </a:p>
          <a:p>
            <a:endParaRPr lang="it-IT" sz="2400" dirty="0"/>
          </a:p>
          <a:p>
            <a:r>
              <a:rPr lang="it-IT" sz="2400" dirty="0" smtClean="0"/>
              <a:t>Esistono alleanze concrete all’interno e all’esterno della città (controllo del territorio, controllo della terra)</a:t>
            </a:r>
          </a:p>
          <a:p>
            <a:endParaRPr lang="it-IT" sz="2400" dirty="0"/>
          </a:p>
          <a:p>
            <a:r>
              <a:rPr lang="it-IT" sz="2400" dirty="0" smtClean="0"/>
              <a:t>«se </a:t>
            </a:r>
            <a:r>
              <a:rPr lang="it-IT" sz="2400" dirty="0" err="1" smtClean="0"/>
              <a:t>facere</a:t>
            </a:r>
            <a:r>
              <a:rPr lang="it-IT" sz="2400" dirty="0" smtClean="0"/>
              <a:t> </a:t>
            </a:r>
            <a:r>
              <a:rPr lang="it-IT" sz="2400" dirty="0" err="1" smtClean="0"/>
              <a:t>capud</a:t>
            </a:r>
            <a:r>
              <a:rPr lang="it-IT" sz="2400" dirty="0" smtClean="0"/>
              <a:t> </a:t>
            </a:r>
            <a:r>
              <a:rPr lang="it-IT" sz="2400" dirty="0" err="1" smtClean="0"/>
              <a:t>partem</a:t>
            </a:r>
            <a:r>
              <a:rPr lang="it-IT" sz="2400" dirty="0" smtClean="0"/>
              <a:t>» : in linea di principio, ogni famiglia e ogni casata ‘potrebbe’ ‘farsi un partito’, con seguaci, vassalli, «</a:t>
            </a:r>
            <a:r>
              <a:rPr lang="it-IT" sz="2400" dirty="0" err="1" smtClean="0"/>
              <a:t>homines</a:t>
            </a:r>
            <a:r>
              <a:rPr lang="it-IT" sz="2400" dirty="0" smtClean="0"/>
              <a:t> de masnada», ecc.</a:t>
            </a:r>
          </a:p>
          <a:p>
            <a:endParaRPr lang="it-IT" sz="2400" dirty="0" smtClean="0"/>
          </a:p>
          <a:p>
            <a:r>
              <a:rPr lang="it-IT" sz="2400" dirty="0" err="1" smtClean="0"/>
              <a:t>Monticoli</a:t>
            </a:r>
            <a:r>
              <a:rPr lang="it-IT" sz="2400" dirty="0" smtClean="0"/>
              <a:t>, San Bonifacio, </a:t>
            </a:r>
            <a:r>
              <a:rPr lang="it-IT" sz="2400" dirty="0" err="1" smtClean="0"/>
              <a:t>Quattuorviginti</a:t>
            </a:r>
            <a:endParaRPr lang="it-IT" sz="2400" dirty="0" smtClean="0"/>
          </a:p>
          <a:p>
            <a:r>
              <a:rPr lang="it-IT" sz="2400" dirty="0" smtClean="0"/>
              <a:t>Ma anche </a:t>
            </a:r>
            <a:r>
              <a:rPr lang="it-IT" sz="2400" dirty="0" err="1" smtClean="0"/>
              <a:t>Nascinguerra</a:t>
            </a:r>
            <a:r>
              <a:rPr lang="it-IT" sz="2400" dirty="0" smtClean="0"/>
              <a:t>, Avvocati…… </a:t>
            </a:r>
          </a:p>
          <a:p>
            <a:endParaRPr lang="it-IT" sz="2400" dirty="0"/>
          </a:p>
          <a:p>
            <a:r>
              <a:rPr lang="it-IT" sz="2400" dirty="0" smtClean="0"/>
              <a:t>Questa struttura sociale si ripercuote nel controllo dello spazio urbano </a:t>
            </a:r>
          </a:p>
        </p:txBody>
      </p:sp>
    </p:spTree>
    <p:extLst>
      <p:ext uri="{BB962C8B-B14F-4D97-AF65-F5344CB8AC3E}">
        <p14:creationId xmlns:p14="http://schemas.microsoft.com/office/powerpoint/2010/main" val="20318460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.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 fontScale="85000" lnSpcReduction="20000"/>
          </a:bodyPr>
          <a:lstStyle/>
          <a:p>
            <a:r>
              <a:rPr lang="it-IT" b="1" dirty="0" smtClean="0"/>
              <a:t>La </a:t>
            </a:r>
            <a:r>
              <a:rPr lang="it-IT" b="1" dirty="0"/>
              <a:t>popolazione del centro cittadino e le sue modalità di occupazione dello spazio urbano nel XII e XIII secolo </a:t>
            </a:r>
          </a:p>
          <a:p>
            <a:r>
              <a:rPr lang="it-IT" dirty="0"/>
              <a:t> </a:t>
            </a:r>
          </a:p>
          <a:p>
            <a:r>
              <a:rPr lang="it-IT" dirty="0"/>
              <a:t>Coscienza aristocratica </a:t>
            </a:r>
          </a:p>
          <a:p>
            <a:r>
              <a:rPr lang="it-IT" dirty="0"/>
              <a:t> </a:t>
            </a:r>
          </a:p>
          <a:p>
            <a:r>
              <a:rPr lang="it-IT" dirty="0"/>
              <a:t> </a:t>
            </a:r>
          </a:p>
          <a:p>
            <a:r>
              <a:rPr lang="it-IT" dirty="0"/>
              <a:t>Le famiglie dell’età comunale, in particolare a partire dalla seconda metà del sec. XII, appaiono consapevoli in modo crescente della propria identità, connessa al riconoscimento di un capostipite da poco scomparso o ancora vivente, il cui nome si avvia a connotare la discendenza. </a:t>
            </a:r>
          </a:p>
        </p:txBody>
      </p:sp>
    </p:spTree>
    <p:extLst>
      <p:ext uri="{BB962C8B-B14F-4D97-AF65-F5344CB8AC3E}">
        <p14:creationId xmlns:p14="http://schemas.microsoft.com/office/powerpoint/2010/main" val="3426394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6050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.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7544" y="836712"/>
            <a:ext cx="8229600" cy="5616624"/>
          </a:xfrm>
        </p:spPr>
        <p:txBody>
          <a:bodyPr>
            <a:normAutofit fontScale="92500" lnSpcReduction="20000"/>
          </a:bodyPr>
          <a:lstStyle/>
          <a:p>
            <a:r>
              <a:rPr lang="it-IT" b="1" dirty="0"/>
              <a:t>le famiglie di tradizione </a:t>
            </a:r>
            <a:r>
              <a:rPr lang="it-IT" b="1" dirty="0" smtClean="0"/>
              <a:t>urbana</a:t>
            </a:r>
          </a:p>
          <a:p>
            <a:pPr marL="514350" indent="-514350">
              <a:buAutoNum type="alphaLcParenR"/>
            </a:pPr>
            <a:r>
              <a:rPr lang="it-IT" dirty="0" smtClean="0"/>
              <a:t>Denominate dalla zona di residenza o </a:t>
            </a:r>
            <a:r>
              <a:rPr lang="it-IT" dirty="0"/>
              <a:t>comunque da un luogo (</a:t>
            </a:r>
            <a:r>
              <a:rPr lang="it-IT" i="1" dirty="0"/>
              <a:t>de </a:t>
            </a:r>
            <a:r>
              <a:rPr lang="it-IT" i="1" dirty="0" err="1"/>
              <a:t>Palatio</a:t>
            </a:r>
            <a:r>
              <a:rPr lang="it-IT" dirty="0"/>
              <a:t>, </a:t>
            </a:r>
            <a:r>
              <a:rPr lang="it-IT" i="1" dirty="0"/>
              <a:t>de Scala</a:t>
            </a:r>
            <a:r>
              <a:rPr lang="it-IT" dirty="0"/>
              <a:t>) </a:t>
            </a:r>
            <a:endParaRPr lang="it-IT" dirty="0" smtClean="0"/>
          </a:p>
          <a:p>
            <a:pPr marL="514350" indent="-514350">
              <a:buAutoNum type="alphaLcParenR"/>
            </a:pPr>
            <a:r>
              <a:rPr lang="it-IT" dirty="0" smtClean="0"/>
              <a:t> </a:t>
            </a:r>
            <a:r>
              <a:rPr lang="it-IT" dirty="0"/>
              <a:t>da un capostipite (come </a:t>
            </a:r>
            <a:r>
              <a:rPr lang="it-IT" dirty="0" err="1"/>
              <a:t>Crescenzi</a:t>
            </a:r>
            <a:r>
              <a:rPr lang="it-IT" dirty="0"/>
              <a:t>, </a:t>
            </a:r>
            <a:r>
              <a:rPr lang="it-IT" dirty="0" err="1"/>
              <a:t>Fidenzi</a:t>
            </a:r>
            <a:r>
              <a:rPr lang="it-IT" dirty="0"/>
              <a:t>, Dal Verme - </a:t>
            </a:r>
            <a:r>
              <a:rPr lang="it-IT" i="1" dirty="0"/>
              <a:t>de </a:t>
            </a:r>
            <a:r>
              <a:rPr lang="it-IT" i="1" dirty="0" err="1"/>
              <a:t>Crescencionibus</a:t>
            </a:r>
            <a:r>
              <a:rPr lang="it-IT" i="1" dirty="0"/>
              <a:t>, de </a:t>
            </a:r>
            <a:r>
              <a:rPr lang="it-IT" i="1" dirty="0" err="1"/>
              <a:t>Fidenciis</a:t>
            </a:r>
            <a:r>
              <a:rPr lang="it-IT" dirty="0"/>
              <a:t>, </a:t>
            </a:r>
            <a:r>
              <a:rPr lang="it-IT" i="1" dirty="0"/>
              <a:t>de </a:t>
            </a:r>
            <a:r>
              <a:rPr lang="it-IT" i="1" dirty="0" err="1"/>
              <a:t>Vermo</a:t>
            </a:r>
            <a:r>
              <a:rPr lang="it-IT" i="1" dirty="0"/>
              <a:t> </a:t>
            </a:r>
            <a:r>
              <a:rPr lang="it-IT" i="1" dirty="0" smtClean="0"/>
              <a:t>– </a:t>
            </a:r>
            <a:endParaRPr lang="it-IT" dirty="0" smtClean="0"/>
          </a:p>
          <a:p>
            <a:pPr marL="514350" indent="-514350">
              <a:buAutoNum type="alphaLcParenR"/>
            </a:pPr>
            <a:r>
              <a:rPr lang="it-IT" dirty="0" smtClean="0"/>
              <a:t>dalla </a:t>
            </a:r>
            <a:r>
              <a:rPr lang="it-IT" dirty="0"/>
              <a:t>funzione (come Visconti o Avvocati). </a:t>
            </a:r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r>
              <a:rPr lang="it-IT" dirty="0" smtClean="0"/>
              <a:t>Con oscillazioni </a:t>
            </a:r>
          </a:p>
          <a:p>
            <a:pPr>
              <a:buFontTx/>
              <a:buChar char="-"/>
            </a:pPr>
            <a:r>
              <a:rPr lang="it-IT" dirty="0" smtClean="0"/>
              <a:t>capostipite </a:t>
            </a:r>
            <a:r>
              <a:rPr lang="it-IT" dirty="0"/>
              <a:t>e denominazione per località urbana di residenza: </a:t>
            </a:r>
            <a:r>
              <a:rPr lang="it-IT" i="1" dirty="0"/>
              <a:t>de Broilo - de </a:t>
            </a:r>
            <a:r>
              <a:rPr lang="it-IT" i="1" dirty="0" err="1" smtClean="0"/>
              <a:t>Ardicionibus</a:t>
            </a:r>
            <a:r>
              <a:rPr lang="it-IT" dirty="0" smtClean="0"/>
              <a:t> </a:t>
            </a:r>
          </a:p>
          <a:p>
            <a:pPr>
              <a:buFontTx/>
              <a:buChar char="-"/>
            </a:pPr>
            <a:r>
              <a:rPr lang="it-IT" dirty="0" smtClean="0"/>
              <a:t>oscillazioni </a:t>
            </a:r>
            <a:r>
              <a:rPr lang="it-IT" dirty="0" err="1"/>
              <a:t>esaugurali</a:t>
            </a:r>
            <a:r>
              <a:rPr lang="it-IT" dirty="0"/>
              <a:t> nella denominazione: </a:t>
            </a:r>
            <a:r>
              <a:rPr lang="it-IT" i="1" dirty="0"/>
              <a:t>de </a:t>
            </a:r>
            <a:r>
              <a:rPr lang="it-IT" i="1" dirty="0" err="1"/>
              <a:t>Bonavoltis</a:t>
            </a:r>
            <a:r>
              <a:rPr lang="it-IT" i="1" dirty="0"/>
              <a:t> / de </a:t>
            </a:r>
            <a:r>
              <a:rPr lang="it-IT" i="1" dirty="0" err="1"/>
              <a:t>Malavoltis</a:t>
            </a:r>
            <a:r>
              <a:rPr lang="it-IT" dirty="0"/>
              <a:t>, ecc</a:t>
            </a:r>
            <a:r>
              <a:rPr lang="it-IT" dirty="0" smtClean="0"/>
              <a:t>.)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6594946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6050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.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rmAutofit/>
          </a:bodyPr>
          <a:lstStyle/>
          <a:p>
            <a:r>
              <a:rPr lang="it-IT" b="1" dirty="0"/>
              <a:t>CURIE E CURTES ARISTOCRATICHE NEGLI ISOLATI DELLA CITTA’ ANTICA</a:t>
            </a:r>
          </a:p>
          <a:p>
            <a:pPr marL="0" indent="0">
              <a:buNone/>
            </a:pPr>
            <a:r>
              <a:rPr lang="it-IT" dirty="0" smtClean="0"/>
              <a:t>Famiglia = </a:t>
            </a:r>
            <a:r>
              <a:rPr lang="it-IT" i="1" dirty="0" smtClean="0"/>
              <a:t>domus</a:t>
            </a:r>
            <a:r>
              <a:rPr lang="it-IT" dirty="0" smtClean="0"/>
              <a:t> </a:t>
            </a:r>
          </a:p>
          <a:p>
            <a:pPr marL="0" indent="0">
              <a:buNone/>
            </a:pPr>
            <a:r>
              <a:rPr lang="it-IT" dirty="0" smtClean="0"/>
              <a:t>nesso </a:t>
            </a:r>
            <a:r>
              <a:rPr lang="it-IT" dirty="0"/>
              <a:t>fra </a:t>
            </a:r>
            <a:r>
              <a:rPr lang="it-IT" dirty="0" smtClean="0"/>
              <a:t>struttura </a:t>
            </a:r>
            <a:r>
              <a:rPr lang="it-IT" dirty="0"/>
              <a:t>parentale della </a:t>
            </a:r>
            <a:r>
              <a:rPr lang="it-IT" i="1" dirty="0"/>
              <a:t>domus </a:t>
            </a:r>
            <a:r>
              <a:rPr lang="it-IT" dirty="0"/>
              <a:t>e occupazione dello spazio urbano </a:t>
            </a:r>
            <a:endParaRPr lang="it-IT" dirty="0" smtClean="0"/>
          </a:p>
          <a:p>
            <a:r>
              <a:rPr lang="it-IT" dirty="0" smtClean="0"/>
              <a:t>Una famiglia, un isolato della Verona romana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0088793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6050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.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>
            <a:normAutofit fontScale="92500"/>
          </a:bodyPr>
          <a:lstStyle/>
          <a:p>
            <a:r>
              <a:rPr lang="it-IT" i="1" dirty="0" smtClean="0"/>
              <a:t>Curia</a:t>
            </a:r>
            <a:r>
              <a:rPr lang="it-IT" dirty="0" smtClean="0"/>
              <a:t> indica uno </a:t>
            </a:r>
            <a:r>
              <a:rPr lang="it-IT" dirty="0"/>
              <a:t>spazio non edificato interno ad un isolato (non necessariamente e non sempre, ma non di rado sì, protetto dalle torri e corredato da relazioni di carattere vassallatico collegate alla concessione d'uso di edifici fortificati, o da servitù di passaggio </a:t>
            </a:r>
            <a:r>
              <a:rPr lang="it-IT" i="1" dirty="0" err="1"/>
              <a:t>usque</a:t>
            </a:r>
            <a:r>
              <a:rPr lang="it-IT" i="1" dirty="0"/>
              <a:t> in </a:t>
            </a:r>
            <a:r>
              <a:rPr lang="it-IT" i="1" dirty="0" err="1"/>
              <a:t>viam</a:t>
            </a:r>
            <a:r>
              <a:rPr lang="it-IT" i="1" dirty="0"/>
              <a:t> </a:t>
            </a:r>
            <a:r>
              <a:rPr lang="it-IT" i="1" dirty="0" err="1"/>
              <a:t>publicam</a:t>
            </a:r>
            <a:r>
              <a:rPr lang="it-IT" dirty="0"/>
              <a:t>, o da patti di </a:t>
            </a:r>
            <a:r>
              <a:rPr lang="it-IT" dirty="0" smtClean="0"/>
              <a:t>torre.</a:t>
            </a:r>
            <a:endParaRPr lang="it-IT" dirty="0"/>
          </a:p>
          <a:p>
            <a:r>
              <a:rPr lang="it-IT" dirty="0"/>
              <a:t>la </a:t>
            </a:r>
            <a:r>
              <a:rPr lang="it-IT" i="1" dirty="0"/>
              <a:t>curia </a:t>
            </a:r>
            <a:r>
              <a:rPr lang="it-IT" i="1" dirty="0" err="1"/>
              <a:t>Malerborum</a:t>
            </a:r>
            <a:r>
              <a:rPr lang="it-IT" dirty="0"/>
              <a:t>; la </a:t>
            </a:r>
            <a:r>
              <a:rPr lang="it-IT" i="1" dirty="0"/>
              <a:t>curia </a:t>
            </a:r>
            <a:r>
              <a:rPr lang="it-IT" i="1" dirty="0" err="1"/>
              <a:t>illorum</a:t>
            </a:r>
            <a:r>
              <a:rPr lang="it-IT" i="1" dirty="0"/>
              <a:t> de </a:t>
            </a:r>
            <a:r>
              <a:rPr lang="it-IT" i="1" dirty="0" err="1"/>
              <a:t>Lendenaria</a:t>
            </a:r>
            <a:r>
              <a:rPr lang="it-IT" dirty="0"/>
              <a:t> a S. Giovanni in Foro; la </a:t>
            </a:r>
            <a:r>
              <a:rPr lang="it-IT" i="1" dirty="0"/>
              <a:t>curia</a:t>
            </a:r>
            <a:r>
              <a:rPr lang="it-IT" dirty="0"/>
              <a:t> dei Benzi-</a:t>
            </a:r>
            <a:r>
              <a:rPr lang="it-IT" dirty="0" err="1"/>
              <a:t>Armenardi</a:t>
            </a:r>
            <a:r>
              <a:rPr lang="it-IT" dirty="0"/>
              <a:t> a </a:t>
            </a:r>
            <a:r>
              <a:rPr lang="it-IT" dirty="0" err="1"/>
              <a:t>S.Quirico</a:t>
            </a:r>
            <a:r>
              <a:rPr lang="it-IT" dirty="0"/>
              <a:t>, sovrastata da una torre e una casatorre collegata da soppalchi, </a:t>
            </a:r>
          </a:p>
        </p:txBody>
      </p:sp>
    </p:spTree>
    <p:extLst>
      <p:ext uri="{BB962C8B-B14F-4D97-AF65-F5344CB8AC3E}">
        <p14:creationId xmlns:p14="http://schemas.microsoft.com/office/powerpoint/2010/main" val="172045870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445</Words>
  <Application>Microsoft Office PowerPoint</Application>
  <PresentationFormat>Presentazione su schermo (4:3)</PresentationFormat>
  <Paragraphs>46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9</vt:i4>
      </vt:variant>
    </vt:vector>
  </HeadingPairs>
  <TitlesOfParts>
    <vt:vector size="10" baseType="lpstr">
      <vt:lpstr>Tema di Office</vt:lpstr>
      <vt:lpstr>Presentazione standard di PowerPoint</vt:lpstr>
      <vt:lpstr>Le lotte di fazione intercittadine nelle città venete </vt:lpstr>
      <vt:lpstr>L’area non-urbana di radicamento signorile estense </vt:lpstr>
      <vt:lpstr>Feudi estensi a famiglie vicentine e veronesi: Serego, Monticelli; Lendinara, Nogarole</vt:lpstr>
      <vt:lpstr>Le lotte di partito a Verona agli inizi del Duecento</vt:lpstr>
      <vt:lpstr>.</vt:lpstr>
      <vt:lpstr>.</vt:lpstr>
      <vt:lpstr>.</vt:lpstr>
      <vt:lpstr>.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Gian Maria Varanini</dc:creator>
  <cp:lastModifiedBy>Gian Maria Varanini</cp:lastModifiedBy>
  <cp:revision>1</cp:revision>
  <dcterms:created xsi:type="dcterms:W3CDTF">2017-05-24T14:30:32Z</dcterms:created>
  <dcterms:modified xsi:type="dcterms:W3CDTF">2017-05-24T14:37:08Z</dcterms:modified>
</cp:coreProperties>
</file>