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1"/>
  </p:notesMasterIdLst>
  <p:sldIdLst>
    <p:sldId id="335" r:id="rId2"/>
    <p:sldId id="336" r:id="rId3"/>
    <p:sldId id="372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73" r:id="rId19"/>
    <p:sldId id="351" r:id="rId20"/>
    <p:sldId id="374" r:id="rId21"/>
    <p:sldId id="375" r:id="rId22"/>
    <p:sldId id="376" r:id="rId23"/>
    <p:sldId id="352" r:id="rId24"/>
    <p:sldId id="353" r:id="rId25"/>
    <p:sldId id="354" r:id="rId26"/>
    <p:sldId id="355" r:id="rId27"/>
    <p:sldId id="379" r:id="rId28"/>
    <p:sldId id="356" r:id="rId29"/>
    <p:sldId id="357" r:id="rId30"/>
    <p:sldId id="377" r:id="rId31"/>
    <p:sldId id="380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88" r:id="rId43"/>
    <p:sldId id="381" r:id="rId44"/>
    <p:sldId id="382" r:id="rId45"/>
    <p:sldId id="383" r:id="rId46"/>
    <p:sldId id="384" r:id="rId47"/>
    <p:sldId id="385" r:id="rId48"/>
    <p:sldId id="386" r:id="rId49"/>
    <p:sldId id="387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9D2FE-C65A-449E-A209-4F61ECA14AF2}" type="datetimeFigureOut">
              <a:rPr lang="it-IT" smtClean="0"/>
              <a:t>14/05/2014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B7A21-0B6F-4B68-8D2E-A61ECC616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00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1EFB3-FCF1-4BC8-88F0-373EBF1B13B0}" type="slidenum">
              <a:rPr lang="it-IT"/>
              <a:pPr/>
              <a:t>1</a:t>
            </a:fld>
            <a:endParaRPr lang="it-IT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E736C-71FB-47C6-B801-69280052F002}" type="slidenum">
              <a:rPr lang="it-IT"/>
              <a:pPr/>
              <a:t>10</a:t>
            </a:fld>
            <a:endParaRPr lang="it-IT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E53E6-3C99-4EDE-BFB5-72CC80855C68}" type="slidenum">
              <a:rPr lang="it-IT"/>
              <a:pPr/>
              <a:t>11</a:t>
            </a:fld>
            <a:endParaRPr lang="it-IT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38B30-2A25-4627-AD03-73178E13C77C}" type="slidenum">
              <a:rPr lang="it-IT"/>
              <a:pPr/>
              <a:t>12</a:t>
            </a:fld>
            <a:endParaRPr lang="it-IT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6F975-2604-4E33-A194-288E94C81A34}" type="slidenum">
              <a:rPr lang="it-IT"/>
              <a:pPr/>
              <a:t>13</a:t>
            </a:fld>
            <a:endParaRPr lang="it-IT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166BE-4619-46A3-8705-03FDDA3EA64B}" type="slidenum">
              <a:rPr lang="it-IT"/>
              <a:pPr/>
              <a:t>14</a:t>
            </a:fld>
            <a:endParaRPr lang="it-IT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1FAE0-E9C9-4F41-9081-0DA519D3E5D1}" type="slidenum">
              <a:rPr lang="it-IT"/>
              <a:pPr/>
              <a:t>15</a:t>
            </a:fld>
            <a:endParaRPr lang="it-IT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4899A-A47F-47DB-A2A3-E7B4215DB4AE}" type="slidenum">
              <a:rPr lang="it-IT"/>
              <a:pPr/>
              <a:t>16</a:t>
            </a:fld>
            <a:endParaRPr lang="it-IT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96786-6BBF-4E98-97BB-5040FE223552}" type="slidenum">
              <a:rPr lang="it-IT"/>
              <a:pPr/>
              <a:t>17</a:t>
            </a:fld>
            <a:endParaRPr lang="it-IT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731C3-B26F-402B-A869-AB20585DEB7D}" type="slidenum">
              <a:rPr lang="it-IT"/>
              <a:pPr/>
              <a:t>19</a:t>
            </a:fld>
            <a:endParaRPr lang="it-IT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C9E3F-3D44-44A9-BDA2-85D8CEFF5921}" type="slidenum">
              <a:rPr lang="it-IT"/>
              <a:pPr/>
              <a:t>20</a:t>
            </a:fld>
            <a:endParaRPr lang="it-IT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FF450-BEFA-4C65-9637-B8AB16317926}" type="slidenum">
              <a:rPr lang="it-IT"/>
              <a:pPr/>
              <a:t>2</a:t>
            </a:fld>
            <a:endParaRPr lang="it-IT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988F5-32E1-4B48-A96C-D9768E42B28B}" type="slidenum">
              <a:rPr lang="it-IT"/>
              <a:pPr/>
              <a:t>21</a:t>
            </a:fld>
            <a:endParaRPr lang="it-IT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38066-9973-4C4A-A2C8-C4BB4E02A30F}" type="slidenum">
              <a:rPr lang="it-IT"/>
              <a:pPr/>
              <a:t>22</a:t>
            </a:fld>
            <a:endParaRPr lang="it-IT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8C07B-CE9D-4563-8537-D4CA6DE7AC55}" type="slidenum">
              <a:rPr lang="it-IT"/>
              <a:pPr/>
              <a:t>23</a:t>
            </a:fld>
            <a:endParaRPr lang="it-IT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A5998-EC53-4CCA-A965-7FF5C6AD12E3}" type="slidenum">
              <a:rPr lang="it-IT"/>
              <a:pPr/>
              <a:t>24</a:t>
            </a:fld>
            <a:endParaRPr lang="it-IT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1404F-A02A-42DF-9724-9D2DEDFAD657}" type="slidenum">
              <a:rPr lang="it-IT"/>
              <a:pPr/>
              <a:t>25</a:t>
            </a:fld>
            <a:endParaRPr lang="it-IT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5D1EF-79E5-4F9D-88FC-7BED21809084}" type="slidenum">
              <a:rPr lang="it-IT"/>
              <a:pPr/>
              <a:t>26</a:t>
            </a:fld>
            <a:endParaRPr lang="it-IT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6108B-2211-42D2-BE8A-E2F5E5BE1E9A}" type="slidenum">
              <a:rPr lang="it-IT"/>
              <a:pPr/>
              <a:t>28</a:t>
            </a:fld>
            <a:endParaRPr lang="it-IT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B51C9-71D0-438D-A899-C6CA4088DD5E}" type="slidenum">
              <a:rPr lang="it-IT"/>
              <a:pPr/>
              <a:t>29</a:t>
            </a:fld>
            <a:endParaRPr lang="it-IT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B2837-9F5D-4709-B73A-DB1B82875386}" type="slidenum">
              <a:rPr lang="it-IT"/>
              <a:pPr/>
              <a:t>32</a:t>
            </a:fld>
            <a:endParaRPr lang="it-IT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B69F4-69C7-47AD-9AD9-97410F8A23AC}" type="slidenum">
              <a:rPr lang="it-IT"/>
              <a:pPr/>
              <a:t>33</a:t>
            </a:fld>
            <a:endParaRPr lang="it-IT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B976D-FFE0-435B-B4CE-E909C18453E3}" type="slidenum">
              <a:rPr lang="it-IT"/>
              <a:pPr/>
              <a:t>3</a:t>
            </a:fld>
            <a:endParaRPr 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30462-7775-44CF-95DC-401F3C43681F}" type="slidenum">
              <a:rPr lang="it-IT"/>
              <a:pPr/>
              <a:t>34</a:t>
            </a:fld>
            <a:endParaRPr lang="it-IT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DCA65-B38F-4F5F-8DD3-0BD3774DDC10}" type="slidenum">
              <a:rPr lang="it-IT"/>
              <a:pPr/>
              <a:t>35</a:t>
            </a:fld>
            <a:endParaRPr lang="it-IT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1F6B5-9C55-4E06-98CA-BA3360E96C6E}" type="slidenum">
              <a:rPr lang="it-IT"/>
              <a:pPr/>
              <a:t>36</a:t>
            </a:fld>
            <a:endParaRPr lang="it-IT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C8BD6-535F-4877-B79D-FB3BB5FD7176}" type="slidenum">
              <a:rPr lang="it-IT"/>
              <a:pPr/>
              <a:t>37</a:t>
            </a:fld>
            <a:endParaRPr lang="it-IT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AB02E-ACA3-4139-AF51-EA5441490529}" type="slidenum">
              <a:rPr lang="it-IT"/>
              <a:pPr/>
              <a:t>38</a:t>
            </a:fld>
            <a:endParaRPr lang="it-IT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14925-6E78-44F1-A1A4-340FEEC06290}" type="slidenum">
              <a:rPr lang="it-IT"/>
              <a:pPr/>
              <a:t>39</a:t>
            </a:fld>
            <a:endParaRPr lang="it-IT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DC045-3866-4E0F-877D-4106238A50C9}" type="slidenum">
              <a:rPr lang="it-IT"/>
              <a:pPr/>
              <a:t>40</a:t>
            </a:fld>
            <a:endParaRPr lang="it-IT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BDA91-6E22-4F1E-BDF2-D54989E1805F}" type="slidenum">
              <a:rPr lang="it-IT"/>
              <a:pPr/>
              <a:t>41</a:t>
            </a:fld>
            <a:endParaRPr lang="it-IT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FEBC0-2CD7-420A-97A4-A8AF5E53ABE5}" type="slidenum">
              <a:rPr lang="it-IT" altLang="it-IT"/>
              <a:pPr/>
              <a:t>43</a:t>
            </a:fld>
            <a:endParaRPr lang="it-IT" altLang="it-IT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9F682-2ED8-46EF-91F4-6D3F2DF9E33C}" type="slidenum">
              <a:rPr lang="it-IT" altLang="it-IT"/>
              <a:pPr/>
              <a:t>44</a:t>
            </a:fld>
            <a:endParaRPr lang="it-IT" altLang="it-IT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B976D-FFE0-435B-B4CE-E909C18453E3}" type="slidenum">
              <a:rPr lang="it-IT"/>
              <a:pPr/>
              <a:t>4</a:t>
            </a:fld>
            <a:endParaRPr 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724EF-E02C-4F11-9DBB-215F9780B2CF}" type="slidenum">
              <a:rPr lang="it-IT" altLang="it-IT"/>
              <a:pPr/>
              <a:t>45</a:t>
            </a:fld>
            <a:endParaRPr lang="it-IT" altLang="it-IT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F5137-3C97-4629-96EA-8212C73C5D40}" type="slidenum">
              <a:rPr lang="it-IT" altLang="it-IT"/>
              <a:pPr/>
              <a:t>46</a:t>
            </a:fld>
            <a:endParaRPr lang="it-IT" altLang="it-IT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EF258-51B0-491A-9C9C-A20A8E96F585}" type="slidenum">
              <a:rPr lang="it-IT" altLang="it-IT"/>
              <a:pPr/>
              <a:t>47</a:t>
            </a:fld>
            <a:endParaRPr lang="it-IT" altLang="it-IT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1AE0D-64D2-4EF9-91F1-D7786F3E09D1}" type="slidenum">
              <a:rPr lang="it-IT" altLang="it-IT"/>
              <a:pPr/>
              <a:t>48</a:t>
            </a:fld>
            <a:endParaRPr lang="it-IT" altLang="it-IT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630A0-9A73-460F-8352-584AFF64E90C}" type="slidenum">
              <a:rPr lang="it-IT" altLang="it-IT"/>
              <a:pPr/>
              <a:t>49</a:t>
            </a:fld>
            <a:endParaRPr lang="it-IT" altLang="it-IT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36E6E-065E-497D-BD09-55DB2DD9C69C}" type="slidenum">
              <a:rPr lang="it-IT"/>
              <a:pPr/>
              <a:t>5</a:t>
            </a:fld>
            <a:endParaRPr lang="it-IT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27EF0-8CF9-4D06-AF7B-6A89298FC745}" type="slidenum">
              <a:rPr lang="it-IT"/>
              <a:pPr/>
              <a:t>6</a:t>
            </a:fld>
            <a:endParaRPr lang="it-IT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1BDE4-DF1A-41DA-974F-1F530FBC9FDE}" type="slidenum">
              <a:rPr lang="it-IT"/>
              <a:pPr/>
              <a:t>7</a:t>
            </a:fld>
            <a:endParaRPr lang="it-IT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DC0DC-E800-4B9B-BB9E-844919B6C00E}" type="slidenum">
              <a:rPr lang="it-IT"/>
              <a:pPr/>
              <a:t>8</a:t>
            </a:fld>
            <a:endParaRPr lang="it-IT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D2D65-7DF9-4EA3-B06B-1AAD4383396D}" type="slidenum">
              <a:rPr lang="it-IT"/>
              <a:pPr/>
              <a:t>9</a:t>
            </a:fld>
            <a:endParaRPr lang="it-IT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75F8457-71A8-40CD-9EFD-E4D06E976ADE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BDEF5B-C306-4897-AD4C-683E703E1421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7AD6DC-7206-42B7-A8DC-AC7E6C1330E0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6D36B7-EE87-44B6-9343-E27FC2BA87CA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68" r:id="rId12"/>
    <p:sldLayoutId id="2147483769" r:id="rId13"/>
    <p:sldLayoutId id="2147483770" r:id="rId14"/>
    <p:sldLayoutId id="2147483771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i="1" dirty="0" smtClean="0">
                <a:solidFill>
                  <a:schemeClr val="tx1"/>
                </a:solidFill>
              </a:rPr>
              <a:t>Dai primi insediamenti britannici alla nascita degli </a:t>
            </a:r>
            <a:r>
              <a:rPr lang="it-IT" b="1" i="1" dirty="0">
                <a:solidFill>
                  <a:schemeClr val="tx1"/>
                </a:solidFill>
              </a:rPr>
              <a:t>Stati Uniti d’America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/>
              <a:t>1620-1776-1783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Commonwealth </a:t>
            </a:r>
            <a:r>
              <a:rPr lang="it-IT" sz="3800" b="1" i="1" dirty="0" err="1">
                <a:solidFill>
                  <a:srgbClr val="FF0000"/>
                </a:solidFill>
              </a:rPr>
              <a:t>of</a:t>
            </a:r>
            <a:r>
              <a:rPr lang="it-IT" sz="3800" b="1" i="1" dirty="0">
                <a:solidFill>
                  <a:srgbClr val="FF0000"/>
                </a:solidFill>
              </a:rPr>
              <a:t> </a:t>
            </a:r>
            <a:r>
              <a:rPr lang="it-IT" sz="3800" b="1" i="1" dirty="0" err="1" smtClean="0">
                <a:solidFill>
                  <a:srgbClr val="FF0000"/>
                </a:solidFill>
              </a:rPr>
              <a:t>Massachussets</a:t>
            </a:r>
            <a:r>
              <a:rPr lang="it-IT" sz="3800" b="1" i="1" dirty="0" smtClean="0">
                <a:solidFill>
                  <a:srgbClr val="FF0000"/>
                </a:solidFill>
              </a:rPr>
              <a:t>    (Boston)</a:t>
            </a:r>
            <a:br>
              <a:rPr lang="it-IT" sz="3800" b="1" i="1" dirty="0" smtClean="0">
                <a:solidFill>
                  <a:srgbClr val="FF0000"/>
                </a:solidFill>
              </a:rPr>
            </a:br>
            <a:endParaRPr lang="it-IT" sz="3800" b="1" i="1" dirty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3457575" cy="4530725"/>
          </a:xfrm>
        </p:spPr>
        <p:txBody>
          <a:bodyPr/>
          <a:lstStyle/>
          <a:p>
            <a:r>
              <a:rPr lang="it-IT" sz="2600"/>
              <a:t>Comunità di eguali fondata sull’</a:t>
            </a:r>
            <a:r>
              <a:rPr lang="it-IT" sz="2600">
                <a:solidFill>
                  <a:srgbClr val="FF0000"/>
                </a:solidFill>
              </a:rPr>
              <a:t>autogoverno </a:t>
            </a:r>
            <a:r>
              <a:rPr lang="it-IT" sz="2600"/>
              <a:t>(l’assemblea dei rappresentanti elegge il proprio governatore)</a:t>
            </a:r>
          </a:p>
          <a:p>
            <a:r>
              <a:rPr lang="it-IT" sz="2600">
                <a:solidFill>
                  <a:srgbClr val="FF0000"/>
                </a:solidFill>
              </a:rPr>
              <a:t>Isola repubblicana</a:t>
            </a:r>
            <a:r>
              <a:rPr lang="it-IT" sz="2600"/>
              <a:t> sotto la corona britannica</a:t>
            </a:r>
          </a:p>
        </p:txBody>
      </p:sp>
      <p:pic>
        <p:nvPicPr>
          <p:cNvPr id="35845" name="Picture 5" descr="quinmk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600200"/>
            <a:ext cx="5400675" cy="3730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Colonie inglesi e orientamenti religiosi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600"/>
              <a:t>1620: </a:t>
            </a:r>
            <a:r>
              <a:rPr lang="it-IT" sz="2600">
                <a:solidFill>
                  <a:srgbClr val="FF0000"/>
                </a:solidFill>
              </a:rPr>
              <a:t>Massachussets </a:t>
            </a:r>
            <a:r>
              <a:rPr lang="it-IT" sz="2600"/>
              <a:t>(Boston) e </a:t>
            </a:r>
            <a:r>
              <a:rPr lang="it-IT" sz="2600">
                <a:solidFill>
                  <a:srgbClr val="FF0000"/>
                </a:solidFill>
              </a:rPr>
              <a:t>Connecticut </a:t>
            </a:r>
            <a:r>
              <a:rPr lang="it-IT" sz="2600"/>
              <a:t>(White Plains)</a:t>
            </a:r>
            <a:r>
              <a:rPr lang="it-IT" sz="2600">
                <a:solidFill>
                  <a:srgbClr val="FF0000"/>
                </a:solidFill>
              </a:rPr>
              <a:t> </a:t>
            </a:r>
            <a:r>
              <a:rPr lang="it-IT" sz="2600"/>
              <a:t>– puritani congregazionalisti inglesi</a:t>
            </a:r>
          </a:p>
          <a:p>
            <a:pPr>
              <a:lnSpc>
                <a:spcPct val="80000"/>
              </a:lnSpc>
            </a:pPr>
            <a:r>
              <a:rPr lang="it-IT" sz="2600"/>
              <a:t>1624: </a:t>
            </a:r>
            <a:r>
              <a:rPr lang="it-IT" sz="2600">
                <a:solidFill>
                  <a:srgbClr val="FF0000"/>
                </a:solidFill>
              </a:rPr>
              <a:t>Nuova Amsterdam</a:t>
            </a:r>
            <a:r>
              <a:rPr lang="it-IT" sz="2600"/>
              <a:t> (poi New York) calvinisti olandesi</a:t>
            </a:r>
          </a:p>
          <a:p>
            <a:pPr>
              <a:lnSpc>
                <a:spcPct val="80000"/>
              </a:lnSpc>
            </a:pPr>
            <a:r>
              <a:rPr lang="it-IT" sz="2600"/>
              <a:t>1632: </a:t>
            </a:r>
            <a:r>
              <a:rPr lang="it-IT" sz="2600">
                <a:solidFill>
                  <a:srgbClr val="FF0000"/>
                </a:solidFill>
              </a:rPr>
              <a:t>Maryland</a:t>
            </a:r>
            <a:r>
              <a:rPr lang="it-IT" sz="2600"/>
              <a:t> (Baltimora) donata da Giacomo I a Lord Baltimore – nobiltà cattolica e contadini protestanti</a:t>
            </a:r>
          </a:p>
          <a:p>
            <a:pPr>
              <a:lnSpc>
                <a:spcPct val="80000"/>
              </a:lnSpc>
            </a:pPr>
            <a:r>
              <a:rPr lang="it-IT" sz="2600"/>
              <a:t>1650: </a:t>
            </a:r>
            <a:r>
              <a:rPr lang="it-IT" sz="2600">
                <a:solidFill>
                  <a:srgbClr val="FF0000"/>
                </a:solidFill>
              </a:rPr>
              <a:t>Virginia</a:t>
            </a:r>
            <a:r>
              <a:rPr lang="it-IT" sz="2600"/>
              <a:t> (Richmond) donata da W. Raleigh a Elisabetta I – rifugio di nobili monarchici anglicani e anticromwelliani, sfuggiti alla rivoluzione</a:t>
            </a:r>
          </a:p>
          <a:p>
            <a:pPr>
              <a:lnSpc>
                <a:spcPct val="80000"/>
              </a:lnSpc>
            </a:pPr>
            <a:r>
              <a:rPr lang="it-IT" sz="2600"/>
              <a:t>1682: </a:t>
            </a:r>
            <a:r>
              <a:rPr lang="it-IT" sz="2600">
                <a:solidFill>
                  <a:srgbClr val="FF0000"/>
                </a:solidFill>
              </a:rPr>
              <a:t>Pennsylvania</a:t>
            </a:r>
            <a:r>
              <a:rPr lang="it-IT" sz="2600"/>
              <a:t> (Philadelphia) – fondata da W. Penn guida spirituale della comunità quacchera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FF0000"/>
                </a:solidFill>
              </a:rPr>
              <a:t>Le tredici colonie britanniche</a:t>
            </a:r>
          </a:p>
        </p:txBody>
      </p:sp>
      <p:pic>
        <p:nvPicPr>
          <p:cNvPr id="43013" name="Picture 5" descr="800px-USA_Territorial_Growth_177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993775"/>
            <a:ext cx="8353425" cy="5741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b="1" i="1">
                <a:solidFill>
                  <a:srgbClr val="FF0000"/>
                </a:solidFill>
              </a:rPr>
              <a:t>Le colonie come “mondo alternativo”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it-IT"/>
              <a:t>Le colonie divengono, rispetto all’Inghilterra, una sorta di </a:t>
            </a:r>
            <a:r>
              <a:rPr lang="it-IT" i="1"/>
              <a:t>mondo alla rovescia</a:t>
            </a:r>
            <a:r>
              <a:rPr lang="it-IT"/>
              <a:t>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Mancanza di un’aristocrazia ereditaria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Tolleranza e pluralismo religioso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Governo locale di tipo repubblicano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Mobilità sociale e geografica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Incrocio etnico fra coloni europei e (in misura minore) fra coloni e nativi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Europei e indigeni: una difficile convivenza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2463"/>
            <a:ext cx="4038600" cy="4530725"/>
          </a:xfrm>
        </p:spPr>
        <p:txBody>
          <a:bodyPr/>
          <a:lstStyle/>
          <a:p>
            <a:r>
              <a:rPr lang="it-IT" sz="2200"/>
              <a:t>Prima della guerra d’indipendenza i coloni europei e gli indigeni (pellerossa) convivono gli uni accanto agli altri senza eccessivi problemi; in numerosi casi si formano piccole comunità miste.</a:t>
            </a:r>
          </a:p>
          <a:p>
            <a:r>
              <a:rPr lang="it-IT" sz="2200"/>
              <a:t>Nel 1763-65 una rivolta indiana guidata da </a:t>
            </a:r>
            <a:r>
              <a:rPr lang="it-IT" sz="2200">
                <a:solidFill>
                  <a:srgbClr val="FF0000"/>
                </a:solidFill>
              </a:rPr>
              <a:t>Pontiac</a:t>
            </a:r>
            <a:r>
              <a:rPr lang="it-IT" sz="2200"/>
              <a:t> minaccia le guarnigioni inglesi del Middle West </a:t>
            </a:r>
          </a:p>
        </p:txBody>
      </p:sp>
      <p:pic>
        <p:nvPicPr>
          <p:cNvPr id="61447" name="Picture 7" descr="Ponti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38700" y="1839913"/>
            <a:ext cx="3657600" cy="4051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Gli Irochesi dei Grandi Laghi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3853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 dirty="0"/>
              <a:t>Le tribù indigene si concentrano nella regione dei grandi laghi al confine fra il Canada e colonie della Nuova Inghilterra.</a:t>
            </a:r>
          </a:p>
          <a:p>
            <a:pPr>
              <a:lnSpc>
                <a:spcPct val="90000"/>
              </a:lnSpc>
            </a:pPr>
            <a:r>
              <a:rPr lang="it-IT" sz="2600" dirty="0"/>
              <a:t>Gli Irochesi sviluppano soprattutto il commercio delle pelli. </a:t>
            </a:r>
          </a:p>
        </p:txBody>
      </p:sp>
      <p:pic>
        <p:nvPicPr>
          <p:cNvPr id="63496" name="Picture 8" descr="la lunga cas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38513" y="4079875"/>
            <a:ext cx="5554662" cy="2630488"/>
          </a:xfrm>
          <a:noFill/>
          <a:ln/>
        </p:spPr>
      </p:pic>
      <p:pic>
        <p:nvPicPr>
          <p:cNvPr id="63497" name="Picture 9" descr="mille iso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9125" y="1025525"/>
            <a:ext cx="4319588" cy="2979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Il sistema coloniale americano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Tessuto sociale disaggregato e differenziato</a:t>
            </a:r>
          </a:p>
          <a:p>
            <a:r>
              <a:rPr lang="it-IT" sz="2600"/>
              <a:t>Necessità del </a:t>
            </a:r>
            <a:r>
              <a:rPr lang="it-IT" sz="2600" i="1">
                <a:solidFill>
                  <a:srgbClr val="FF0000"/>
                </a:solidFill>
              </a:rPr>
              <a:t>consenso</a:t>
            </a:r>
            <a:r>
              <a:rPr lang="it-IT" sz="2600"/>
              <a:t> per governare i territori delle colonie = ruolo delle </a:t>
            </a:r>
            <a:r>
              <a:rPr lang="it-IT" sz="2600">
                <a:solidFill>
                  <a:srgbClr val="FF0000"/>
                </a:solidFill>
              </a:rPr>
              <a:t>assemblee locali</a:t>
            </a:r>
          </a:p>
          <a:p>
            <a:pPr>
              <a:buFont typeface="Wingdings" pitchFamily="2" charset="2"/>
              <a:buNone/>
            </a:pPr>
            <a:endParaRPr lang="it-IT" sz="2600">
              <a:solidFill>
                <a:srgbClr val="FF0000"/>
              </a:solidFill>
            </a:endParaRPr>
          </a:p>
          <a:p>
            <a:r>
              <a:rPr lang="it-IT" sz="2600"/>
              <a:t>Non si può parlare di </a:t>
            </a:r>
            <a:r>
              <a:rPr lang="it-IT" sz="2600">
                <a:solidFill>
                  <a:srgbClr val="FF0000"/>
                </a:solidFill>
              </a:rPr>
              <a:t>sfruttamento economico</a:t>
            </a:r>
            <a:r>
              <a:rPr lang="it-IT" sz="2600"/>
              <a:t> delle colonie, ma di </a:t>
            </a:r>
            <a:r>
              <a:rPr lang="it-IT" sz="2600">
                <a:solidFill>
                  <a:srgbClr val="FF0000"/>
                </a:solidFill>
              </a:rPr>
              <a:t>crescita indotta</a:t>
            </a:r>
            <a:r>
              <a:rPr lang="it-IT" sz="2600"/>
              <a:t> dalla madrepatria:</a:t>
            </a:r>
          </a:p>
          <a:p>
            <a:r>
              <a:rPr lang="it-IT" sz="2600"/>
              <a:t>“</a:t>
            </a:r>
            <a:r>
              <a:rPr lang="it-IT" sz="2600" i="1"/>
              <a:t>Navigation Acts</a:t>
            </a:r>
            <a:r>
              <a:rPr lang="it-IT" sz="2600"/>
              <a:t>” come </a:t>
            </a:r>
            <a:r>
              <a:rPr lang="it-IT" sz="2600" i="1"/>
              <a:t>gabbia economica</a:t>
            </a:r>
            <a:r>
              <a:rPr lang="it-IT" sz="2600"/>
              <a:t> di riferimento, ma </a:t>
            </a:r>
            <a:r>
              <a:rPr lang="it-IT" sz="2600">
                <a:solidFill>
                  <a:srgbClr val="FF0000"/>
                </a:solidFill>
              </a:rPr>
              <a:t>ampia libertà</a:t>
            </a:r>
            <a:r>
              <a:rPr lang="it-IT" sz="2600"/>
              <a:t> all’interno dei sistema ed esenzione dalle tasse (e protezione militare)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Economia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In presenza di un fortissimo aumento della popolazione delle colonie americane (da 250.000 abitanti nel 1700 a 2.150.000 nel 1770)</a:t>
            </a:r>
          </a:p>
          <a:p>
            <a:pPr>
              <a:lnSpc>
                <a:spcPct val="90000"/>
              </a:lnSpc>
            </a:pPr>
            <a:r>
              <a:rPr lang="it-IT" sz="2600"/>
              <a:t>Le colonie forniscono alla madrepatria </a:t>
            </a:r>
            <a:r>
              <a:rPr lang="it-IT" sz="2600" b="1">
                <a:solidFill>
                  <a:srgbClr val="FF0000"/>
                </a:solidFill>
              </a:rPr>
              <a:t>materie prime</a:t>
            </a:r>
            <a:r>
              <a:rPr lang="it-IT" sz="2600"/>
              <a:t> agricole: grano, riso, legname, pesce, pellicce, tabacco, indaco, catrame.</a:t>
            </a:r>
          </a:p>
          <a:p>
            <a:pPr>
              <a:lnSpc>
                <a:spcPct val="90000"/>
              </a:lnSpc>
            </a:pPr>
            <a:r>
              <a:rPr lang="it-IT" sz="2600"/>
              <a:t>… e assorbono </a:t>
            </a:r>
            <a:r>
              <a:rPr lang="it-IT" sz="2600">
                <a:solidFill>
                  <a:srgbClr val="FF0000"/>
                </a:solidFill>
              </a:rPr>
              <a:t>manufatti </a:t>
            </a:r>
            <a:r>
              <a:rPr lang="it-IT" sz="2600"/>
              <a:t>provenienti dalle industrie inglesi.</a:t>
            </a:r>
          </a:p>
          <a:p>
            <a:pPr>
              <a:lnSpc>
                <a:spcPct val="90000"/>
              </a:lnSpc>
            </a:pPr>
            <a:r>
              <a:rPr lang="it-IT" sz="2600"/>
              <a:t>È attivo anche il </a:t>
            </a:r>
            <a:r>
              <a:rPr lang="it-IT" sz="2600">
                <a:solidFill>
                  <a:srgbClr val="FF0000"/>
                </a:solidFill>
              </a:rPr>
              <a:t>contrabbando</a:t>
            </a:r>
            <a:r>
              <a:rPr lang="it-IT" sz="2600"/>
              <a:t> che rifornisce di materie prime e di prodotti lavorati le colonie spagnole e francesi e i paesi europei rivali dell’Inghilterra (Francia).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Colonie francesi in America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580px_Nouvelle_France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5651189" cy="5144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>
                <a:solidFill>
                  <a:srgbClr val="FF0000"/>
                </a:solidFill>
              </a:rPr>
              <a:t>La guerra dei sette anni (1756-1763)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smtClean="0">
                <a:solidFill>
                  <a:srgbClr val="FF0000"/>
                </a:solidFill>
              </a:rPr>
              <a:t>presenza francese </a:t>
            </a:r>
            <a:r>
              <a:rPr lang="it-IT" dirty="0" smtClean="0"/>
              <a:t>(dai Grandi Laghi </a:t>
            </a:r>
            <a:r>
              <a:rPr lang="it-IT" dirty="0" err="1" smtClean="0"/>
              <a:t>allla</a:t>
            </a:r>
            <a:r>
              <a:rPr lang="it-IT" dirty="0" smtClean="0"/>
              <a:t> valle del Mississippi) a ovest del New England blocca l’espansione delle colonie britanniche.</a:t>
            </a:r>
          </a:p>
          <a:p>
            <a:r>
              <a:rPr lang="it-IT" dirty="0" smtClean="0"/>
              <a:t>La </a:t>
            </a:r>
            <a:r>
              <a:rPr lang="it-IT" dirty="0"/>
              <a:t>guerra dei sette anni investe principalmente le colonie americane e vede la sconfitta dei francesi, costretti a cedere all’Inghilterra i territori del </a:t>
            </a:r>
            <a:r>
              <a:rPr lang="it-IT" dirty="0">
                <a:solidFill>
                  <a:srgbClr val="FF0000"/>
                </a:solidFill>
              </a:rPr>
              <a:t>Canada </a:t>
            </a:r>
            <a:r>
              <a:rPr lang="it-IT" dirty="0"/>
              <a:t>(Québec) e della </a:t>
            </a:r>
            <a:r>
              <a:rPr lang="it-IT" dirty="0" err="1" smtClean="0">
                <a:solidFill>
                  <a:srgbClr val="FF0000"/>
                </a:solidFill>
              </a:rPr>
              <a:t>Luisiana</a:t>
            </a:r>
            <a:r>
              <a:rPr lang="it-IT" dirty="0"/>
              <a:t>.</a:t>
            </a:r>
          </a:p>
          <a:p>
            <a:r>
              <a:rPr lang="it-IT" dirty="0"/>
              <a:t>Il ruolo delle colonie britanniche si rafforza in assenza di un riconoscimento del loro ruolo militare, politico ed economico da parte della madrepatria.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7813"/>
            <a:ext cx="3312418" cy="574357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Il continente americano: uno spazio “europeo</a:t>
            </a:r>
            <a:r>
              <a:rPr lang="it-IT" b="1" i="1" dirty="0" smtClean="0">
                <a:solidFill>
                  <a:srgbClr val="FF0000"/>
                </a:solidFill>
              </a:rPr>
              <a:t>”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/>
            </a:r>
            <a:br>
              <a:rPr lang="it-IT" b="1" i="1" dirty="0" smtClean="0">
                <a:solidFill>
                  <a:srgbClr val="FF0000"/>
                </a:solidFill>
              </a:rPr>
            </a:b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10246" name="Picture 6" descr="1569 Mercato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260350"/>
            <a:ext cx="4967288" cy="6453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Nuove e inedite alleanze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2176463"/>
            <a:ext cx="7540625" cy="36004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b="1">
                <a:solidFill>
                  <a:srgbClr val="FF0000"/>
                </a:solidFill>
              </a:rPr>
              <a:t>FRANCIA – AUSTRIA (1756)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i="1"/>
              <a:t>Con il trattato di Parigi del 1756 (premessa della guerra dei sette anni) si afferma l’inedita alleanza dei due storici rivali che garantirà all’Europa, per la prima volta dopo secoli…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b="1">
                <a:solidFill>
                  <a:srgbClr val="FF0000"/>
                </a:solidFill>
              </a:rPr>
              <a:t>trent’anni di pace (1763-1792) e di riforme</a:t>
            </a:r>
          </a:p>
        </p:txBody>
      </p:sp>
    </p:spTree>
    <p:extLst>
      <p:ext uri="{BB962C8B-B14F-4D97-AF65-F5344CB8AC3E}">
        <p14:creationId xmlns:p14="http://schemas.microsoft.com/office/powerpoint/2010/main" val="14156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La guerra dei sette anni</a:t>
            </a:r>
            <a:br>
              <a:rPr lang="it-IT" sz="4400" b="1" dirty="0" smtClean="0">
                <a:solidFill>
                  <a:srgbClr val="FF0000"/>
                </a:solidFill>
              </a:rPr>
            </a:br>
            <a:r>
              <a:rPr lang="it-IT" sz="4400" b="1" dirty="0" smtClean="0">
                <a:solidFill>
                  <a:srgbClr val="FF0000"/>
                </a:solidFill>
              </a:rPr>
              <a:t>(1756-1763)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35480"/>
            <a:ext cx="8435280" cy="4389120"/>
          </a:xfrm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rgbClr val="FF0000"/>
                </a:solidFill>
              </a:rPr>
              <a:t>FRANCIA </a:t>
            </a:r>
            <a:r>
              <a:rPr lang="it-IT" dirty="0"/>
              <a:t>contro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33CC"/>
                </a:solidFill>
              </a:rPr>
              <a:t>INGHILTERRA</a:t>
            </a:r>
          </a:p>
          <a:p>
            <a:r>
              <a:rPr lang="it-IT" dirty="0">
                <a:solidFill>
                  <a:srgbClr val="FF0000"/>
                </a:solidFill>
              </a:rPr>
              <a:t>AUSTRIA </a:t>
            </a:r>
            <a:r>
              <a:rPr lang="it-IT" dirty="0"/>
              <a:t>contro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33CC"/>
                </a:solidFill>
              </a:rPr>
              <a:t>PRUSSIA</a:t>
            </a:r>
          </a:p>
          <a:p>
            <a:pPr>
              <a:buFont typeface="Wingdings" pitchFamily="2" charset="2"/>
              <a:buNone/>
            </a:pPr>
            <a:endParaRPr lang="it-IT" dirty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it-IT" dirty="0"/>
              <a:t>Prima vera </a:t>
            </a:r>
            <a:r>
              <a:rPr lang="it-IT" dirty="0">
                <a:solidFill>
                  <a:srgbClr val="FF0000"/>
                </a:solidFill>
              </a:rPr>
              <a:t>guerra mondiale</a:t>
            </a:r>
            <a:r>
              <a:rPr lang="it-IT" dirty="0"/>
              <a:t>, per il controllo delle risorse coloniali, frutto del rovesciamento delle alleanze del 1756.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Rivalità parallele, ma non </a:t>
            </a:r>
            <a:r>
              <a:rPr lang="it-IT" dirty="0" smtClean="0"/>
              <a:t>incrociate.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Si svolge prevalentemente fuori d’Europa (America e Asia) e si risolve con la </a:t>
            </a:r>
            <a:r>
              <a:rPr lang="it-IT" dirty="0" smtClean="0">
                <a:solidFill>
                  <a:srgbClr val="FF0000"/>
                </a:solidFill>
              </a:rPr>
              <a:t>fine della presenza francese </a:t>
            </a:r>
            <a:r>
              <a:rPr lang="it-IT" dirty="0" smtClean="0"/>
              <a:t>in America e in India e con il rafforzamento dell’Impero coloniale britannico.</a:t>
            </a:r>
          </a:p>
          <a:p>
            <a:pPr>
              <a:buFont typeface="Wingdings" pitchFamily="2" charset="2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46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900" b="1" dirty="0" smtClean="0">
                <a:solidFill>
                  <a:srgbClr val="FF0000"/>
                </a:solidFill>
              </a:rPr>
              <a:t>Quasi trent’anni di pace europea (1763-1792)</a:t>
            </a:r>
            <a:r>
              <a:rPr lang="it-IT" sz="2900" dirty="0">
                <a:solidFill>
                  <a:srgbClr val="FF0000"/>
                </a:solidFill>
              </a:rPr>
              <a:t/>
            </a:r>
            <a:br>
              <a:rPr lang="it-IT" sz="2900" dirty="0">
                <a:solidFill>
                  <a:srgbClr val="FF0000"/>
                </a:solidFill>
              </a:rPr>
            </a:br>
            <a:endParaRPr lang="it-IT" sz="2900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Egemonia dell’</a:t>
            </a:r>
            <a:r>
              <a:rPr lang="it-IT">
                <a:solidFill>
                  <a:srgbClr val="FF0000"/>
                </a:solidFill>
              </a:rPr>
              <a:t>Inghilterra</a:t>
            </a:r>
            <a:r>
              <a:rPr lang="it-IT"/>
              <a:t>, principale potenza coloniale e commerciale</a:t>
            </a:r>
          </a:p>
          <a:p>
            <a:pPr>
              <a:lnSpc>
                <a:spcPct val="90000"/>
              </a:lnSpc>
            </a:pPr>
            <a:r>
              <a:rPr lang="it-IT"/>
              <a:t>Emergere della potenza </a:t>
            </a:r>
            <a:r>
              <a:rPr lang="it-IT">
                <a:solidFill>
                  <a:srgbClr val="FF0000"/>
                </a:solidFill>
              </a:rPr>
              <a:t>russa</a:t>
            </a:r>
            <a:r>
              <a:rPr lang="it-IT"/>
              <a:t> (Caterina II, 1762-1796)</a:t>
            </a:r>
          </a:p>
          <a:p>
            <a:pPr>
              <a:lnSpc>
                <a:spcPct val="90000"/>
              </a:lnSpc>
            </a:pPr>
            <a:r>
              <a:rPr lang="it-IT"/>
              <a:t>Spartizione della </a:t>
            </a:r>
            <a:r>
              <a:rPr lang="it-IT">
                <a:solidFill>
                  <a:srgbClr val="FF0000"/>
                </a:solidFill>
              </a:rPr>
              <a:t>Polonia</a:t>
            </a:r>
            <a:r>
              <a:rPr lang="it-IT"/>
              <a:t> (1773) e sua successiva </a:t>
            </a:r>
            <a:r>
              <a:rPr lang="it-IT" i="1"/>
              <a:t>sparizione</a:t>
            </a:r>
            <a:r>
              <a:rPr lang="it-IT"/>
              <a:t> (1795)</a:t>
            </a:r>
          </a:p>
          <a:p>
            <a:pPr>
              <a:lnSpc>
                <a:spcPct val="90000"/>
              </a:lnSpc>
            </a:pPr>
            <a:r>
              <a:rPr lang="it-IT"/>
              <a:t>Emergere degli </a:t>
            </a:r>
            <a:r>
              <a:rPr lang="it-IT">
                <a:solidFill>
                  <a:srgbClr val="FF0000"/>
                </a:solidFill>
              </a:rPr>
              <a:t>Stati Uniti d’America</a:t>
            </a:r>
            <a:r>
              <a:rPr lang="it-IT"/>
              <a:t> (1776)</a:t>
            </a:r>
          </a:p>
        </p:txBody>
      </p:sp>
    </p:spTree>
    <p:extLst>
      <p:ext uri="{BB962C8B-B14F-4D97-AF65-F5344CB8AC3E}">
        <p14:creationId xmlns:p14="http://schemas.microsoft.com/office/powerpoint/2010/main" val="29630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Giorgio III e William Pitt</a:t>
            </a:r>
          </a:p>
        </p:txBody>
      </p:sp>
      <p:pic>
        <p:nvPicPr>
          <p:cNvPr id="14342" name="Picture 6" descr="Georges_I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555898"/>
            <a:ext cx="3916362" cy="4897438"/>
          </a:xfrm>
          <a:noFill/>
          <a:ln/>
        </p:spPr>
      </p:pic>
      <p:pic>
        <p:nvPicPr>
          <p:cNvPr id="14345" name="Picture 9" descr="Pi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97450" y="1375494"/>
            <a:ext cx="3506788" cy="5149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L’inizio della crisi dei rapporti anglo-americani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2000"/>
              <a:t>Il governo inglese deve risollevare le finanza pubbliche svuotate e impone </a:t>
            </a:r>
            <a:r>
              <a:rPr lang="it-IT" sz="2000" b="1"/>
              <a:t>nuovi gravami</a:t>
            </a:r>
            <a:r>
              <a:rPr lang="it-IT" sz="2000"/>
              <a:t> sulle colonie americane:</a:t>
            </a:r>
          </a:p>
          <a:p>
            <a:pPr>
              <a:lnSpc>
                <a:spcPct val="90000"/>
              </a:lnSpc>
            </a:pPr>
            <a:r>
              <a:rPr lang="it-IT" sz="2000"/>
              <a:t>- mantenimento di un esercito di 10.000 uomini di stanza in America (1763)</a:t>
            </a:r>
          </a:p>
          <a:p>
            <a:pPr>
              <a:lnSpc>
                <a:spcPct val="90000"/>
              </a:lnSpc>
            </a:pPr>
            <a:r>
              <a:rPr lang="it-IT" sz="2000"/>
              <a:t>- divieto di avanzare a ovest e di trattare con gli indiani </a:t>
            </a:r>
          </a:p>
          <a:p>
            <a:pPr>
              <a:lnSpc>
                <a:spcPct val="90000"/>
              </a:lnSpc>
            </a:pPr>
            <a:r>
              <a:rPr lang="it-IT" sz="2000"/>
              <a:t>- dazio sulla melassa importata dai Caraibi (1764)</a:t>
            </a:r>
          </a:p>
          <a:p>
            <a:pPr>
              <a:lnSpc>
                <a:spcPct val="90000"/>
              </a:lnSpc>
            </a:pPr>
            <a:r>
              <a:rPr lang="it-IT" sz="2000"/>
              <a:t>- divieto di monetazione (certificati coloniali)</a:t>
            </a:r>
          </a:p>
          <a:p>
            <a:pPr>
              <a:lnSpc>
                <a:spcPct val="90000"/>
              </a:lnSpc>
            </a:pPr>
            <a:r>
              <a:rPr lang="it-IT" sz="2000" i="1"/>
              <a:t>- Stamp Act</a:t>
            </a:r>
            <a:r>
              <a:rPr lang="it-IT" sz="2000"/>
              <a:t> = legge sul bollo (1765)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L’élite delle colonie reagisce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radicalizzando le proprie posizioni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 antibritanniche.</a:t>
            </a:r>
          </a:p>
        </p:txBody>
      </p:sp>
      <p:pic>
        <p:nvPicPr>
          <p:cNvPr id="28677" name="Picture 5" descr="Stam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3911600"/>
            <a:ext cx="3889375" cy="27225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Si rinnova il mito del “Nuovo Mondo”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5534"/>
            <a:ext cx="8229600" cy="51498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600" dirty="0"/>
              <a:t>Non ridurre la “rivoluzione americana” alla sola guerra civile (1775-1783), ma cogliere la crisi politica e sociale di medio periodo (1750-1787).</a:t>
            </a:r>
          </a:p>
          <a:p>
            <a:pPr>
              <a:lnSpc>
                <a:spcPct val="80000"/>
              </a:lnSpc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MATRICE</a:t>
            </a:r>
            <a:r>
              <a:rPr lang="it-IT" sz="2400" b="1" dirty="0"/>
              <a:t>: </a:t>
            </a:r>
            <a:r>
              <a:rPr lang="it-IT" sz="2400" dirty="0"/>
              <a:t>puritanesimo democratico + illuminismo radicale </a:t>
            </a:r>
            <a:r>
              <a:rPr lang="it-IT" sz="2400" dirty="0" smtClean="0"/>
              <a:t>(</a:t>
            </a:r>
            <a:r>
              <a:rPr lang="it-IT" sz="2400" dirty="0"/>
              <a:t>Locke+Montesquie+Rousseau</a:t>
            </a:r>
            <a:r>
              <a:rPr lang="it-IT" sz="2400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CAUSA OCCASIONALE</a:t>
            </a:r>
            <a:r>
              <a:rPr lang="it-IT" sz="2400" b="1" dirty="0"/>
              <a:t>: 1765 </a:t>
            </a:r>
            <a:r>
              <a:rPr lang="it-IT" sz="2400" dirty="0"/>
              <a:t>tasse inglesi (zucchero, bollo, </a:t>
            </a:r>
            <a:r>
              <a:rPr lang="it-IT" sz="2400" dirty="0" err="1"/>
              <a:t>thé</a:t>
            </a:r>
            <a:r>
              <a:rPr lang="it-IT" sz="2400" dirty="0"/>
              <a:t>) non approvate dai coloni </a:t>
            </a:r>
            <a:r>
              <a:rPr lang="it-IT" sz="2400" dirty="0" smtClean="0"/>
              <a:t>(“</a:t>
            </a:r>
            <a:r>
              <a:rPr lang="it-IT" sz="2400" i="1" dirty="0"/>
              <a:t>No </a:t>
            </a:r>
            <a:r>
              <a:rPr lang="it-IT" sz="2400" i="1" dirty="0" err="1"/>
              <a:t>taxation</a:t>
            </a:r>
            <a:r>
              <a:rPr lang="it-IT" sz="2400" i="1" dirty="0"/>
              <a:t> </a:t>
            </a:r>
            <a:r>
              <a:rPr lang="it-IT" sz="2400" i="1" dirty="0" err="1"/>
              <a:t>without</a:t>
            </a:r>
            <a:r>
              <a:rPr lang="it-IT" sz="2400" i="1" dirty="0"/>
              <a:t> </a:t>
            </a:r>
            <a:r>
              <a:rPr lang="it-IT" sz="2400" i="1" dirty="0" err="1"/>
              <a:t>representation</a:t>
            </a:r>
            <a:r>
              <a:rPr lang="it-IT" sz="2400" dirty="0" smtClean="0"/>
              <a:t>”)</a:t>
            </a:r>
          </a:p>
          <a:p>
            <a:pPr>
              <a:lnSpc>
                <a:spcPct val="80000"/>
              </a:lnSpc>
              <a:buNone/>
            </a:pPr>
            <a:endParaRPr lang="it-IT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ESITO</a:t>
            </a:r>
            <a:r>
              <a:rPr lang="it-IT" sz="2400" b="1" dirty="0"/>
              <a:t>: </a:t>
            </a:r>
            <a:r>
              <a:rPr lang="it-IT" sz="2400" dirty="0"/>
              <a:t>autogoverno / repubblica federale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Modello costituzionale: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Pennsylvania (1776),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Costituzione federale USA (1787)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i="1" dirty="0">
                <a:solidFill>
                  <a:srgbClr val="FF0000"/>
                </a:solidFill>
              </a:rPr>
              <a:t>Le tappe dell’indipendenza 1750-83</a:t>
            </a:r>
          </a:p>
        </p:txBody>
      </p:sp>
      <p:graphicFrame>
        <p:nvGraphicFramePr>
          <p:cNvPr id="30761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1522413"/>
                <a:gridCol w="1439862"/>
                <a:gridCol w="576263"/>
                <a:gridCol w="2633662"/>
                <a:gridCol w="2057400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ANNO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TAPPE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RIVENDICAZIONI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RISULTATI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1750-65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Premesse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Partecipazione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1765-76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Autonomia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1774: Leggi </a:t>
                      </a: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intollerabili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1776-83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Guerra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Indipendenza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1776: dichiarazione d’indipendenza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Una problema di 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Guerra civile americana </a:t>
            </a:r>
            <a:r>
              <a:rPr lang="it-IT" dirty="0" smtClean="0"/>
              <a:t>(definizione neutra)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Rivoluzione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americana</a:t>
            </a:r>
            <a:r>
              <a:rPr lang="it-IT" dirty="0" smtClean="0"/>
              <a:t>(rivoluzione democratica, rivoluzione pacifica) [premessa della rivoluzione francese]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Guerre per l’indipendenza americana </a:t>
            </a:r>
            <a:r>
              <a:rPr lang="it-IT" dirty="0" smtClean="0"/>
              <a:t>[fondazione degli USA]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Secessione delle colonie </a:t>
            </a:r>
            <a:r>
              <a:rPr lang="it-IT" dirty="0" smtClean="0"/>
              <a:t>[è la prospettiva britannica]</a:t>
            </a:r>
          </a:p>
          <a:p>
            <a:pPr marL="0" indent="0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/>
              <a:t>Ogni definizione cela un’interpretazione diversa.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628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Il “</a:t>
            </a:r>
            <a:r>
              <a:rPr lang="it-IT" b="1" i="1" dirty="0" err="1">
                <a:solidFill>
                  <a:srgbClr val="FF0000"/>
                </a:solidFill>
              </a:rPr>
              <a:t>Thea</a:t>
            </a:r>
            <a:r>
              <a:rPr lang="it-IT" b="1" i="1" dirty="0">
                <a:solidFill>
                  <a:srgbClr val="FF0000"/>
                </a:solidFill>
              </a:rPr>
              <a:t> party” di Boston (1773)</a:t>
            </a:r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229600" cy="2189163"/>
          </a:xfrm>
        </p:spPr>
        <p:txBody>
          <a:bodyPr/>
          <a:lstStyle/>
          <a:p>
            <a:r>
              <a:rPr lang="it-IT" sz="2600" dirty="0"/>
              <a:t>Travestiti da indigeni, un gruppo di coloni assalta una nave britannica nella baia di Boston gettando a mare le casse di </a:t>
            </a:r>
            <a:r>
              <a:rPr lang="it-IT" sz="2600" dirty="0" err="1"/>
              <a:t>thé</a:t>
            </a:r>
            <a:r>
              <a:rPr lang="it-IT" sz="2600" dirty="0"/>
              <a:t> inglese, simbolo dell’oppressione coloniale della </a:t>
            </a:r>
            <a:r>
              <a:rPr lang="it-IT" sz="2600" b="1" dirty="0"/>
              <a:t>Compagnia delle Indie.      </a:t>
            </a:r>
            <a:r>
              <a:rPr lang="it-IT" sz="2600" dirty="0"/>
              <a:t>È l’inizio della rivolta.</a:t>
            </a:r>
          </a:p>
          <a:p>
            <a:endParaRPr lang="it-IT" sz="2600" b="1" dirty="0"/>
          </a:p>
        </p:txBody>
      </p:sp>
      <p:pic>
        <p:nvPicPr>
          <p:cNvPr id="70666" name="Picture 10" descr="Boston_tea_party_17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2994025"/>
            <a:ext cx="6264275" cy="3779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i="1" dirty="0">
                <a:solidFill>
                  <a:srgbClr val="FF0000"/>
                </a:solidFill>
              </a:rPr>
              <a:t>La guerra d’indipendenza (1775-81</a:t>
            </a:r>
            <a:r>
              <a:rPr lang="it-IT" sz="4000" b="1" i="1" dirty="0" smtClean="0">
                <a:solidFill>
                  <a:srgbClr val="FF0000"/>
                </a:solidFill>
              </a:rPr>
              <a:t>)</a:t>
            </a:r>
            <a:br>
              <a:rPr lang="it-IT" sz="4000" b="1" i="1" dirty="0" smtClean="0">
                <a:solidFill>
                  <a:srgbClr val="FF0000"/>
                </a:solidFill>
              </a:rPr>
            </a:br>
            <a:endParaRPr lang="it-IT" sz="4000" b="1" i="1" dirty="0">
              <a:solidFill>
                <a:srgbClr val="FF0000"/>
              </a:solidFill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038600" cy="4530725"/>
          </a:xfrm>
        </p:spPr>
        <p:txBody>
          <a:bodyPr/>
          <a:lstStyle/>
          <a:p>
            <a:r>
              <a:rPr lang="it-IT" sz="2600" dirty="0"/>
              <a:t>Preceduta da una </a:t>
            </a:r>
            <a:r>
              <a:rPr lang="it-IT" sz="2600" dirty="0">
                <a:solidFill>
                  <a:srgbClr val="FF0000"/>
                </a:solidFill>
              </a:rPr>
              <a:t>rivolta a Boston (1775)</a:t>
            </a:r>
            <a:r>
              <a:rPr lang="it-IT" sz="2600" dirty="0"/>
              <a:t>, nel corso della quale viene abbattuta la statua di Giorgio III, si sviluppa una vera e propria </a:t>
            </a:r>
            <a:r>
              <a:rPr lang="it-IT" sz="2600" dirty="0">
                <a:solidFill>
                  <a:srgbClr val="FF0000"/>
                </a:solidFill>
              </a:rPr>
              <a:t>guerra civile</a:t>
            </a:r>
            <a:r>
              <a:rPr lang="it-IT" sz="2600" dirty="0"/>
              <a:t> fra l’esercito britannico e l’esercito dei coloni guidato da </a:t>
            </a:r>
            <a:r>
              <a:rPr lang="it-IT" sz="2600" b="1" dirty="0">
                <a:solidFill>
                  <a:srgbClr val="FF0000"/>
                </a:solidFill>
              </a:rPr>
              <a:t>George </a:t>
            </a:r>
            <a:r>
              <a:rPr lang="it-IT" sz="2600" b="1" dirty="0" err="1">
                <a:solidFill>
                  <a:srgbClr val="FF0000"/>
                </a:solidFill>
              </a:rPr>
              <a:t>Washinghton</a:t>
            </a:r>
            <a:r>
              <a:rPr lang="it-IT" sz="2600" dirty="0"/>
              <a:t>. </a:t>
            </a:r>
          </a:p>
        </p:txBody>
      </p:sp>
      <p:pic>
        <p:nvPicPr>
          <p:cNvPr id="68615" name="Picture 7" descr="tumulti a bost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48510" y="1052513"/>
            <a:ext cx="4271962" cy="2573337"/>
          </a:xfrm>
          <a:noFill/>
          <a:ln/>
        </p:spPr>
      </p:pic>
      <p:pic>
        <p:nvPicPr>
          <p:cNvPr id="68616" name="Picture 8" descr="guerra_indipendenz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3705225"/>
            <a:ext cx="4032250" cy="2994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 grandi imperi </a:t>
            </a:r>
            <a:r>
              <a:rPr lang="it-IT" b="1" i="1" dirty="0" smtClean="0">
                <a:solidFill>
                  <a:srgbClr val="FF0000"/>
                </a:solidFill>
              </a:rPr>
              <a:t>coloniali: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l’impero britannico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3080" name="Picture 8" descr="prot_6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125538"/>
            <a:ext cx="8137475" cy="5606919"/>
          </a:xfrm>
          <a:noFill/>
          <a:ln/>
        </p:spPr>
      </p:pic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897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Come reagiscono nativi e schiavi alla guerra d’indipendenza?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2066627"/>
            <a:ext cx="4038600" cy="4530725"/>
          </a:xfrm>
        </p:spPr>
        <p:txBody>
          <a:bodyPr/>
          <a:lstStyle/>
          <a:p>
            <a:r>
              <a:rPr lang="it-IT" dirty="0" smtClean="0"/>
              <a:t>Solo in alcuni stati del nord viene abolita la schiavitù e i neri si schierano con la rivoluzione.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87909"/>
            <a:ext cx="4038600" cy="218916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La maggior parte dei </a:t>
            </a:r>
            <a:r>
              <a:rPr lang="it-IT" dirty="0" smtClean="0">
                <a:solidFill>
                  <a:srgbClr val="FF0000"/>
                </a:solidFill>
              </a:rPr>
              <a:t>nativi </a:t>
            </a:r>
            <a:r>
              <a:rPr lang="it-IT" dirty="0" smtClean="0"/>
              <a:t>(cherokee, </a:t>
            </a:r>
            <a:r>
              <a:rPr lang="it-IT" dirty="0" err="1" smtClean="0"/>
              <a:t>mohawks</a:t>
            </a:r>
            <a:r>
              <a:rPr lang="it-IT" dirty="0" smtClean="0"/>
              <a:t>)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si schiera con l’esercito inglese, a tutela degli accordi governativi che limitavano lo sfruttamento delle terre. 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4008" y="4336182"/>
            <a:ext cx="4038600" cy="2189162"/>
          </a:xfrm>
        </p:spPr>
        <p:txBody>
          <a:bodyPr/>
          <a:lstStyle/>
          <a:p>
            <a:r>
              <a:rPr lang="it-IT" dirty="0" smtClean="0"/>
              <a:t>Molti </a:t>
            </a:r>
            <a:r>
              <a:rPr lang="it-IT" dirty="0" smtClean="0">
                <a:solidFill>
                  <a:srgbClr val="FF0000"/>
                </a:solidFill>
              </a:rPr>
              <a:t>schiavi</a:t>
            </a:r>
            <a:r>
              <a:rPr lang="it-IT" dirty="0" smtClean="0"/>
              <a:t> (20.000) si arruolano nell’esercito britannico in cambio della liberazione dalla schiavitù.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7362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ritorno degli schiavi in Africa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Dopo la fine della guerra </a:t>
            </a:r>
            <a:r>
              <a:rPr lang="it-IT" dirty="0" smtClean="0">
                <a:solidFill>
                  <a:srgbClr val="FF0000"/>
                </a:solidFill>
              </a:rPr>
              <a:t>15.000 schiavi liberati</a:t>
            </a:r>
            <a:r>
              <a:rPr lang="it-IT" dirty="0" smtClean="0"/>
              <a:t> lasciano gli Stati Uniti per raggiungere l’Africa</a:t>
            </a:r>
          </a:p>
          <a:p>
            <a:endParaRPr lang="it-IT" dirty="0"/>
          </a:p>
          <a:p>
            <a:r>
              <a:rPr lang="it-IT" dirty="0"/>
              <a:t>Dopo la fine della guerra </a:t>
            </a:r>
            <a:r>
              <a:rPr lang="it-IT" dirty="0" smtClean="0">
                <a:solidFill>
                  <a:srgbClr val="FF0000"/>
                </a:solidFill>
              </a:rPr>
              <a:t>60.000 coloni lealisti </a:t>
            </a:r>
            <a:r>
              <a:rPr lang="it-IT" dirty="0" smtClean="0"/>
              <a:t>lasciano gli Stati Uniti per tornare in </a:t>
            </a:r>
            <a:r>
              <a:rPr lang="it-IT" dirty="0"/>
              <a:t>I</a:t>
            </a:r>
            <a:r>
              <a:rPr lang="it-IT" dirty="0" smtClean="0"/>
              <a:t>nghilterra o insediarsi in Canada, Florida, Bahamas, Australia.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3442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George Washington (1732-1799)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200"/>
              <a:t>Nominato comandante in capo delle truppe delle colonie, il generale </a:t>
            </a:r>
            <a:r>
              <a:rPr lang="it-IT" sz="2200" b="1"/>
              <a:t>George Washinghton</a:t>
            </a:r>
            <a:r>
              <a:rPr lang="it-IT" sz="2200"/>
              <a:t> guida la rivolta militare contro gli inglesi conseguendo dopo sette anni di guerra (1775-1781) una netta vittoria alla fine del 1781.</a:t>
            </a:r>
          </a:p>
          <a:p>
            <a:pPr>
              <a:lnSpc>
                <a:spcPct val="90000"/>
              </a:lnSpc>
            </a:pPr>
            <a:r>
              <a:rPr lang="it-IT" sz="2200"/>
              <a:t>Gran Maestro della Massoneria americana, nel 1789 sarà eletto primo </a:t>
            </a:r>
            <a:r>
              <a:rPr lang="it-IT" sz="2200" b="1">
                <a:solidFill>
                  <a:srgbClr val="FF0000"/>
                </a:solidFill>
              </a:rPr>
              <a:t>presidente degli Stati Uniti d’America</a:t>
            </a:r>
            <a:r>
              <a:rPr lang="it-IT" sz="2200"/>
              <a:t>.</a:t>
            </a:r>
          </a:p>
          <a:p>
            <a:pPr>
              <a:lnSpc>
                <a:spcPct val="90000"/>
              </a:lnSpc>
            </a:pPr>
            <a:endParaRPr lang="it-IT" sz="2200" b="1"/>
          </a:p>
        </p:txBody>
      </p:sp>
      <p:pic>
        <p:nvPicPr>
          <p:cNvPr id="4102" name="Picture 6" descr="Washing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1200" y="1381274"/>
            <a:ext cx="4443413" cy="5072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Washington in abbigliamento massonico</a:t>
            </a:r>
          </a:p>
        </p:txBody>
      </p:sp>
      <p:pic>
        <p:nvPicPr>
          <p:cNvPr id="15366" name="Picture 6" descr="Washington(576x572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1163339"/>
            <a:ext cx="5472112" cy="5434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6967"/>
            <a:ext cx="8507413" cy="1139825"/>
          </a:xfrm>
        </p:spPr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4 luglio 1776: la dichiarazione d’indipendenza degli Stati Uniti d’America</a:t>
            </a:r>
          </a:p>
        </p:txBody>
      </p:sp>
      <p:pic>
        <p:nvPicPr>
          <p:cNvPr id="75782" name="Picture 6" descr="historic%20signing%20of%20the%20declaration%20of%20independ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933575"/>
            <a:ext cx="7561262" cy="48085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b="1" i="1">
                <a:solidFill>
                  <a:srgbClr val="FF0000"/>
                </a:solidFill>
              </a:rPr>
              <a:t>“Quando nel corso degli umani eventi…”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“… si rende necessario per un popolo sciogliere i legami politici che lo hanno stretto ad un altro popolo ed assumere tra le potenze della terra lo stato di potenza </a:t>
            </a:r>
            <a:r>
              <a:rPr lang="it-IT">
                <a:solidFill>
                  <a:srgbClr val="FF0000"/>
                </a:solidFill>
              </a:rPr>
              <a:t>separata ed uguale</a:t>
            </a:r>
            <a:r>
              <a:rPr lang="it-IT"/>
              <a:t> a cui la Legge di Natura e del Dio della Natura gli danno pieno diritto, un giusto riguardo alle opinioni dell’umanità richiede che quel popolo dichiari le ragioni per cui è costretto alla secessione”.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sz="3200" b="1" i="1" dirty="0">
                <a:solidFill>
                  <a:srgbClr val="FF0000"/>
                </a:solidFill>
              </a:rPr>
              <a:t>“… la Vita, la Libertà e la ricerca della Felicità”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5451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/>
              <a:t>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/>
              <a:t>    </a:t>
            </a:r>
            <a:r>
              <a:rPr lang="it-IT" sz="2400" dirty="0"/>
              <a:t>“Noi riteniamo che sono per se stesse evidenti queste verità: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tutti gli uomini sono creati eguali;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essi sono dal Creatore dotati di certi </a:t>
            </a:r>
            <a:r>
              <a:rPr lang="it-IT" sz="2400" dirty="0">
                <a:solidFill>
                  <a:srgbClr val="FF0000"/>
                </a:solidFill>
              </a:rPr>
              <a:t>inalienabili Diritti</a:t>
            </a:r>
            <a:r>
              <a:rPr lang="it-IT" sz="2400" dirty="0"/>
              <a:t>, che tra questi diritti sono la </a:t>
            </a:r>
            <a:r>
              <a:rPr lang="it-IT" sz="2400" dirty="0">
                <a:solidFill>
                  <a:srgbClr val="FF0000"/>
                </a:solidFill>
              </a:rPr>
              <a:t>Vita</a:t>
            </a:r>
            <a:r>
              <a:rPr lang="it-IT" sz="2400" dirty="0"/>
              <a:t>, la </a:t>
            </a:r>
            <a:r>
              <a:rPr lang="it-IT" sz="2400" dirty="0">
                <a:solidFill>
                  <a:srgbClr val="FF0000"/>
                </a:solidFill>
              </a:rPr>
              <a:t>Libertà </a:t>
            </a:r>
            <a:r>
              <a:rPr lang="it-IT" sz="2400" dirty="0"/>
              <a:t>e la ricerca della </a:t>
            </a:r>
            <a:r>
              <a:rPr lang="it-IT" sz="2400" dirty="0">
                <a:solidFill>
                  <a:srgbClr val="FF0000"/>
                </a:solidFill>
              </a:rPr>
              <a:t>Felicità</a:t>
            </a:r>
            <a:r>
              <a:rPr lang="it-IT" sz="2400" dirty="0"/>
              <a:t>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per garantire questi diritti sono istituiti tra gli uomini governi che derivano i loro giusti poteri dal </a:t>
            </a:r>
            <a:r>
              <a:rPr lang="it-IT" sz="2400" dirty="0">
                <a:solidFill>
                  <a:srgbClr val="FF0000"/>
                </a:solidFill>
              </a:rPr>
              <a:t>consenso dei governati</a:t>
            </a:r>
            <a:r>
              <a:rPr lang="it-IT" sz="2400" dirty="0"/>
              <a:t>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ogni qualvolta una qualsiasi forma di governo tende a negare questi fini, il popolo ha </a:t>
            </a:r>
            <a:r>
              <a:rPr lang="it-IT" sz="2400" dirty="0">
                <a:solidFill>
                  <a:srgbClr val="FF0000"/>
                </a:solidFill>
              </a:rPr>
              <a:t>diritto di mutarla o abolirla</a:t>
            </a:r>
            <a:r>
              <a:rPr lang="it-IT" sz="2400" dirty="0"/>
              <a:t> e di istituire un nuovo governo fondato su tali principi e di organizzarne i poteri nella forma che sembri al popolo più adatta a procurare la sua Sicurezza e la sua Felicità”.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Thomas Jefferson (1743-1826)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850603"/>
            <a:ext cx="467995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200" dirty="0"/>
              <a:t>Membro della Convenzione della Virginia nel 1774 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Membro del Congresso Continentale nel 1775 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Nel 1776 è il principale autore della </a:t>
            </a:r>
            <a:r>
              <a:rPr lang="it-IT" sz="2200" b="1" i="1" dirty="0">
                <a:solidFill>
                  <a:srgbClr val="FF0000"/>
                </a:solidFill>
              </a:rPr>
              <a:t>Dichiarazione d’indipendenza</a:t>
            </a:r>
            <a:r>
              <a:rPr lang="it-IT" sz="2200" dirty="0"/>
              <a:t> degli Stati Uniti.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Governatore della Virginia (1779-80) è fra i fondatori del </a:t>
            </a:r>
            <a:r>
              <a:rPr lang="it-IT" sz="2200" i="1" dirty="0"/>
              <a:t>Partito Repubblicano.</a:t>
            </a:r>
            <a:endParaRPr lang="it-IT" sz="2200" dirty="0"/>
          </a:p>
          <a:p>
            <a:pPr>
              <a:lnSpc>
                <a:spcPct val="80000"/>
              </a:lnSpc>
            </a:pPr>
            <a:r>
              <a:rPr lang="it-IT" sz="2200" b="1" dirty="0"/>
              <a:t>Ambasciatore a Parigi</a:t>
            </a:r>
            <a:r>
              <a:rPr lang="it-IT" sz="2200" dirty="0"/>
              <a:t> (1785-89) assiste alla prima fase della Rivoluzione francese.</a:t>
            </a:r>
          </a:p>
          <a:p>
            <a:pPr>
              <a:lnSpc>
                <a:spcPct val="80000"/>
              </a:lnSpc>
            </a:pPr>
            <a:r>
              <a:rPr lang="it-IT" sz="2200" b="1" dirty="0">
                <a:solidFill>
                  <a:srgbClr val="FF0000"/>
                </a:solidFill>
              </a:rPr>
              <a:t>Presidente degli Stati Uniti dal 1801 al 1809</a:t>
            </a:r>
            <a:r>
              <a:rPr lang="it-IT" sz="2200" dirty="0"/>
              <a:t>.</a:t>
            </a:r>
          </a:p>
        </p:txBody>
      </p:sp>
      <p:pic>
        <p:nvPicPr>
          <p:cNvPr id="5126" name="Picture 6" descr="thomasje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423690"/>
            <a:ext cx="4311650" cy="5173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Benjamin Franklin (1706-1790)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 dirty="0"/>
              <a:t>Esponente tipico della nuova società americana: intellettuale eclettico, giornalista, tipografo, scienziato (è l’inventore del parafulmini) e uomo politico.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Deputato al Parlamento inglese nel 1751</a:t>
            </a:r>
            <a:r>
              <a:rPr lang="it-IT" sz="2000" dirty="0"/>
              <a:t>, sostiene le rivendicazioni delle colonie.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Rappresentante delle Tredici colonie a Parigi nel 1778</a:t>
            </a:r>
            <a:r>
              <a:rPr lang="it-IT" sz="2000" dirty="0"/>
              <a:t> sigla il trattato di alleanza con la Francia.</a:t>
            </a:r>
          </a:p>
          <a:p>
            <a:pPr>
              <a:lnSpc>
                <a:spcPct val="90000"/>
              </a:lnSpc>
            </a:pPr>
            <a:r>
              <a:rPr lang="it-IT" sz="2000" dirty="0"/>
              <a:t>È considerato uno dei padri della Costituzione americana (1783)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Presidente dello Stato della Pennsylvania (1787-90).</a:t>
            </a:r>
          </a:p>
        </p:txBody>
      </p:sp>
      <p:pic>
        <p:nvPicPr>
          <p:cNvPr id="16390" name="Picture 6" descr="frankl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1446485"/>
            <a:ext cx="4406900" cy="5222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Le Tredici colonie Unite e Benjamin Franklin, ispiratore della Costituzione di Filadelfia</a:t>
            </a:r>
          </a:p>
        </p:txBody>
      </p:sp>
      <p:pic>
        <p:nvPicPr>
          <p:cNvPr id="53257" name="Picture 9" descr="tredici colon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2313" y="2060575"/>
            <a:ext cx="3508375" cy="4530725"/>
          </a:xfrm>
          <a:noFill/>
          <a:ln/>
        </p:spPr>
      </p:pic>
      <p:pic>
        <p:nvPicPr>
          <p:cNvPr id="53262" name="Picture 14" descr="Martin_Benjamin_Frankl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8975" y="1600200"/>
            <a:ext cx="3967163" cy="4997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 grandi imperi </a:t>
            </a:r>
            <a:r>
              <a:rPr lang="it-IT" b="1" i="1" dirty="0" smtClean="0">
                <a:solidFill>
                  <a:srgbClr val="FF0000"/>
                </a:solidFill>
              </a:rPr>
              <a:t>coloniali: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l’impero francese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3079" name="Picture 7" descr="prot_6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829" y="1158782"/>
            <a:ext cx="8067627" cy="5654594"/>
          </a:xfrm>
          <a:noFill/>
          <a:ln/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Europa e America: modelli politici a confronto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Nelle colonie americane in rivolta si afferma un modello politico opposto a quello dell’assolutismo illuminato.</a:t>
            </a:r>
          </a:p>
          <a:p>
            <a:r>
              <a:rPr lang="it-IT"/>
              <a:t>L’Europa si interroga sulla sua applicabilità nel vecchio continente.</a:t>
            </a:r>
          </a:p>
          <a:p>
            <a:r>
              <a:rPr lang="it-IT" i="1">
                <a:solidFill>
                  <a:srgbClr val="FF0000"/>
                </a:solidFill>
              </a:rPr>
              <a:t>Sarà mai possibile governare un grande stato europeo con istituzioni politiche democratiche, repubblicane, federali, ad ampia partecipazione popolare?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Le novità della costituzioni americana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100">
                <a:solidFill>
                  <a:srgbClr val="FF0000"/>
                </a:solidFill>
              </a:rPr>
              <a:t>Separazione netta fra Stato e Chiesa: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1° emendamento: “</a:t>
            </a:r>
            <a:r>
              <a:rPr lang="it-IT" sz="2100" i="1"/>
              <a:t>Il Congresso non potrà emanare alcuna legge che riguardi il riconoscimento ufficiale di una religione o che ne vieti l’esercizio”.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Tutte le confessioni religiose sono egualmente libere, autonome e indipendenti.</a:t>
            </a:r>
          </a:p>
          <a:p>
            <a:pPr>
              <a:lnSpc>
                <a:spcPct val="90000"/>
              </a:lnSpc>
            </a:pPr>
            <a:r>
              <a:rPr lang="it-IT" sz="2100">
                <a:solidFill>
                  <a:srgbClr val="FF0000"/>
                </a:solidFill>
              </a:rPr>
              <a:t>Democrazia diffusa: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Tutte le rappresentanze sono elettive, con limite rigoroso alla durata delle cariche pubbliche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Assemblee locali + assemblee intermedie + Assemblea generale</a:t>
            </a:r>
            <a:r>
              <a:rPr lang="it-IT" sz="2100">
                <a:solidFill>
                  <a:srgbClr val="FF0000"/>
                </a:solidFill>
              </a:rPr>
              <a:t> (= Congresso)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Diffuso sistema di controlli e di equilibri (</a:t>
            </a:r>
            <a:r>
              <a:rPr lang="it-IT" sz="2100" i="1"/>
              <a:t>gli uomini sono malvagi quindi si devono controllare a vicenda</a:t>
            </a:r>
            <a:r>
              <a:rPr lang="it-IT" sz="210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Storicizzare l’America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Solo con l’indipendenza americana si inizia a storicizzare l’America e a ragionare sulla grande trasformazione in atto da tre </a:t>
            </a:r>
            <a:r>
              <a:rPr lang="it-IT" smtClean="0"/>
              <a:t>secoli.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Solo dopo la conclusione della rivoluzione francese si recupera la «rivoluzione» americana come rivoluzione nazionale, democratica e pacifica, quindi «buona» (Washington/Napoleone). Lo storico piemontese </a:t>
            </a:r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dirty="0" smtClean="0">
                <a:solidFill>
                  <a:srgbClr val="FF0000"/>
                </a:solidFill>
              </a:rPr>
              <a:t>arlo Botta </a:t>
            </a:r>
            <a:r>
              <a:rPr lang="it-IT" dirty="0" smtClean="0"/>
              <a:t>è uno dei primi a compiere questa operazione con la </a:t>
            </a:r>
            <a:r>
              <a:rPr lang="it-IT" i="1" dirty="0" smtClean="0"/>
              <a:t>Storia </a:t>
            </a:r>
            <a:r>
              <a:rPr lang="it-IT" i="1" dirty="0"/>
              <a:t>della guerra d'Indipendenza degli Stati Uniti d'America</a:t>
            </a:r>
            <a:r>
              <a:rPr lang="it-IT" dirty="0"/>
              <a:t>, </a:t>
            </a:r>
            <a:r>
              <a:rPr lang="it-IT" dirty="0" smtClean="0"/>
              <a:t>pubblicata nel 1809.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0759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>
                <a:solidFill>
                  <a:srgbClr val="FF3300"/>
                </a:solidFill>
              </a:rPr>
              <a:t>Francisco Pizarro:</a:t>
            </a:r>
            <a:r>
              <a:rPr lang="it-IT" altLang="it-IT" sz="3800" b="1" i="1"/>
              <a:t> “el Conquistador”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Bartolomé de Las Casas:</a:t>
            </a:r>
            <a:r>
              <a:rPr lang="it-IT" altLang="it-IT" sz="3800" b="1" i="1"/>
              <a:t> il missionario</a:t>
            </a:r>
            <a:br>
              <a:rPr lang="it-IT" altLang="it-IT" sz="3800" b="1" i="1"/>
            </a:br>
            <a:r>
              <a:rPr lang="it-IT" altLang="it-IT" sz="3800" b="1" i="1"/>
              <a:t>                                     </a:t>
            </a:r>
            <a:r>
              <a:rPr lang="it-IT" altLang="it-IT" sz="2400" b="1" i="1"/>
              <a:t>Due sguardi divergenti</a:t>
            </a:r>
          </a:p>
        </p:txBody>
      </p:sp>
      <p:pic>
        <p:nvPicPr>
          <p:cNvPr id="37896" name="Picture 8" descr="Pizarro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636838"/>
            <a:ext cx="4608513" cy="4075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8" name="Picture 10" descr="Bartolomedelascasas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00213"/>
            <a:ext cx="3486150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7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 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Francesco Guicciardini (1540)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600" i="1"/>
              <a:t>“Né solo ha questa navigazione confuso molte cose affermate dagli scrittori delle cose terrene, ma dato oltre a ciò, qualche ansietà agli interpreti della scrittura sacra”.</a:t>
            </a:r>
          </a:p>
        </p:txBody>
      </p:sp>
      <p:pic>
        <p:nvPicPr>
          <p:cNvPr id="105478" name="Picture 6" descr="guicciardini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989138"/>
            <a:ext cx="2501900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2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 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Jean Bodin (1568)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200"/>
              <a:t>Per primo lo storico e giurista francese </a:t>
            </a:r>
            <a:r>
              <a:rPr lang="it-IT" altLang="it-IT" sz="2200" b="1"/>
              <a:t>Jean Bodin,</a:t>
            </a:r>
            <a:r>
              <a:rPr lang="it-IT" altLang="it-IT" sz="2200"/>
              <a:t> nel 1568, pubblica un breve trattato di finanza in cui affronta il problema dell'aumento generalizzato dei prezzi in Europa </a:t>
            </a:r>
            <a:r>
              <a:rPr lang="it-IT" altLang="it-IT" sz="2200" i="1"/>
              <a:t>(inflazione),</a:t>
            </a:r>
            <a:r>
              <a:rPr lang="it-IT" altLang="it-IT" sz="2200"/>
              <a:t> che attribuisce all'arrivo dell'oro e dell'argento americano ("tesi metallista”).</a:t>
            </a:r>
          </a:p>
        </p:txBody>
      </p:sp>
      <p:pic>
        <p:nvPicPr>
          <p:cNvPr id="91141" name="Picture 5" descr="jean-bodin-1-sized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0" y="1196975"/>
            <a:ext cx="3746500" cy="4630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1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 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François Raynal (1776)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200"/>
              <a:t>A due secoli di distanza da Bodin, nel </a:t>
            </a:r>
            <a:r>
              <a:rPr lang="it-IT" altLang="it-IT" sz="2200" b="1"/>
              <a:t>1776</a:t>
            </a:r>
            <a:r>
              <a:rPr lang="it-IT" altLang="it-IT" sz="2200"/>
              <a:t>, l’enciclopedista francese  </a:t>
            </a:r>
            <a:r>
              <a:rPr lang="it-IT" altLang="it-IT" sz="2200" b="1"/>
              <a:t>François</a:t>
            </a:r>
            <a:r>
              <a:rPr lang="it-IT" altLang="it-IT" sz="2200"/>
              <a:t> </a:t>
            </a:r>
            <a:r>
              <a:rPr lang="it-IT" altLang="it-IT" sz="2200" b="1"/>
              <a:t>Raynal</a:t>
            </a:r>
            <a:r>
              <a:rPr lang="it-IT" altLang="it-IT" sz="2200"/>
              <a:t> propone all’Accademia di Parigi un premio: </a:t>
            </a:r>
            <a:r>
              <a:rPr lang="it-IT" altLang="it-IT" sz="2200" i="1"/>
              <a:t>“La scoperta dell’America è risultata utile o dannosa per l’umanità? Se utile, come se ne può accrescere l’utilità? Se dannosa, come se ne possono ridurre gli svantaggi?”</a:t>
            </a:r>
            <a:endParaRPr lang="it-IT" altLang="it-IT" sz="2200"/>
          </a:p>
        </p:txBody>
      </p:sp>
      <p:pic>
        <p:nvPicPr>
          <p:cNvPr id="92167" name="Picture 7" descr="Rayna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341438"/>
            <a:ext cx="4076700" cy="4789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5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Adam Smith (1776)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200"/>
              <a:t>Nello stesso anno 1776 l’economista scozzese </a:t>
            </a:r>
            <a:r>
              <a:rPr lang="it-IT" altLang="it-IT" sz="2200" b="1"/>
              <a:t>Adam Smith</a:t>
            </a:r>
            <a:r>
              <a:rPr lang="it-IT" altLang="it-IT" sz="2200"/>
              <a:t> pubblica il trattato </a:t>
            </a:r>
            <a:r>
              <a:rPr lang="it-IT" altLang="it-IT" sz="2200" i="1"/>
              <a:t>La ricchezza delle nazioni</a:t>
            </a:r>
            <a:r>
              <a:rPr lang="it-IT" altLang="it-IT" sz="2200"/>
              <a:t> nel quale si afferma che: </a:t>
            </a:r>
            <a:r>
              <a:rPr lang="it-IT" altLang="it-IT" sz="2200" i="1"/>
              <a:t>“La scoperta dell’America e quella di un passaggio alle Indie orientali attraverso il Capo di Buona Speranza sono i due avvenimenti più grandi e più importanti nella storia dell’umanità”.</a:t>
            </a:r>
            <a:endParaRPr lang="it-IT" altLang="it-IT" sz="2200"/>
          </a:p>
        </p:txBody>
      </p:sp>
      <p:pic>
        <p:nvPicPr>
          <p:cNvPr id="93189" name="Picture 5" descr="smith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75" y="2079625"/>
            <a:ext cx="3143250" cy="3571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/>
              <a:t>il concorso accademico del 1792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  <a:p>
            <a:r>
              <a:rPr lang="it-IT" altLang="it-IT"/>
              <a:t>Nel 1792, tre anni dopo lo scoppio della rivoluzione francese, l’Académie Nationale de France propone un premio: </a:t>
            </a:r>
            <a:r>
              <a:rPr lang="it-IT" altLang="it-IT" i="1"/>
              <a:t>“Sull’influsso dell’America sulla politica, il commercio ed i costumi europei”.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48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Alexander von Humboldt (1845)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400"/>
              <a:t>Nel 1845 il naturalista e geografo tedesco </a:t>
            </a:r>
            <a:r>
              <a:rPr lang="it-IT" altLang="it-IT" sz="2400" b="1"/>
              <a:t>Alexander von Homboldt</a:t>
            </a:r>
            <a:r>
              <a:rPr lang="it-IT" altLang="it-IT" sz="2400"/>
              <a:t> pubblica </a:t>
            </a:r>
            <a:r>
              <a:rPr lang="it-IT" altLang="it-IT" sz="2400" i="1"/>
              <a:t>Kosmos</a:t>
            </a:r>
            <a:r>
              <a:rPr lang="it-IT" altLang="it-IT" sz="2400"/>
              <a:t>, la più matura riflessione ottocentesca sul processo di mondializzazione della civiltà umana, frutto anche di cinque anni di viaggi ed esplorazioni nel continente americano.</a:t>
            </a:r>
          </a:p>
        </p:txBody>
      </p:sp>
      <p:pic>
        <p:nvPicPr>
          <p:cNvPr id="95237" name="Picture 5" descr="humb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788" y="1484313"/>
            <a:ext cx="3360737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i="1" dirty="0" smtClean="0">
                <a:solidFill>
                  <a:srgbClr val="FF0000"/>
                </a:solidFill>
              </a:rPr>
              <a:t>Le caratteristiche </a:t>
            </a:r>
            <a:r>
              <a:rPr lang="it-IT" sz="3800" b="1" i="1" dirty="0">
                <a:solidFill>
                  <a:srgbClr val="FF0000"/>
                </a:solidFill>
              </a:rPr>
              <a:t>del colonialismo britannico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si sviluppa per iniziativa dello </a:t>
            </a:r>
            <a:r>
              <a:rPr lang="it-IT" dirty="0">
                <a:solidFill>
                  <a:srgbClr val="FF0000"/>
                </a:solidFill>
              </a:rPr>
              <a:t>Stato centrale</a:t>
            </a:r>
            <a:r>
              <a:rPr lang="it-IT" dirty="0"/>
              <a:t> (come in Spagna) ma della </a:t>
            </a:r>
            <a:r>
              <a:rPr lang="it-IT" dirty="0">
                <a:solidFill>
                  <a:srgbClr val="FF0000"/>
                </a:solidFill>
              </a:rPr>
              <a:t>società civile</a:t>
            </a:r>
            <a:r>
              <a:rPr lang="it-IT" dirty="0"/>
              <a:t>, di cui segue le contraddittorie vicende.</a:t>
            </a:r>
          </a:p>
          <a:p>
            <a:r>
              <a:rPr lang="it-IT" dirty="0" smtClean="0"/>
              <a:t>Il </a:t>
            </a:r>
            <a:r>
              <a:rPr lang="it-IT" b="1" dirty="0"/>
              <a:t>Parlamento inglese</a:t>
            </a:r>
            <a:r>
              <a:rPr lang="it-IT" dirty="0"/>
              <a:t> non ha poteri sulle colonie, ma solo sul commercio imperiale</a:t>
            </a:r>
          </a:p>
          <a:p>
            <a:r>
              <a:rPr lang="it-IT" dirty="0"/>
              <a:t>I </a:t>
            </a:r>
            <a:r>
              <a:rPr lang="it-IT" b="1" dirty="0"/>
              <a:t>Governatori </a:t>
            </a:r>
            <a:r>
              <a:rPr lang="it-IT" dirty="0"/>
              <a:t>delle colonie sono nominati e dipendono solo dal re; non rispondono al Parlamento.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Come nascono le colonie inglesi?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it-IT"/>
              <a:t>Fondate dalle compagnie mercantili</a:t>
            </a:r>
          </a:p>
          <a:p>
            <a:pPr marL="571500" indent="-571500"/>
            <a:r>
              <a:rPr lang="it-IT"/>
              <a:t>Concessioni del re a singoli favoriti</a:t>
            </a:r>
          </a:p>
          <a:p>
            <a:pPr marL="571500" indent="-571500"/>
            <a:r>
              <a:rPr lang="it-IT"/>
              <a:t>Trasferimento oltreoceano di gruppi religiosi e politici sconfitti o emarginati (</a:t>
            </a:r>
            <a:r>
              <a:rPr lang="it-IT" i="1">
                <a:solidFill>
                  <a:srgbClr val="FF0000"/>
                </a:solidFill>
              </a:rPr>
              <a:t>padri pellegrini</a:t>
            </a:r>
            <a:r>
              <a:rPr lang="it-IT"/>
              <a:t>):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Congregazionalisti in </a:t>
            </a:r>
            <a:r>
              <a:rPr lang="it-IT" sz="2400" b="1" i="1"/>
              <a:t>Massachussets</a:t>
            </a:r>
            <a:r>
              <a:rPr lang="it-IT" sz="2400" i="1"/>
              <a:t> (1630)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Monarchici anticromwelliani in </a:t>
            </a:r>
            <a:r>
              <a:rPr lang="it-IT" sz="2400" b="1" i="1"/>
              <a:t>Virginia </a:t>
            </a:r>
            <a:r>
              <a:rPr lang="it-IT" sz="2400" i="1"/>
              <a:t>(1650)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Quaccheri in </a:t>
            </a:r>
            <a:r>
              <a:rPr lang="it-IT" sz="2400" b="1" i="1"/>
              <a:t>Pennsylvania </a:t>
            </a:r>
            <a:r>
              <a:rPr lang="it-IT" sz="2400" i="1"/>
              <a:t>(1682)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Dal padri pellegrini agli Stati Uniti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484313"/>
            <a:ext cx="42481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600" b="1"/>
              <a:t>Maggio 1620:</a:t>
            </a:r>
            <a:r>
              <a:rPr lang="it-IT" sz="2600"/>
              <a:t> 115 esuli inglesi, calvinisti “biblicisti”, si imbarcano a Plymouth sul vascello </a:t>
            </a:r>
            <a:r>
              <a:rPr lang="it-IT" sz="2600" b="1" i="1">
                <a:solidFill>
                  <a:srgbClr val="FF0000"/>
                </a:solidFill>
              </a:rPr>
              <a:t>Mayflower</a:t>
            </a:r>
            <a:r>
              <a:rPr lang="it-IT" sz="2600"/>
              <a:t> (fiore di maggio) diretti in America.</a:t>
            </a:r>
          </a:p>
          <a:p>
            <a:r>
              <a:rPr lang="it-IT" sz="2600"/>
              <a:t>Il loro scopo è fondare in America una </a:t>
            </a:r>
            <a:r>
              <a:rPr lang="it-IT" sz="2600" i="1">
                <a:solidFill>
                  <a:srgbClr val="FF0000"/>
                </a:solidFill>
              </a:rPr>
              <a:t>Nuova Gerusalemme.</a:t>
            </a:r>
            <a:endParaRPr lang="it-IT" sz="2600">
              <a:solidFill>
                <a:srgbClr val="FF0000"/>
              </a:solidFill>
            </a:endParaRPr>
          </a:p>
        </p:txBody>
      </p:sp>
      <p:pic>
        <p:nvPicPr>
          <p:cNvPr id="33797" name="Picture 5" descr="mayflower-at-anchor-dawn-provincetow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176164"/>
            <a:ext cx="4748212" cy="4421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Dal padri pellegrini agli Stati Uniti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11846"/>
            <a:ext cx="8229600" cy="21891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200" b="1" dirty="0" smtClean="0"/>
              <a:t>Luglio 1620:</a:t>
            </a:r>
            <a:r>
              <a:rPr lang="it-IT" sz="2200" dirty="0" smtClean="0"/>
              <a:t> i </a:t>
            </a:r>
            <a:r>
              <a:rPr lang="it-IT" sz="2200" i="1" dirty="0" smtClean="0">
                <a:solidFill>
                  <a:srgbClr val="FF0000"/>
                </a:solidFill>
              </a:rPr>
              <a:t>Padri pellegrini</a:t>
            </a:r>
            <a:r>
              <a:rPr lang="it-IT" sz="2200" dirty="0" smtClean="0"/>
              <a:t> sbarcano alla Plymouth Rock, presso Boston, e pronunciano un solenne </a:t>
            </a:r>
            <a:r>
              <a:rPr lang="it-IT" sz="2200" b="1" i="1" dirty="0" smtClean="0">
                <a:solidFill>
                  <a:srgbClr val="FF0000"/>
                </a:solidFill>
              </a:rPr>
              <a:t>giuramento </a:t>
            </a:r>
            <a:r>
              <a:rPr lang="it-IT" sz="2200" i="1" dirty="0" smtClean="0"/>
              <a:t>(</a:t>
            </a:r>
            <a:r>
              <a:rPr lang="it-IT" sz="2200" i="1" dirty="0" err="1" smtClean="0"/>
              <a:t>Covenant</a:t>
            </a:r>
            <a:r>
              <a:rPr lang="it-IT" sz="2200" i="1" dirty="0" smtClean="0"/>
              <a:t>):</a:t>
            </a:r>
            <a:r>
              <a:rPr lang="it-IT" sz="22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un </a:t>
            </a:r>
            <a:r>
              <a:rPr lang="it-IT" sz="2200" b="1" dirty="0">
                <a:solidFill>
                  <a:srgbClr val="FF0000"/>
                </a:solidFill>
              </a:rPr>
              <a:t>patto fra eguali e con Dio, finalizzato al benessere generale </a:t>
            </a:r>
            <a:r>
              <a:rPr lang="it-IT" sz="2200" i="1" dirty="0"/>
              <a:t>(Commonwealth).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Nasce la libera colonia del </a:t>
            </a:r>
            <a:r>
              <a:rPr lang="it-IT" sz="2200" b="1" dirty="0" err="1"/>
              <a:t>Massachussets</a:t>
            </a:r>
            <a:r>
              <a:rPr lang="it-IT" sz="2200" b="1" dirty="0"/>
              <a:t> </a:t>
            </a:r>
            <a:r>
              <a:rPr lang="it-IT" sz="2200" dirty="0"/>
              <a:t>(Boston), primo nucleo della “Nuova Inghilterra” puritana</a:t>
            </a:r>
          </a:p>
        </p:txBody>
      </p:sp>
      <p:pic>
        <p:nvPicPr>
          <p:cNvPr id="45063" name="Picture 7" descr="pilgrim fath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3179763"/>
            <a:ext cx="5400675" cy="3562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Le caratteristiche della società civile americana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Protagonisti della rinascita americana sono gli attivisti </a:t>
            </a:r>
            <a:r>
              <a:rPr lang="it-IT">
                <a:solidFill>
                  <a:srgbClr val="FF0000"/>
                </a:solidFill>
              </a:rPr>
              <a:t>Puritani</a:t>
            </a:r>
            <a:r>
              <a:rPr lang="it-IT"/>
              <a:t>, sconfitti in Inghilterra nel 1620, ma vittoriosi nel 1649.</a:t>
            </a:r>
          </a:p>
          <a:p>
            <a:r>
              <a:rPr lang="it-IT" b="1">
                <a:solidFill>
                  <a:srgbClr val="FF0000"/>
                </a:solidFill>
              </a:rPr>
              <a:t>Puritani </a:t>
            </a:r>
            <a:r>
              <a:rPr lang="it-IT"/>
              <a:t>= </a:t>
            </a:r>
            <a:r>
              <a:rPr lang="it-IT" i="1"/>
              <a:t>purificazione della religione anglicana di tutti i residui di cattolicesimo.</a:t>
            </a:r>
          </a:p>
          <a:p>
            <a:r>
              <a:rPr lang="it-IT"/>
              <a:t>Indotti all’esilio nelle colonie, i Puritani scelgono il Nuovo Mondo come </a:t>
            </a:r>
            <a:r>
              <a:rPr lang="it-IT">
                <a:solidFill>
                  <a:srgbClr val="FF0000"/>
                </a:solidFill>
              </a:rPr>
              <a:t>terra di missione</a:t>
            </a:r>
            <a:r>
              <a:rPr lang="it-IT"/>
              <a:t> (</a:t>
            </a:r>
            <a:r>
              <a:rPr lang="it-IT" i="1"/>
              <a:t>missione nel deserto = </a:t>
            </a:r>
            <a:r>
              <a:rPr lang="it-IT"/>
              <a:t>colonizzazione e conversione)</a:t>
            </a:r>
          </a:p>
          <a:p>
            <a:pPr>
              <a:buFont typeface="Wingdings" pitchFamily="2" charset="2"/>
              <a:buNone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859</TotalTime>
  <Words>2478</Words>
  <Application>Microsoft Office PowerPoint</Application>
  <PresentationFormat>Presentazione su schermo (4:3)</PresentationFormat>
  <Paragraphs>244</Paragraphs>
  <Slides>49</Slides>
  <Notes>44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Equinozio</vt:lpstr>
      <vt:lpstr> Dai primi insediamenti britannici alla nascita degli Stati Uniti d’America</vt:lpstr>
      <vt:lpstr>Il continente americano: uno spazio “europeo”  </vt:lpstr>
      <vt:lpstr>I grandi imperi coloniali:  l’impero britannico</vt:lpstr>
      <vt:lpstr>I grandi imperi coloniali:  l’impero francese</vt:lpstr>
      <vt:lpstr>Le caratteristiche del colonialismo britannico</vt:lpstr>
      <vt:lpstr>Come nascono le colonie inglesi?</vt:lpstr>
      <vt:lpstr>Dal padri pellegrini agli Stati Uniti</vt:lpstr>
      <vt:lpstr>Dal padri pellegrini agli Stati Uniti</vt:lpstr>
      <vt:lpstr>Le caratteristiche della società civile americana</vt:lpstr>
      <vt:lpstr>Commonwealth of Massachussets    (Boston) </vt:lpstr>
      <vt:lpstr>Colonie inglesi e orientamenti religiosi</vt:lpstr>
      <vt:lpstr>Le tredici colonie britanniche</vt:lpstr>
      <vt:lpstr>Le colonie come “mondo alternativo”</vt:lpstr>
      <vt:lpstr>Europei e indigeni: una difficile convivenza</vt:lpstr>
      <vt:lpstr>Gli Irochesi dei Grandi Laghi</vt:lpstr>
      <vt:lpstr>Il sistema coloniale americano</vt:lpstr>
      <vt:lpstr>Economia</vt:lpstr>
      <vt:lpstr>Colonie francesi in America</vt:lpstr>
      <vt:lpstr>La guerra dei sette anni (1756-1763)</vt:lpstr>
      <vt:lpstr>Nuove e inedite alleanze</vt:lpstr>
      <vt:lpstr>La guerra dei sette anni (1756-1763)</vt:lpstr>
      <vt:lpstr>Quasi trent’anni di pace europea (1763-1792) </vt:lpstr>
      <vt:lpstr>Giorgio III e William Pitt</vt:lpstr>
      <vt:lpstr>L’inizio della crisi dei rapporti anglo-americani</vt:lpstr>
      <vt:lpstr>Si rinnova il mito del “Nuovo Mondo”</vt:lpstr>
      <vt:lpstr>Le tappe dell’indipendenza 1750-83</vt:lpstr>
      <vt:lpstr>Una problema di definizione</vt:lpstr>
      <vt:lpstr>Il “Thea party” di Boston (1773)</vt:lpstr>
      <vt:lpstr>La guerra d’indipendenza (1775-81) </vt:lpstr>
      <vt:lpstr>Come reagiscono nativi e schiavi alla guerra d’indipendenza?</vt:lpstr>
      <vt:lpstr>Il ritorno degli schiavi in Africa</vt:lpstr>
      <vt:lpstr>George Washington (1732-1799)</vt:lpstr>
      <vt:lpstr>Washington in abbigliamento massonico</vt:lpstr>
      <vt:lpstr>4 luglio 1776: la dichiarazione d’indipendenza degli Stati Uniti d’America</vt:lpstr>
      <vt:lpstr>“Quando nel corso degli umani eventi…”</vt:lpstr>
      <vt:lpstr>“… la Vita, la Libertà e la ricerca della Felicità”</vt:lpstr>
      <vt:lpstr>Thomas Jefferson (1743-1826)</vt:lpstr>
      <vt:lpstr>Benjamin Franklin (1706-1790)</vt:lpstr>
      <vt:lpstr>Le Tredici colonie Unite e Benjamin Franklin, ispiratore della Costituzione di Filadelfia</vt:lpstr>
      <vt:lpstr>Europa e America: modelli politici a confronto</vt:lpstr>
      <vt:lpstr>Le novità della costituzioni americana</vt:lpstr>
      <vt:lpstr>Storicizzare l’America</vt:lpstr>
      <vt:lpstr>Francisco Pizarro: “el Conquistador” Bartolomé de Las Casas: il missionario                                      Due sguardi divergenti</vt:lpstr>
      <vt:lpstr>Le tappe della riflessione europea:  Francesco Guicciardini (1540)</vt:lpstr>
      <vt:lpstr>Le tappe della riflessione europea:  Jean Bodin (1568)</vt:lpstr>
      <vt:lpstr>Le tappe della riflessione europea:  François Raynal (1776)</vt:lpstr>
      <vt:lpstr>Le tappe della riflessione europea: Adam Smith (1776)</vt:lpstr>
      <vt:lpstr>Le tappe della riflessione europea: il concorso accademico del 1792</vt:lpstr>
      <vt:lpstr>Le tappe della riflessione europea: Alexander von Humboldt (1845)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mondo atlantico</dc:title>
  <cp:lastModifiedBy>a</cp:lastModifiedBy>
  <cp:revision>79</cp:revision>
  <dcterms:modified xsi:type="dcterms:W3CDTF">2014-05-14T11:00:30Z</dcterms:modified>
</cp:coreProperties>
</file>